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79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 Gomez" userId="e8f65bf7-0ff8-46b3-b579-76d3c55c5b39" providerId="ADAL" clId="{7B509042-1A48-42D1-89AE-0FF25D5EB9D9}"/>
    <pc:docChg chg="modSld">
      <pc:chgData name="Don Gomez" userId="e8f65bf7-0ff8-46b3-b579-76d3c55c5b39" providerId="ADAL" clId="{7B509042-1A48-42D1-89AE-0FF25D5EB9D9}" dt="2025-08-15T05:00:22.508" v="1" actId="948"/>
      <pc:docMkLst>
        <pc:docMk/>
      </pc:docMkLst>
      <pc:sldChg chg="modSp mod">
        <pc:chgData name="Don Gomez" userId="e8f65bf7-0ff8-46b3-b579-76d3c55c5b39" providerId="ADAL" clId="{7B509042-1A48-42D1-89AE-0FF25D5EB9D9}" dt="2025-08-15T05:00:22.508" v="1" actId="948"/>
        <pc:sldMkLst>
          <pc:docMk/>
          <pc:sldMk cId="0" sldId="262"/>
        </pc:sldMkLst>
        <pc:spChg chg="mod">
          <ac:chgData name="Don Gomez" userId="e8f65bf7-0ff8-46b3-b579-76d3c55c5b39" providerId="ADAL" clId="{7B509042-1A48-42D1-89AE-0FF25D5EB9D9}" dt="2025-08-15T05:00:22.508" v="1" actId="948"/>
          <ac:spMkLst>
            <pc:docMk/>
            <pc:sldMk cId="0" sldId="262"/>
            <ac:spMk id="9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www.youtube.com/watch?v=XKDCHmZujlE" TargetMode="External"/><Relationship Id="rId3" Type="http://schemas.openxmlformats.org/officeDocument/2006/relationships/hyperlink" Target="https://willowpublishing.com.au/product/eagles-still-soar/" TargetMode="External"/><Relationship Id="rId7" Type="http://schemas.openxmlformats.org/officeDocument/2006/relationships/hyperlink" Target="https://willowpublishing.com.au/product/all-the-ends-of-the-earth/"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www.youtube.com/watch?v=VnM7Mz38a6Y&amp;ab_channel=CatholicaChannel" TargetMode="External"/><Relationship Id="rId5" Type="http://schemas.openxmlformats.org/officeDocument/2006/relationships/hyperlink" Target="https://willowpublishing.com.au/product/we-are-travellers/" TargetMode="External"/><Relationship Id="rId4" Type="http://schemas.openxmlformats.org/officeDocument/2006/relationships/hyperlink" Target="https://www.youtube.com/watch?v=ybSRQhUf7KI&amp;ab_channel=WillowPublishingMusic"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6d7189f6f_0_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6d7189f6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the World Day of Migrants and Refugees. This year, the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celebration is part of our Jubilee year of Hope. It is not only about hope for a better future for people who set off to live in a new country, but the hope that they share with their new community. As Pope Leo says, “Many migrants, refugees and displaced persons are privileged witnesses of hope.” They inspire hope in all of us!</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Image: Pexels.com</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371e9aa0b05_0_33: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371e9aa0b05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0" indent="0" algn="l" rtl="0">
              <a:lnSpc>
                <a:spcPct val="137916"/>
              </a:lnSpc>
              <a:spcBef>
                <a:spcPts val="0"/>
              </a:spcBef>
              <a:spcAft>
                <a:spcPts val="0"/>
              </a:spcAft>
              <a:buNone/>
            </a:pPr>
            <a:r>
              <a:rPr lang="en">
                <a:solidFill>
                  <a:schemeClr val="dk1"/>
                </a:solidFill>
              </a:rPr>
              <a:t>O divine Master, grant that I may not so much seek</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to be consoled as to console,</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to be understood as to understand,</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to be loved as to love.</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For it is in giving that we receive,</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it is in pardoning that we are pardoned,</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and it is in dying that we are born to eternal life.</a:t>
            </a:r>
            <a:endParaRPr>
              <a:solidFill>
                <a:schemeClr val="dk1"/>
              </a:solidFill>
            </a:endParaRPr>
          </a:p>
          <a:p>
            <a:pPr marL="457200" lvl="0" indent="457200" algn="l" rtl="0">
              <a:lnSpc>
                <a:spcPct val="137916"/>
              </a:lnSpc>
              <a:spcBef>
                <a:spcPts val="0"/>
              </a:spcBef>
              <a:spcAft>
                <a:spcPts val="0"/>
              </a:spcAft>
              <a:buNone/>
            </a:pPr>
            <a:r>
              <a:rPr lang="en">
                <a:solidFill>
                  <a:schemeClr val="dk1"/>
                </a:solidFill>
              </a:rPr>
              <a:t>Amen.</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76f2aeda20_0_1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276f2aeda20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May God, the creator of all lands, bless us.</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May Jesus, traveller and friend on the journey, bless us.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May the Holy Spirit, who inspires us with hope, bless us.</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70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And let us go in peace, as missionaries of hope.</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Thanks be to God!</a:t>
            </a:r>
            <a:endParaRPr i="1" u="sng">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71e9aa0b05_0_38: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71e9aa0b05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76d7189f6f_0_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76d7189f6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1:	Let us think back to our own ancestors and the journeys that they made in hope.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Australia was settled about 65,000 years ago, and the First Nations that came here found the land good for producing food and shelter. Later, some of our great-great grandparents came here on ships, finding a new life and way to start again. Perhaps your family members have come to this land more recently, looking for safety and opportunities that weren’t possible in their home countries. Let us spend some time thinking of the migrant journeys of our own families.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[...Pause for 1 minute…]</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In a moment, please turn to the person next to you and share something about your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family’s story of migration. We will have 3 minutes before we play our opening song.</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1e9aa0b05_0_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71e9aa0b05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Music choices:</a:t>
            </a:r>
            <a:endParaRPr>
              <a:solidFill>
                <a:schemeClr val="dk1"/>
              </a:solidFill>
            </a:endParaRPr>
          </a:p>
          <a:p>
            <a:pPr marL="457200" lvl="0" indent="-298450" algn="l" rtl="0">
              <a:lnSpc>
                <a:spcPct val="137916"/>
              </a:lnSpc>
              <a:spcBef>
                <a:spcPts val="0"/>
              </a:spcBef>
              <a:spcAft>
                <a:spcPts val="0"/>
              </a:spcAft>
              <a:buClr>
                <a:schemeClr val="dk1"/>
              </a:buClr>
              <a:buSzPts val="1100"/>
              <a:buChar char="●"/>
            </a:pPr>
            <a:r>
              <a:rPr lang="en" i="1">
                <a:solidFill>
                  <a:schemeClr val="dk1"/>
                </a:solidFill>
              </a:rPr>
              <a:t>Eagles Still Soar</a:t>
            </a:r>
            <a:r>
              <a:rPr lang="en">
                <a:solidFill>
                  <a:schemeClr val="dk1"/>
                </a:solidFill>
              </a:rPr>
              <a:t> by Trisha Watts (</a:t>
            </a:r>
            <a:r>
              <a:rPr lang="en" u="sng">
                <a:solidFill>
                  <a:srgbClr val="1155CC"/>
                </a:solidFill>
                <a:hlinkClick r:id="rId3">
                  <a:extLst>
                    <a:ext uri="{A12FA001-AC4F-418D-AE19-62706E023703}">
                      <ahyp:hlinkClr xmlns:ahyp="http://schemas.microsoft.com/office/drawing/2018/hyperlinkcolor" val="tx"/>
                    </a:ext>
                  </a:extLst>
                </a:hlinkClick>
              </a:rPr>
              <a:t>AOV</a:t>
            </a:r>
            <a:r>
              <a:rPr lang="en">
                <a:solidFill>
                  <a:schemeClr val="dk1"/>
                </a:solidFill>
              </a:rPr>
              <a:t> NextGen) </a:t>
            </a:r>
            <a:r>
              <a:rPr lang="en" u="sng">
                <a:solidFill>
                  <a:srgbClr val="1155CC"/>
                </a:solidFill>
                <a:hlinkClick r:id="rId4">
                  <a:extLst>
                    <a:ext uri="{A12FA001-AC4F-418D-AE19-62706E023703}">
                      <ahyp:hlinkClr xmlns:ahyp="http://schemas.microsoft.com/office/drawing/2018/hyperlinkcolor" val="tx"/>
                    </a:ext>
                  </a:extLst>
                </a:hlinkClick>
              </a:rPr>
              <a:t>https://www.youtube.com/watch?v=ybSRQhUf7KI&amp;ab_channel=WillowPublishingMusic</a:t>
            </a:r>
            <a:r>
              <a:rPr lang="en">
                <a:solidFill>
                  <a:schemeClr val="dk1"/>
                </a:solidFill>
              </a:rPr>
              <a:t>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i="1">
                <a:solidFill>
                  <a:schemeClr val="dk1"/>
                </a:solidFill>
              </a:rPr>
              <a:t>We Are Travellers </a:t>
            </a:r>
            <a:r>
              <a:rPr lang="en">
                <a:solidFill>
                  <a:schemeClr val="dk1"/>
                </a:solidFill>
              </a:rPr>
              <a:t>by Trisha Watts and Monica O’Brien (</a:t>
            </a:r>
            <a:r>
              <a:rPr lang="en" u="sng">
                <a:solidFill>
                  <a:srgbClr val="1155CC"/>
                </a:solidFill>
                <a:hlinkClick r:id="rId5">
                  <a:extLst>
                    <a:ext uri="{A12FA001-AC4F-418D-AE19-62706E023703}">
                      <ahyp:hlinkClr xmlns:ahyp="http://schemas.microsoft.com/office/drawing/2018/hyperlinkcolor" val="tx"/>
                    </a:ext>
                  </a:extLst>
                </a:hlinkClick>
              </a:rPr>
              <a:t>AOV</a:t>
            </a:r>
            <a:r>
              <a:rPr lang="en">
                <a:solidFill>
                  <a:schemeClr val="dk1"/>
                </a:solidFill>
              </a:rPr>
              <a:t> NextGen) </a:t>
            </a:r>
            <a:r>
              <a:rPr lang="en" u="sng">
                <a:solidFill>
                  <a:srgbClr val="1155CC"/>
                </a:solidFill>
                <a:hlinkClick r:id="rId6">
                  <a:extLst>
                    <a:ext uri="{A12FA001-AC4F-418D-AE19-62706E023703}">
                      <ahyp:hlinkClr xmlns:ahyp="http://schemas.microsoft.com/office/drawing/2018/hyperlinkcolor" val="tx"/>
                    </a:ext>
                  </a:extLst>
                </a:hlinkClick>
              </a:rPr>
              <a:t>We Are Travellers - YouTube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i="1">
                <a:solidFill>
                  <a:schemeClr val="dk1"/>
                </a:solidFill>
              </a:rPr>
              <a:t>All the Ends of the Earth</a:t>
            </a:r>
            <a:r>
              <a:rPr lang="en">
                <a:solidFill>
                  <a:schemeClr val="dk1"/>
                </a:solidFill>
              </a:rPr>
              <a:t> by Bobby Fisher (</a:t>
            </a:r>
            <a:r>
              <a:rPr lang="en" u="sng">
                <a:solidFill>
                  <a:srgbClr val="1155CC"/>
                </a:solidFill>
                <a:hlinkClick r:id="rId7">
                  <a:extLst>
                    <a:ext uri="{A12FA001-AC4F-418D-AE19-62706E023703}">
                      <ahyp:hlinkClr xmlns:ahyp="http://schemas.microsoft.com/office/drawing/2018/hyperlinkcolor" val="tx"/>
                    </a:ext>
                  </a:extLst>
                </a:hlinkClick>
              </a:rPr>
              <a:t>AOV</a:t>
            </a:r>
            <a:r>
              <a:rPr lang="en">
                <a:solidFill>
                  <a:schemeClr val="dk1"/>
                </a:solidFill>
              </a:rPr>
              <a:t> NextGen) </a:t>
            </a:r>
            <a:r>
              <a:rPr lang="en" u="sng">
                <a:solidFill>
                  <a:srgbClr val="1155CC"/>
                </a:solidFill>
                <a:hlinkClick r:id="rId8">
                  <a:extLst>
                    <a:ext uri="{A12FA001-AC4F-418D-AE19-62706E023703}">
                      <ahyp:hlinkClr xmlns:ahyp="http://schemas.microsoft.com/office/drawing/2018/hyperlinkcolor" val="tx"/>
                    </a:ext>
                  </a:extLst>
                </a:hlinkClick>
              </a:rPr>
              <a:t>Ps. 98 All The Ends of the Earth, Bobby Fisher</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1e9aa0b05_0_1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71e9aa0b0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begin:</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None/>
            </a:pPr>
            <a:r>
              <a:rPr lang="en">
                <a:solidFill>
                  <a:schemeClr val="dk1"/>
                </a:solidFill>
              </a:rPr>
              <a:t>	+ In the name of the Father, and of the Son, and of the Holy Spirit.</a:t>
            </a:r>
            <a:endParaRPr>
              <a:solidFill>
                <a:schemeClr val="dk1"/>
              </a:solidFill>
            </a:endParaRPr>
          </a:p>
          <a:p>
            <a:pPr marL="457200" lvl="0" indent="0" algn="l" rtl="0">
              <a:lnSpc>
                <a:spcPct val="137916"/>
              </a:lnSpc>
              <a:spcBef>
                <a:spcPts val="0"/>
              </a:spcBef>
              <a:spcAft>
                <a:spcPts val="0"/>
              </a:spcAft>
              <a:buNone/>
            </a:pPr>
            <a:endParaRPr>
              <a:solidFill>
                <a:schemeClr val="dk1"/>
              </a:solidFill>
            </a:endParaRPr>
          </a:p>
          <a:p>
            <a:pPr marL="457200" lvl="0" indent="0" algn="l" rtl="0">
              <a:lnSpc>
                <a:spcPct val="137916"/>
              </a:lnSpc>
              <a:spcBef>
                <a:spcPts val="0"/>
              </a:spcBef>
              <a:spcAft>
                <a:spcPts val="0"/>
              </a:spcAft>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None/>
            </a:pPr>
            <a:endParaRPr i="1" u="sng">
              <a:solidFill>
                <a:schemeClr val="dk1"/>
              </a:solidFill>
            </a:endParaRPr>
          </a:p>
          <a:p>
            <a:pPr marL="457200" lvl="0" indent="0" algn="l" rtl="0">
              <a:lnSpc>
                <a:spcPct val="137916"/>
              </a:lnSpc>
              <a:spcBef>
                <a:spcPts val="0"/>
              </a:spcBef>
              <a:spcAft>
                <a:spcPts val="0"/>
              </a:spcAft>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pray … (pause) …</a:t>
            </a:r>
            <a:endParaRPr sz="120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None/>
            </a:pPr>
            <a:r>
              <a:rPr lang="en">
                <a:solidFill>
                  <a:schemeClr val="dk1"/>
                </a:solidFill>
              </a:rPr>
              <a:t>God of the journey,</a:t>
            </a:r>
            <a:endParaRPr>
              <a:solidFill>
                <a:schemeClr val="dk1"/>
              </a:solidFill>
            </a:endParaRPr>
          </a:p>
          <a:p>
            <a:pPr marL="457200" lvl="0" indent="0" algn="l" rtl="0">
              <a:lnSpc>
                <a:spcPct val="137916"/>
              </a:lnSpc>
              <a:spcBef>
                <a:spcPts val="0"/>
              </a:spcBef>
              <a:spcAft>
                <a:spcPts val="0"/>
              </a:spcAft>
              <a:buNone/>
            </a:pPr>
            <a:r>
              <a:rPr lang="en">
                <a:solidFill>
                  <a:schemeClr val="dk1"/>
                </a:solidFill>
              </a:rPr>
              <a:t>You send us with love and inspire us with hope.</a:t>
            </a:r>
            <a:endParaRPr>
              <a:solidFill>
                <a:schemeClr val="dk1"/>
              </a:solidFill>
            </a:endParaRPr>
          </a:p>
          <a:p>
            <a:pPr marL="457200" lvl="0" indent="0" algn="l" rtl="0">
              <a:lnSpc>
                <a:spcPct val="137916"/>
              </a:lnSpc>
              <a:spcBef>
                <a:spcPts val="0"/>
              </a:spcBef>
              <a:spcAft>
                <a:spcPts val="0"/>
              </a:spcAft>
              <a:buNone/>
            </a:pPr>
            <a:r>
              <a:rPr lang="en">
                <a:solidFill>
                  <a:schemeClr val="dk1"/>
                </a:solidFill>
              </a:rPr>
              <a:t>Help us to be witnesses of faith as guests and hosts.</a:t>
            </a:r>
            <a:endParaRPr>
              <a:solidFill>
                <a:schemeClr val="dk1"/>
              </a:solidFill>
            </a:endParaRPr>
          </a:p>
          <a:p>
            <a:pPr marL="457200" lvl="0" indent="0" algn="l" rtl="0">
              <a:lnSpc>
                <a:spcPct val="137916"/>
              </a:lnSpc>
              <a:spcBef>
                <a:spcPts val="0"/>
              </a:spcBef>
              <a:spcAft>
                <a:spcPts val="0"/>
              </a:spcAft>
              <a:buNone/>
            </a:pPr>
            <a:r>
              <a:rPr lang="en">
                <a:solidFill>
                  <a:schemeClr val="dk1"/>
                </a:solidFill>
              </a:rPr>
              <a:t>Through Christ our Lord,</a:t>
            </a:r>
            <a:endParaRPr>
              <a:solidFill>
                <a:schemeClr val="dk1"/>
              </a:solidFill>
            </a:endParaRPr>
          </a:p>
          <a:p>
            <a:pPr marL="457200" lvl="0" indent="0" algn="l" rtl="0">
              <a:lnSpc>
                <a:spcPct val="137916"/>
              </a:lnSpc>
              <a:spcBef>
                <a:spcPts val="0"/>
              </a:spcBef>
              <a:spcAft>
                <a:spcPts val="0"/>
              </a:spcAft>
              <a:buNone/>
            </a:pPr>
            <a:endParaRPr>
              <a:solidFill>
                <a:schemeClr val="dk1"/>
              </a:solidFill>
            </a:endParaRPr>
          </a:p>
          <a:p>
            <a:pPr marL="457200" lvl="0" indent="-298450" algn="l" rtl="0">
              <a:lnSpc>
                <a:spcPct val="137916"/>
              </a:lnSpc>
              <a:spcBef>
                <a:spcPts val="0"/>
              </a:spcBef>
              <a:spcAft>
                <a:spcPts val="0"/>
              </a:spcAft>
              <a:buClr>
                <a:schemeClr val="dk1"/>
              </a:buClr>
              <a:buSzPts val="1100"/>
              <a:buChar char="●"/>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76d7189f6f_0_17: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76d7189f6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Now we will hear a passage from the bible about a journey of hope. A long time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ago, there was a Moabite woman called Ruth. Her husband was Jewish, from the town of Bethlehem. When he died, Ruth migrated with her mother-in-law to Bethlehem although she didn’t know anyone there. A man named Boaz noticed her faithfulness to her mother-in-law and to the God of the Jewish people.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2:</a:t>
            </a:r>
            <a:r>
              <a:rPr lang="en" sz="1200">
                <a:solidFill>
                  <a:schemeClr val="dk1"/>
                </a:solidFill>
                <a:latin typeface="Liberation Serif"/>
                <a:ea typeface="Liberation Serif"/>
                <a:cs typeface="Liberation Serif"/>
                <a:sym typeface="Liberation Serif"/>
              </a:rPr>
              <a:t> 	</a:t>
            </a:r>
            <a:r>
              <a:rPr lang="en">
                <a:solidFill>
                  <a:schemeClr val="dk1"/>
                </a:solidFill>
              </a:rPr>
              <a:t>A reading from the Book of Ruth [2:10-12, CEV].</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	</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		Then Ruth said, “You know I come from another country. Why are you so good to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me?” Boaz answered, “I've heard how you've helped your mother-in-law ever since your husband died. You even left your own father and mother to come and live in a foreign land among people you don't know. I pray that the Lord God of Israel will reward you for what you have done. And now that you have come to him for protection, I pray that he will bless you.”</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sz="1200">
                <a:solidFill>
                  <a:schemeClr val="dk1"/>
                </a:solidFill>
                <a:latin typeface="Liberation Serif"/>
                <a:ea typeface="Liberation Serif"/>
                <a:cs typeface="Liberation Serif"/>
                <a:sym typeface="Liberation Serif"/>
              </a:rPr>
              <a:t>… </a:t>
            </a:r>
            <a:r>
              <a:rPr lang="en">
                <a:solidFill>
                  <a:schemeClr val="dk1"/>
                </a:solidFill>
              </a:rPr>
              <a:t>(pause) …</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Boaz was so impressed by Ruth that it gave him hope in his own life. They got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married and became the great-grandparents of King David. Many years later, Jesus was also born far from his parent’s home, in Bethlehem, the town of hope.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Image: bible.art</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71e9aa0b05_0_16: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71e9aa0b05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We will now hear a message in the New Testament from the Letter to the Hebrews. It reminds us of the blessing of strangers in our lives.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3:	A reading from the Letter to the Hebrews [13:1-2,5b-6, NRSV]</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Let mutual love continue. Do not neglect to show hospitality to strangers, for by doing that some have entertained angels without knowing it. God has said, ‘I will never leave you or forsake you.’ So we can say with confidence, ‘The Lord is my helper; I will not be afraid. What can anyone do to me?’</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sz="1200">
                <a:solidFill>
                  <a:schemeClr val="dk1"/>
                </a:solidFill>
                <a:latin typeface="Liberation Serif"/>
                <a:ea typeface="Liberation Serif"/>
                <a:cs typeface="Liberation Serif"/>
                <a:sym typeface="Liberation Serif"/>
              </a:rPr>
              <a:t>… </a:t>
            </a:r>
            <a:r>
              <a:rPr lang="en">
                <a:solidFill>
                  <a:schemeClr val="dk1"/>
                </a:solidFill>
              </a:rPr>
              <a:t>(pause) …</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Image: goodnewstext.org</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71e9aa0b05_0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71e9aa0b0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As both guests and hosts in this land, we turn to our God who attends to all our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needs. Our response to each prayer is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4:	We pray for people who travel across borders in the hope of a better life.</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their trust in God lead them to the safety of a new home.</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5:	We pray for those who face trauma and separation along the way.</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they keep faith and hope alive even in the difficult times. 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6:	We pray for communities that host migrants and refugees.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May their courage and strength be a witness to hope for all. 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Reader 7:	We pray for our local churches.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May their faith come to life as places of welcome and inter-religious dialogue. God of hope, hear us.</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		God of hope, hear our prayer.</a:t>
            </a: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76d7189f6f_0_3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76d7189f6f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latin typeface="Liberation Serif"/>
                <a:ea typeface="Liberation Serif"/>
                <a:cs typeface="Liberation Serif"/>
                <a:sym typeface="Liberation Serif"/>
              </a:rPr>
              <a:t>And with Pope Leo, we “entrust all those who are on the journey, as well as those </a:t>
            </a:r>
            <a:endParaRPr>
              <a:solidFill>
                <a:schemeClr val="dk1"/>
              </a:solidFill>
              <a:latin typeface="Liberation Serif"/>
              <a:ea typeface="Liberation Serif"/>
              <a:cs typeface="Liberation Serif"/>
              <a:sym typeface="Liberation Serif"/>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latin typeface="Liberation Serif"/>
                <a:ea typeface="Liberation Serif"/>
                <a:cs typeface="Liberation Serif"/>
                <a:sym typeface="Liberation Serif"/>
              </a:rPr>
              <a:t>who are working to accompany them, to the maternal protection of the Virgin Mary, comfort of migrants, so that she may keep hope alive in their hearts and sustain them in their commitment to building a world that increasingly resembles the Kingdom of God, the true homeland that awaits us at the end of our journey.”</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Hail Mary…</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71e9aa0b05_0_2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71e9aa0b05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conclude with the prayer of Saint Francis of Assisi:</a:t>
            </a:r>
            <a:endParaRPr sz="120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None/>
            </a:pPr>
            <a:endParaRPr>
              <a:solidFill>
                <a:schemeClr val="dk1"/>
              </a:solidFill>
            </a:endParaRPr>
          </a:p>
          <a:p>
            <a:pPr marL="0" lvl="0" indent="0" algn="l" rtl="0">
              <a:lnSpc>
                <a:spcPct val="137916"/>
              </a:lnSpc>
              <a:spcBef>
                <a:spcPts val="0"/>
              </a:spcBef>
              <a:spcAft>
                <a:spcPts val="0"/>
              </a:spcAft>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Lord, make me an instrument of your peace:</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where there is hatred, let me sow love;</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where there is injury, pardon;</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where there is doubt, faith;</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where there is despair, hope;</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where there is darkness, light;</a:t>
            </a:r>
            <a:endParaRPr>
              <a:solidFill>
                <a:schemeClr val="dk1"/>
              </a:solidFill>
            </a:endParaRPr>
          </a:p>
          <a:p>
            <a:pPr marL="914400" lvl="0" indent="0" algn="l" rtl="0">
              <a:lnSpc>
                <a:spcPct val="137916"/>
              </a:lnSpc>
              <a:spcBef>
                <a:spcPts val="0"/>
              </a:spcBef>
              <a:spcAft>
                <a:spcPts val="0"/>
              </a:spcAft>
              <a:buNone/>
            </a:pPr>
            <a:r>
              <a:rPr lang="en">
                <a:solidFill>
                  <a:schemeClr val="dk1"/>
                </a:solidFill>
              </a:rPr>
              <a:t>where there is sadness, joy.</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777350" y="4596075"/>
            <a:ext cx="4258800" cy="1689000"/>
          </a:xfrm>
          <a:prstGeom prst="rect">
            <a:avLst/>
          </a:prstGeom>
          <a:solidFill>
            <a:srgbClr val="660000"/>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31730"/>
              <a:buFont typeface="Arial"/>
              <a:buNone/>
            </a:pPr>
            <a:r>
              <a:rPr lang="en" sz="3466" b="1">
                <a:solidFill>
                  <a:srgbClr val="FFFFFF"/>
                </a:solidFill>
                <a:latin typeface="Georgia"/>
                <a:ea typeface="Georgia"/>
                <a:cs typeface="Georgia"/>
                <a:sym typeface="Georgia"/>
              </a:rPr>
              <a:t>111th World Day of Migrants and Refugees 2025</a:t>
            </a:r>
            <a:endParaRPr sz="4866">
              <a:solidFill>
                <a:srgbClr val="FFFFFF"/>
              </a:solidFill>
              <a:latin typeface="Georgia"/>
              <a:ea typeface="Georgia"/>
              <a:cs typeface="Georgia"/>
              <a:sym typeface="Georgia"/>
            </a:endParaRPr>
          </a:p>
        </p:txBody>
      </p:sp>
      <p:sp>
        <p:nvSpPr>
          <p:cNvPr id="55" name="Google Shape;55;p13"/>
          <p:cNvSpPr txBox="1">
            <a:spLocks noGrp="1"/>
          </p:cNvSpPr>
          <p:nvPr>
            <p:ph type="subTitle" idx="1"/>
          </p:nvPr>
        </p:nvSpPr>
        <p:spPr>
          <a:xfrm>
            <a:off x="4777350" y="297100"/>
            <a:ext cx="4258800" cy="2543100"/>
          </a:xfrm>
          <a:prstGeom prst="rect">
            <a:avLst/>
          </a:prstGeom>
          <a:solidFill>
            <a:srgbClr val="134F5C"/>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latin typeface="Georgia"/>
                <a:ea typeface="Georgia"/>
                <a:cs typeface="Georgia"/>
                <a:sym typeface="Georgia"/>
              </a:rPr>
              <a:t>Migrants, Missionaries of Hope</a:t>
            </a:r>
            <a:endParaRPr sz="4700" b="1">
              <a:solidFill>
                <a:schemeClr val="lt1"/>
              </a:solidFill>
              <a:latin typeface="Georgia"/>
              <a:ea typeface="Georgia"/>
              <a:cs typeface="Georgia"/>
              <a:sym typeface="Georgia"/>
            </a:endParaRPr>
          </a:p>
        </p:txBody>
      </p:sp>
      <p:pic>
        <p:nvPicPr>
          <p:cNvPr id="56" name="Google Shape;56;p13" title="pexels-hissetmehurriyeti-47135946-8518941.jpg"/>
          <p:cNvPicPr preferRelativeResize="0"/>
          <p:nvPr/>
        </p:nvPicPr>
        <p:blipFill>
          <a:blip r:embed="rId3">
            <a:alphaModFix/>
          </a:blip>
          <a:stretch>
            <a:fillRect/>
          </a:stretch>
        </p:blipFill>
        <p:spPr>
          <a:xfrm>
            <a:off x="0" y="141"/>
            <a:ext cx="4570801" cy="685786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FEAFB"/>
            </a:gs>
            <a:gs pos="100000">
              <a:srgbClr val="6E9CE7"/>
            </a:gs>
          </a:gsLst>
          <a:lin ang="5400012" scaled="0"/>
        </a:gradFill>
        <a:effectLst/>
      </p:bgPr>
    </p:bg>
    <p:spTree>
      <p:nvGrpSpPr>
        <p:cNvPr id="1" name="Shape 106"/>
        <p:cNvGrpSpPr/>
        <p:nvPr/>
      </p:nvGrpSpPr>
      <p:grpSpPr>
        <a:xfrm>
          <a:off x="0" y="0"/>
          <a:ext cx="0" cy="0"/>
          <a:chOff x="0" y="0"/>
          <a:chExt cx="0" cy="0"/>
        </a:xfrm>
      </p:grpSpPr>
      <p:sp>
        <p:nvSpPr>
          <p:cNvPr id="107" name="Google Shape;107;p22"/>
          <p:cNvSpPr txBox="1">
            <a:spLocks noGrp="1"/>
          </p:cNvSpPr>
          <p:nvPr>
            <p:ph type="subTitle" idx="1"/>
          </p:nvPr>
        </p:nvSpPr>
        <p:spPr>
          <a:xfrm>
            <a:off x="405750" y="137100"/>
            <a:ext cx="8332500" cy="65838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O divine Master, grant that I may not so much seek</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to be consoled as to console,</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to be understood as to understand,</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to be loved as to love.</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For it is in giving that we receive,</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it is in pardoning that we are pardoned,</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r>
              <a:rPr lang="en" sz="3520" b="1">
                <a:solidFill>
                  <a:schemeClr val="dk1"/>
                </a:solidFill>
                <a:latin typeface="Georgia"/>
                <a:ea typeface="Georgia"/>
                <a:cs typeface="Georgia"/>
                <a:sym typeface="Georgia"/>
              </a:rPr>
              <a:t>and it is in dying that we are born to eternal life. Amen.</a:t>
            </a:r>
            <a:endParaRPr sz="3520" b="1">
              <a:solidFill>
                <a:schemeClr val="dk1"/>
              </a:solidFill>
              <a:latin typeface="Georgia"/>
              <a:ea typeface="Georgia"/>
              <a:cs typeface="Georgia"/>
              <a:sym typeface="Georgia"/>
            </a:endParaRPr>
          </a:p>
          <a:p>
            <a:pPr marL="0" lvl="0" indent="0" algn="ctr" rtl="0">
              <a:lnSpc>
                <a:spcPct val="109000"/>
              </a:lnSpc>
              <a:spcBef>
                <a:spcPts val="600"/>
              </a:spcBef>
              <a:spcAft>
                <a:spcPts val="0"/>
              </a:spcAft>
              <a:buClr>
                <a:schemeClr val="dk1"/>
              </a:buClr>
              <a:buSzPts val="990"/>
              <a:buFont typeface="Arial"/>
              <a:buNone/>
            </a:pP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endParaRPr sz="3520" b="1">
              <a:solidFill>
                <a:schemeClr val="dk1"/>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FEAFB"/>
            </a:gs>
            <a:gs pos="100000">
              <a:srgbClr val="6E9CE7"/>
            </a:gs>
          </a:gsLst>
          <a:lin ang="5400012" scaled="0"/>
        </a:gradFill>
        <a:effectLst/>
      </p:bgPr>
    </p:bg>
    <p:spTree>
      <p:nvGrpSpPr>
        <p:cNvPr id="1" name="Shape 111"/>
        <p:cNvGrpSpPr/>
        <p:nvPr/>
      </p:nvGrpSpPr>
      <p:grpSpPr>
        <a:xfrm>
          <a:off x="0" y="0"/>
          <a:ext cx="0" cy="0"/>
          <a:chOff x="0" y="0"/>
          <a:chExt cx="0" cy="0"/>
        </a:xfrm>
      </p:grpSpPr>
      <p:sp>
        <p:nvSpPr>
          <p:cNvPr id="112" name="Google Shape;112;p23"/>
          <p:cNvSpPr txBox="1">
            <a:spLocks noGrp="1"/>
          </p:cNvSpPr>
          <p:nvPr>
            <p:ph type="subTitle" idx="1"/>
          </p:nvPr>
        </p:nvSpPr>
        <p:spPr>
          <a:xfrm>
            <a:off x="128425" y="818700"/>
            <a:ext cx="4193100" cy="5220600"/>
          </a:xfrm>
          <a:prstGeom prst="rect">
            <a:avLst/>
          </a:prstGeom>
          <a:solidFill>
            <a:srgbClr val="0C343D"/>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a:solidFill>
                  <a:schemeClr val="lt1"/>
                </a:solidFill>
                <a:latin typeface="Georgia"/>
                <a:ea typeface="Georgia"/>
                <a:cs typeface="Georgia"/>
                <a:sym typeface="Georgia"/>
              </a:rPr>
              <a:t>Blessing and Sign of the Cross</a:t>
            </a:r>
            <a:endParaRPr sz="4688" b="1">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800" b="1">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lt1"/>
                </a:solidFill>
                <a:latin typeface="Georgia"/>
                <a:ea typeface="Georgia"/>
                <a:cs typeface="Georgia"/>
                <a:sym typeface="Georgia"/>
              </a:rPr>
              <a:t>Response:</a:t>
            </a:r>
            <a:r>
              <a:rPr lang="en" sz="3244" b="1">
                <a:solidFill>
                  <a:schemeClr val="lt1"/>
                </a:solidFill>
                <a:latin typeface="Georgia"/>
                <a:ea typeface="Georgia"/>
                <a:cs typeface="Georgia"/>
                <a:sym typeface="Georgia"/>
              </a:rPr>
              <a:t> Amen.</a:t>
            </a:r>
            <a:endParaRPr sz="3244" b="1">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lt1"/>
                </a:solidFill>
                <a:latin typeface="Georgia"/>
                <a:ea typeface="Georgia"/>
                <a:cs typeface="Georgia"/>
                <a:sym typeface="Georgia"/>
              </a:rPr>
              <a:t>Response:	</a:t>
            </a:r>
            <a:endParaRPr sz="3244">
              <a:solidFill>
                <a:schemeClr val="lt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1100"/>
              <a:buFont typeface="Arial"/>
              <a:buNone/>
            </a:pPr>
            <a:r>
              <a:rPr lang="en" sz="3244" b="1">
                <a:solidFill>
                  <a:schemeClr val="lt1"/>
                </a:solidFill>
                <a:latin typeface="Georgia"/>
                <a:ea typeface="Georgia"/>
                <a:cs typeface="Georgia"/>
                <a:sym typeface="Georgia"/>
              </a:rPr>
              <a:t>Thanks be to God!</a:t>
            </a:r>
            <a:endParaRPr sz="4688" b="1">
              <a:solidFill>
                <a:schemeClr val="lt1"/>
              </a:solidFill>
              <a:latin typeface="Georgia"/>
              <a:ea typeface="Georgia"/>
              <a:cs typeface="Georgia"/>
              <a:sym typeface="Georgia"/>
            </a:endParaRPr>
          </a:p>
        </p:txBody>
      </p:sp>
      <p:pic>
        <p:nvPicPr>
          <p:cNvPr id="113" name="Google Shape;113;p23" title="pexels-hissetmehurriyeti-47135946-8518941.jpg"/>
          <p:cNvPicPr preferRelativeResize="0"/>
          <p:nvPr/>
        </p:nvPicPr>
        <p:blipFill>
          <a:blip r:embed="rId3">
            <a:alphaModFix/>
          </a:blip>
          <a:stretch>
            <a:fillRect/>
          </a:stretch>
        </p:blipFill>
        <p:spPr>
          <a:xfrm>
            <a:off x="4572000" y="66"/>
            <a:ext cx="4570801" cy="685786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117"/>
        <p:cNvGrpSpPr/>
        <p:nvPr/>
      </p:nvGrpSpPr>
      <p:grpSpPr>
        <a:xfrm>
          <a:off x="0" y="0"/>
          <a:ext cx="0" cy="0"/>
          <a:chOff x="0" y="0"/>
          <a:chExt cx="0" cy="0"/>
        </a:xfrm>
      </p:grpSpPr>
      <p:sp>
        <p:nvSpPr>
          <p:cNvPr id="118" name="Google Shape;118;p24"/>
          <p:cNvSpPr txBox="1">
            <a:spLocks noGrp="1"/>
          </p:cNvSpPr>
          <p:nvPr>
            <p:ph type="ctrTitle"/>
          </p:nvPr>
        </p:nvSpPr>
        <p:spPr>
          <a:xfrm>
            <a:off x="4777350" y="4596075"/>
            <a:ext cx="4258800" cy="1689000"/>
          </a:xfrm>
          <a:prstGeom prst="rect">
            <a:avLst/>
          </a:prstGeom>
          <a:solidFill>
            <a:srgbClr val="660000"/>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31730"/>
              <a:buFont typeface="Arial"/>
              <a:buNone/>
            </a:pPr>
            <a:r>
              <a:rPr lang="en" sz="3466" b="1">
                <a:solidFill>
                  <a:srgbClr val="FFFFFF"/>
                </a:solidFill>
                <a:latin typeface="Georgia"/>
                <a:ea typeface="Georgia"/>
                <a:cs typeface="Georgia"/>
                <a:sym typeface="Georgia"/>
              </a:rPr>
              <a:t>111th World Day of Migrants and Refugees 2025</a:t>
            </a:r>
            <a:endParaRPr sz="4866">
              <a:solidFill>
                <a:srgbClr val="FFFFFF"/>
              </a:solidFill>
              <a:latin typeface="Georgia"/>
              <a:ea typeface="Georgia"/>
              <a:cs typeface="Georgia"/>
              <a:sym typeface="Georgia"/>
            </a:endParaRPr>
          </a:p>
        </p:txBody>
      </p:sp>
      <p:sp>
        <p:nvSpPr>
          <p:cNvPr id="119" name="Google Shape;119;p24"/>
          <p:cNvSpPr txBox="1">
            <a:spLocks noGrp="1"/>
          </p:cNvSpPr>
          <p:nvPr>
            <p:ph type="subTitle" idx="1"/>
          </p:nvPr>
        </p:nvSpPr>
        <p:spPr>
          <a:xfrm>
            <a:off x="4777350" y="297100"/>
            <a:ext cx="4258800" cy="2543100"/>
          </a:xfrm>
          <a:prstGeom prst="rect">
            <a:avLst/>
          </a:prstGeom>
          <a:solidFill>
            <a:srgbClr val="134F5C"/>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latin typeface="Georgia"/>
                <a:ea typeface="Georgia"/>
                <a:cs typeface="Georgia"/>
                <a:sym typeface="Georgia"/>
              </a:rPr>
              <a:t>Migrants, Missionaries of Hope</a:t>
            </a:r>
            <a:endParaRPr sz="4700" b="1">
              <a:solidFill>
                <a:schemeClr val="lt1"/>
              </a:solidFill>
              <a:latin typeface="Georgia"/>
              <a:ea typeface="Georgia"/>
              <a:cs typeface="Georgia"/>
              <a:sym typeface="Georgia"/>
            </a:endParaRPr>
          </a:p>
        </p:txBody>
      </p:sp>
      <p:pic>
        <p:nvPicPr>
          <p:cNvPr id="120" name="Google Shape;120;p24" title="pexels-hissetmehurriyeti-47135946-8518941.jpg"/>
          <p:cNvPicPr preferRelativeResize="0"/>
          <p:nvPr/>
        </p:nvPicPr>
        <p:blipFill>
          <a:blip r:embed="rId3">
            <a:alphaModFix/>
          </a:blip>
          <a:stretch>
            <a:fillRect/>
          </a:stretch>
        </p:blipFill>
        <p:spPr>
          <a:xfrm>
            <a:off x="0" y="141"/>
            <a:ext cx="4570801" cy="685786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236900" y="243000"/>
            <a:ext cx="6670200" cy="1464000"/>
          </a:xfrm>
          <a:prstGeom prst="rect">
            <a:avLst/>
          </a:prstGeom>
          <a:solidFill>
            <a:srgbClr val="0C343D"/>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200" b="1">
                <a:solidFill>
                  <a:schemeClr val="lt1"/>
                </a:solidFill>
                <a:latin typeface="Georgia"/>
                <a:ea typeface="Georgia"/>
                <a:cs typeface="Georgia"/>
                <a:sym typeface="Georgia"/>
              </a:rPr>
              <a:t>Acknowledgement </a:t>
            </a:r>
            <a:endParaRPr sz="4200" b="1">
              <a:solidFill>
                <a:schemeClr val="lt1"/>
              </a:solidFill>
              <a:latin typeface="Georgia"/>
              <a:ea typeface="Georgia"/>
              <a:cs typeface="Georgia"/>
              <a:sym typeface="Georgia"/>
            </a:endParaRPr>
          </a:p>
          <a:p>
            <a:pPr marL="0" lvl="0" indent="0" algn="ctr" rtl="0">
              <a:spcBef>
                <a:spcPts val="0"/>
              </a:spcBef>
              <a:spcAft>
                <a:spcPts val="0"/>
              </a:spcAft>
              <a:buNone/>
            </a:pPr>
            <a:r>
              <a:rPr lang="en" sz="4200" b="1">
                <a:solidFill>
                  <a:schemeClr val="lt1"/>
                </a:solidFill>
                <a:latin typeface="Georgia"/>
                <a:ea typeface="Georgia"/>
                <a:cs typeface="Georgia"/>
                <a:sym typeface="Georgia"/>
              </a:rPr>
              <a:t>of Country and stories</a:t>
            </a:r>
            <a:endParaRPr sz="4200" b="1">
              <a:solidFill>
                <a:schemeClr val="lt1"/>
              </a:solidFill>
              <a:latin typeface="Georgia"/>
              <a:ea typeface="Georgia"/>
              <a:cs typeface="Georgia"/>
              <a:sym typeface="Georgia"/>
            </a:endParaRPr>
          </a:p>
        </p:txBody>
      </p:sp>
      <p:pic>
        <p:nvPicPr>
          <p:cNvPr id="62" name="Google Shape;62;p14" title="pexels-catarina-sousa-9147-68704.jpg"/>
          <p:cNvPicPr preferRelativeResize="0"/>
          <p:nvPr/>
        </p:nvPicPr>
        <p:blipFill>
          <a:blip r:embed="rId3">
            <a:alphaModFix/>
          </a:blip>
          <a:stretch>
            <a:fillRect/>
          </a:stretch>
        </p:blipFill>
        <p:spPr>
          <a:xfrm>
            <a:off x="816913" y="1875075"/>
            <a:ext cx="7510180" cy="4814876"/>
          </a:xfrm>
          <a:prstGeom prst="rect">
            <a:avLst/>
          </a:prstGeom>
          <a:noFill/>
          <a:ln w="38100" cap="flat" cmpd="sng">
            <a:solidFill>
              <a:srgbClr val="0C343D"/>
            </a:solidFill>
            <a:prstDash val="solid"/>
            <a:round/>
            <a:headEnd type="none" w="sm" len="sm"/>
            <a:tailEnd type="none" w="sm" len="sm"/>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subTitle" idx="1"/>
          </p:nvPr>
        </p:nvSpPr>
        <p:spPr>
          <a:xfrm>
            <a:off x="156000" y="1502725"/>
            <a:ext cx="4258800" cy="1807200"/>
          </a:xfrm>
          <a:prstGeom prst="rect">
            <a:avLst/>
          </a:prstGeom>
          <a:solidFill>
            <a:srgbClr val="134F5C"/>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latin typeface="Georgia"/>
                <a:ea typeface="Georgia"/>
                <a:cs typeface="Georgia"/>
                <a:sym typeface="Georgia"/>
              </a:rPr>
              <a:t>Opening Hymn</a:t>
            </a:r>
            <a:endParaRPr sz="4700" b="1">
              <a:solidFill>
                <a:schemeClr val="lt1"/>
              </a:solidFill>
              <a:latin typeface="Georgia"/>
              <a:ea typeface="Georgia"/>
              <a:cs typeface="Georgia"/>
              <a:sym typeface="Georgia"/>
            </a:endParaRPr>
          </a:p>
        </p:txBody>
      </p:sp>
      <p:pic>
        <p:nvPicPr>
          <p:cNvPr id="68" name="Google Shape;68;p15" title="pexels-hissetmehurriyeti-47135946-8518941.jpg"/>
          <p:cNvPicPr preferRelativeResize="0"/>
          <p:nvPr/>
        </p:nvPicPr>
        <p:blipFill>
          <a:blip r:embed="rId3">
            <a:alphaModFix/>
          </a:blip>
          <a:stretch>
            <a:fillRect/>
          </a:stretch>
        </p:blipFill>
        <p:spPr>
          <a:xfrm>
            <a:off x="4572000" y="66"/>
            <a:ext cx="4570801" cy="685786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72"/>
        <p:cNvGrpSpPr/>
        <p:nvPr/>
      </p:nvGrpSpPr>
      <p:grpSpPr>
        <a:xfrm>
          <a:off x="0" y="0"/>
          <a:ext cx="0" cy="0"/>
          <a:chOff x="0" y="0"/>
          <a:chExt cx="0" cy="0"/>
        </a:xfrm>
      </p:grpSpPr>
      <p:sp>
        <p:nvSpPr>
          <p:cNvPr id="73" name="Google Shape;73;p16"/>
          <p:cNvSpPr txBox="1">
            <a:spLocks noGrp="1"/>
          </p:cNvSpPr>
          <p:nvPr>
            <p:ph type="subTitle" idx="1"/>
          </p:nvPr>
        </p:nvSpPr>
        <p:spPr>
          <a:xfrm>
            <a:off x="156000" y="773475"/>
            <a:ext cx="4258800" cy="5417400"/>
          </a:xfrm>
          <a:prstGeom prst="rect">
            <a:avLst/>
          </a:prstGeom>
          <a:solidFill>
            <a:srgbClr val="134F5C"/>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700" b="1">
                <a:solidFill>
                  <a:schemeClr val="lt1"/>
                </a:solidFill>
                <a:latin typeface="Georgia"/>
                <a:ea typeface="Georgia"/>
                <a:cs typeface="Georgia"/>
                <a:sym typeface="Georgia"/>
              </a:rPr>
              <a:t>Sign of the Cross and</a:t>
            </a:r>
            <a:endParaRPr sz="4700" b="1">
              <a:solidFill>
                <a:schemeClr val="lt1"/>
              </a:solidFill>
              <a:latin typeface="Georgia"/>
              <a:ea typeface="Georgia"/>
              <a:cs typeface="Georgia"/>
              <a:sym typeface="Georgia"/>
            </a:endParaRPr>
          </a:p>
          <a:p>
            <a:pPr marL="0" lvl="0" indent="0" algn="ctr" rtl="0">
              <a:spcBef>
                <a:spcPts val="0"/>
              </a:spcBef>
              <a:spcAft>
                <a:spcPts val="0"/>
              </a:spcAft>
              <a:buNone/>
            </a:pPr>
            <a:r>
              <a:rPr lang="en" sz="4700" b="1">
                <a:solidFill>
                  <a:schemeClr val="lt1"/>
                </a:solidFill>
                <a:latin typeface="Georgia"/>
                <a:ea typeface="Georgia"/>
                <a:cs typeface="Georgia"/>
                <a:sym typeface="Georgia"/>
              </a:rPr>
              <a:t>Opening Prayer</a:t>
            </a:r>
            <a:endParaRPr sz="4700" b="1">
              <a:solidFill>
                <a:schemeClr val="lt1"/>
              </a:solidFill>
              <a:latin typeface="Georgia"/>
              <a:ea typeface="Georgia"/>
              <a:cs typeface="Georgia"/>
              <a:sym typeface="Georgia"/>
            </a:endParaRPr>
          </a:p>
          <a:p>
            <a:pPr marL="0" lvl="0" indent="0" algn="ctr" rtl="0">
              <a:spcBef>
                <a:spcPts val="0"/>
              </a:spcBef>
              <a:spcAft>
                <a:spcPts val="0"/>
              </a:spcAft>
              <a:buNone/>
            </a:pPr>
            <a:endParaRPr sz="4700" b="1">
              <a:solidFill>
                <a:schemeClr val="lt1"/>
              </a:solidFill>
              <a:latin typeface="Georgia"/>
              <a:ea typeface="Georgia"/>
              <a:cs typeface="Georgia"/>
              <a:sym typeface="Georgia"/>
            </a:endParaRPr>
          </a:p>
          <a:p>
            <a:pPr marL="0" lvl="0" indent="0" algn="ctr" rtl="0">
              <a:spcBef>
                <a:spcPts val="0"/>
              </a:spcBef>
              <a:spcAft>
                <a:spcPts val="0"/>
              </a:spcAft>
              <a:buNone/>
            </a:pPr>
            <a:r>
              <a:rPr lang="en" sz="3200">
                <a:solidFill>
                  <a:schemeClr val="lt1"/>
                </a:solidFill>
                <a:latin typeface="Georgia"/>
                <a:ea typeface="Georgia"/>
                <a:cs typeface="Georgia"/>
                <a:sym typeface="Georgia"/>
              </a:rPr>
              <a:t>Response: </a:t>
            </a:r>
            <a:endParaRPr sz="3200">
              <a:solidFill>
                <a:schemeClr val="lt1"/>
              </a:solidFill>
              <a:latin typeface="Georgia"/>
              <a:ea typeface="Georgia"/>
              <a:cs typeface="Georgia"/>
              <a:sym typeface="Georgia"/>
            </a:endParaRPr>
          </a:p>
          <a:p>
            <a:pPr marL="0" lvl="0" indent="0" algn="ctr" rtl="0">
              <a:spcBef>
                <a:spcPts val="0"/>
              </a:spcBef>
              <a:spcAft>
                <a:spcPts val="0"/>
              </a:spcAft>
              <a:buNone/>
            </a:pPr>
            <a:r>
              <a:rPr lang="en" sz="4700" b="1">
                <a:solidFill>
                  <a:schemeClr val="lt1"/>
                </a:solidFill>
                <a:latin typeface="Georgia"/>
                <a:ea typeface="Georgia"/>
                <a:cs typeface="Georgia"/>
                <a:sym typeface="Georgia"/>
              </a:rPr>
              <a:t>Amen.</a:t>
            </a:r>
            <a:endParaRPr sz="4700" b="1">
              <a:solidFill>
                <a:schemeClr val="lt1"/>
              </a:solidFill>
              <a:latin typeface="Georgia"/>
              <a:ea typeface="Georgia"/>
              <a:cs typeface="Georgia"/>
              <a:sym typeface="Georgia"/>
            </a:endParaRPr>
          </a:p>
        </p:txBody>
      </p:sp>
      <p:pic>
        <p:nvPicPr>
          <p:cNvPr id="74" name="Google Shape;74;p16" title="pexels-hissetmehurriyeti-47135946-8518941.jpg"/>
          <p:cNvPicPr preferRelativeResize="0"/>
          <p:nvPr/>
        </p:nvPicPr>
        <p:blipFill>
          <a:blip r:embed="rId3">
            <a:alphaModFix/>
          </a:blip>
          <a:stretch>
            <a:fillRect/>
          </a:stretch>
        </p:blipFill>
        <p:spPr>
          <a:xfrm>
            <a:off x="4572000" y="66"/>
            <a:ext cx="4570801" cy="685786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78"/>
        <p:cNvGrpSpPr/>
        <p:nvPr/>
      </p:nvGrpSpPr>
      <p:grpSpPr>
        <a:xfrm>
          <a:off x="0" y="0"/>
          <a:ext cx="0" cy="0"/>
          <a:chOff x="0" y="0"/>
          <a:chExt cx="0" cy="0"/>
        </a:xfrm>
      </p:grpSpPr>
      <p:sp>
        <p:nvSpPr>
          <p:cNvPr id="79" name="Google Shape;79;p17"/>
          <p:cNvSpPr txBox="1">
            <a:spLocks noGrp="1"/>
          </p:cNvSpPr>
          <p:nvPr>
            <p:ph type="ctrTitle"/>
          </p:nvPr>
        </p:nvSpPr>
        <p:spPr>
          <a:xfrm>
            <a:off x="1293300" y="1227550"/>
            <a:ext cx="6557400" cy="13152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00"/>
              </a:lnSpc>
              <a:spcBef>
                <a:spcPts val="0"/>
              </a:spcBef>
              <a:spcAft>
                <a:spcPts val="0"/>
              </a:spcAft>
              <a:buNone/>
            </a:pPr>
            <a:r>
              <a:rPr lang="en" sz="3911" b="1">
                <a:latin typeface="Georgia"/>
                <a:ea typeface="Georgia"/>
                <a:cs typeface="Georgia"/>
                <a:sym typeface="Georgia"/>
              </a:rPr>
              <a:t>Reading: Ruth 2:10-12</a:t>
            </a:r>
            <a:endParaRPr sz="3911" b="1">
              <a:latin typeface="Georgia"/>
              <a:ea typeface="Georgia"/>
              <a:cs typeface="Georgia"/>
              <a:sym typeface="Georgia"/>
            </a:endParaRPr>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pic>
        <p:nvPicPr>
          <p:cNvPr id="80" name="Google Shape;80;p17"/>
          <p:cNvPicPr preferRelativeResize="0"/>
          <p:nvPr/>
        </p:nvPicPr>
        <p:blipFill>
          <a:blip r:embed="rId3">
            <a:alphaModFix/>
          </a:blip>
          <a:stretch>
            <a:fillRect/>
          </a:stretch>
        </p:blipFill>
        <p:spPr>
          <a:xfrm>
            <a:off x="2094450" y="1578250"/>
            <a:ext cx="4955100" cy="4955100"/>
          </a:xfrm>
          <a:prstGeom prst="rect">
            <a:avLst/>
          </a:prstGeom>
          <a:noFill/>
          <a:ln w="38100" cap="flat" cmpd="sng">
            <a:solidFill>
              <a:schemeClr val="dk1"/>
            </a:solidFill>
            <a:prstDash val="solid"/>
            <a:round/>
            <a:headEnd type="none" w="sm" len="sm"/>
            <a:tailEnd type="none" w="sm" len="sm"/>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84"/>
        <p:cNvGrpSpPr/>
        <p:nvPr/>
      </p:nvGrpSpPr>
      <p:grpSpPr>
        <a:xfrm>
          <a:off x="0" y="0"/>
          <a:ext cx="0" cy="0"/>
          <a:chOff x="0" y="0"/>
          <a:chExt cx="0" cy="0"/>
        </a:xfrm>
      </p:grpSpPr>
      <p:sp>
        <p:nvSpPr>
          <p:cNvPr id="85" name="Google Shape;85;p18"/>
          <p:cNvSpPr txBox="1">
            <a:spLocks noGrp="1"/>
          </p:cNvSpPr>
          <p:nvPr>
            <p:ph type="ctrTitle"/>
          </p:nvPr>
        </p:nvSpPr>
        <p:spPr>
          <a:xfrm>
            <a:off x="903450" y="1485375"/>
            <a:ext cx="7337100" cy="13152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00"/>
              </a:lnSpc>
              <a:spcBef>
                <a:spcPts val="0"/>
              </a:spcBef>
              <a:spcAft>
                <a:spcPts val="0"/>
              </a:spcAft>
              <a:buNone/>
            </a:pPr>
            <a:r>
              <a:rPr lang="en" sz="3911" b="1">
                <a:latin typeface="Georgia"/>
                <a:ea typeface="Georgia"/>
                <a:cs typeface="Georgia"/>
                <a:sym typeface="Georgia"/>
              </a:rPr>
              <a:t>Reading: Hebrews 13:1-2,5b-6</a:t>
            </a:r>
            <a:endParaRPr sz="3911" b="1">
              <a:latin typeface="Georgia"/>
              <a:ea typeface="Georgia"/>
              <a:cs typeface="Georgia"/>
              <a:sym typeface="Georgia"/>
            </a:endParaRPr>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pic>
        <p:nvPicPr>
          <p:cNvPr id="86" name="Google Shape;86;p18"/>
          <p:cNvPicPr preferRelativeResize="0"/>
          <p:nvPr/>
        </p:nvPicPr>
        <p:blipFill rotWithShape="1">
          <a:blip r:embed="rId3">
            <a:alphaModFix/>
          </a:blip>
          <a:srcRect t="33466"/>
          <a:stretch/>
        </p:blipFill>
        <p:spPr>
          <a:xfrm>
            <a:off x="0" y="2148250"/>
            <a:ext cx="9144000" cy="358948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4E5F5"/>
            </a:gs>
            <a:gs pos="100000">
              <a:srgbClr val="70A4D5"/>
            </a:gs>
          </a:gsLst>
          <a:lin ang="5400012" scaled="0"/>
        </a:gradFill>
        <a:effectLst/>
      </p:bgPr>
    </p:bg>
    <p:spTree>
      <p:nvGrpSpPr>
        <p:cNvPr id="1" name="Shape 90"/>
        <p:cNvGrpSpPr/>
        <p:nvPr/>
      </p:nvGrpSpPr>
      <p:grpSpPr>
        <a:xfrm>
          <a:off x="0" y="0"/>
          <a:ext cx="0" cy="0"/>
          <a:chOff x="0" y="0"/>
          <a:chExt cx="0" cy="0"/>
        </a:xfrm>
      </p:grpSpPr>
      <p:sp>
        <p:nvSpPr>
          <p:cNvPr id="91" name="Google Shape;91;p19"/>
          <p:cNvSpPr txBox="1">
            <a:spLocks noGrp="1"/>
          </p:cNvSpPr>
          <p:nvPr>
            <p:ph type="subTitle" idx="1"/>
          </p:nvPr>
        </p:nvSpPr>
        <p:spPr>
          <a:xfrm>
            <a:off x="4777350" y="297100"/>
            <a:ext cx="4258800" cy="6144300"/>
          </a:xfrm>
          <a:prstGeom prst="rect">
            <a:avLst/>
          </a:prstGeom>
          <a:solidFill>
            <a:srgbClr val="134F5C"/>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dirty="0">
                <a:solidFill>
                  <a:schemeClr val="lt1"/>
                </a:solidFill>
                <a:latin typeface="Georgia"/>
                <a:ea typeface="Georgia"/>
                <a:cs typeface="Georgia"/>
                <a:sym typeface="Georgia"/>
              </a:rPr>
              <a:t>Responding in Prayer</a:t>
            </a:r>
            <a:endParaRPr sz="4688" b="1" dirty="0">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1400" b="1" dirty="0">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i="1" dirty="0">
                <a:solidFill>
                  <a:schemeClr val="lt1"/>
                </a:solidFill>
                <a:latin typeface="Georgia"/>
                <a:ea typeface="Georgia"/>
                <a:cs typeface="Georgia"/>
                <a:sym typeface="Georgia"/>
              </a:rPr>
              <a:t>God of hope, hear us…</a:t>
            </a:r>
            <a:endParaRPr sz="3244" i="1" dirty="0">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244" i="1" dirty="0">
              <a:solidFill>
                <a:schemeClr val="lt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dirty="0">
                <a:solidFill>
                  <a:schemeClr val="lt1"/>
                </a:solidFill>
                <a:latin typeface="Georgia"/>
                <a:ea typeface="Georgia"/>
                <a:cs typeface="Georgia"/>
                <a:sym typeface="Georgia"/>
              </a:rPr>
              <a:t>Response:</a:t>
            </a:r>
            <a:r>
              <a:rPr lang="en" sz="3244" b="1" dirty="0">
                <a:solidFill>
                  <a:schemeClr val="lt1"/>
                </a:solidFill>
                <a:latin typeface="Georgia"/>
                <a:ea typeface="Georgia"/>
                <a:cs typeface="Georgia"/>
                <a:sym typeface="Georgia"/>
              </a:rPr>
              <a:t> </a:t>
            </a:r>
            <a:endParaRPr sz="3244" b="1" dirty="0">
              <a:solidFill>
                <a:schemeClr val="lt1"/>
              </a:solidFill>
              <a:latin typeface="Georgia"/>
              <a:ea typeface="Georgia"/>
              <a:cs typeface="Georgia"/>
              <a:sym typeface="Georgia"/>
            </a:endParaRPr>
          </a:p>
          <a:p>
            <a:pPr marL="0" lvl="0" indent="0" algn="ctr" rtl="0">
              <a:spcAft>
                <a:spcPts val="0"/>
              </a:spcAft>
              <a:buClr>
                <a:schemeClr val="dk1"/>
              </a:buClr>
              <a:buSzPts val="1100"/>
              <a:buFont typeface="Arial"/>
              <a:buNone/>
            </a:pPr>
            <a:r>
              <a:rPr lang="en" sz="3244" b="1" dirty="0">
                <a:solidFill>
                  <a:schemeClr val="lt1"/>
                </a:solidFill>
                <a:latin typeface="Georgia"/>
                <a:ea typeface="Georgia"/>
                <a:cs typeface="Georgia"/>
                <a:sym typeface="Georgia"/>
              </a:rPr>
              <a:t>God of hope, </a:t>
            </a:r>
          </a:p>
          <a:p>
            <a:pPr marL="0" lvl="0" indent="0" algn="ctr" rtl="0">
              <a:spcAft>
                <a:spcPts val="0"/>
              </a:spcAft>
              <a:buClr>
                <a:schemeClr val="dk1"/>
              </a:buClr>
              <a:buSzPts val="1100"/>
              <a:buFont typeface="Arial"/>
              <a:buNone/>
            </a:pPr>
            <a:r>
              <a:rPr lang="en" sz="3244" b="1" dirty="0">
                <a:solidFill>
                  <a:schemeClr val="lt1"/>
                </a:solidFill>
                <a:latin typeface="Georgia"/>
                <a:ea typeface="Georgia"/>
                <a:cs typeface="Georgia"/>
                <a:sym typeface="Georgia"/>
              </a:rPr>
              <a:t>hear our prayer.</a:t>
            </a:r>
            <a:endParaRPr sz="4700" b="1" dirty="0">
              <a:solidFill>
                <a:schemeClr val="lt1"/>
              </a:solidFill>
              <a:latin typeface="Georgia"/>
              <a:ea typeface="Georgia"/>
              <a:cs typeface="Georgia"/>
              <a:sym typeface="Georgia"/>
            </a:endParaRPr>
          </a:p>
        </p:txBody>
      </p:sp>
      <p:pic>
        <p:nvPicPr>
          <p:cNvPr id="92" name="Google Shape;92;p19" title="pexels-hissetmehurriyeti-47135946-8518941.jpg"/>
          <p:cNvPicPr preferRelativeResize="0"/>
          <p:nvPr/>
        </p:nvPicPr>
        <p:blipFill>
          <a:blip r:embed="rId3">
            <a:alphaModFix/>
          </a:blip>
          <a:stretch>
            <a:fillRect/>
          </a:stretch>
        </p:blipFill>
        <p:spPr>
          <a:xfrm>
            <a:off x="0" y="141"/>
            <a:ext cx="4570801" cy="685786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FEAFB"/>
            </a:gs>
            <a:gs pos="100000">
              <a:srgbClr val="6E9CE7"/>
            </a:gs>
          </a:gsLst>
          <a:lin ang="5400012" scaled="0"/>
        </a:gradFill>
        <a:effectLst/>
      </p:bgPr>
    </p:bg>
    <p:spTree>
      <p:nvGrpSpPr>
        <p:cNvPr id="1" name="Shape 96"/>
        <p:cNvGrpSpPr/>
        <p:nvPr/>
      </p:nvGrpSpPr>
      <p:grpSpPr>
        <a:xfrm>
          <a:off x="0" y="0"/>
          <a:ext cx="0" cy="0"/>
          <a:chOff x="0" y="0"/>
          <a:chExt cx="0" cy="0"/>
        </a:xfrm>
      </p:grpSpPr>
      <p:sp>
        <p:nvSpPr>
          <p:cNvPr id="97" name="Google Shape;97;p20"/>
          <p:cNvSpPr txBox="1">
            <a:spLocks noGrp="1"/>
          </p:cNvSpPr>
          <p:nvPr>
            <p:ph type="subTitle" idx="1"/>
          </p:nvPr>
        </p:nvSpPr>
        <p:spPr>
          <a:xfrm>
            <a:off x="405750" y="137100"/>
            <a:ext cx="8332500" cy="65838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Hail, Mary, full of grace,</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the Lord is with thee.</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Blessed art thou among women</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and blessed is the fruit of thy womb, Jesus.</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Holy Mary, Mother of God,</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pray for us sinners,</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now and at the hour of our death. </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Amen.</a:t>
            </a:r>
            <a:endParaRPr sz="3520" b="1">
              <a:solidFill>
                <a:schemeClr val="dk1"/>
              </a:solidFill>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FEAFB"/>
            </a:gs>
            <a:gs pos="100000">
              <a:srgbClr val="6E9CE7"/>
            </a:gs>
          </a:gsLst>
          <a:lin ang="5400012" scaled="0"/>
        </a:gradFill>
        <a:effectLst/>
      </p:bgPr>
    </p:bg>
    <p:spTree>
      <p:nvGrpSpPr>
        <p:cNvPr id="1" name="Shape 101"/>
        <p:cNvGrpSpPr/>
        <p:nvPr/>
      </p:nvGrpSpPr>
      <p:grpSpPr>
        <a:xfrm>
          <a:off x="0" y="0"/>
          <a:ext cx="0" cy="0"/>
          <a:chOff x="0" y="0"/>
          <a:chExt cx="0" cy="0"/>
        </a:xfrm>
      </p:grpSpPr>
      <p:sp>
        <p:nvSpPr>
          <p:cNvPr id="102" name="Google Shape;102;p21"/>
          <p:cNvSpPr txBox="1">
            <a:spLocks noGrp="1"/>
          </p:cNvSpPr>
          <p:nvPr>
            <p:ph type="subTitle" idx="1"/>
          </p:nvPr>
        </p:nvSpPr>
        <p:spPr>
          <a:xfrm>
            <a:off x="405750" y="137100"/>
            <a:ext cx="8332500" cy="65838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Lord, make me an instrument of your peace:</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where there is hatred, let me sow love;</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where there is injury, pardon;</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where there is doubt, faith;</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where there is despair, hope;</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where there is darkness, light;</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3520" b="1">
                <a:solidFill>
                  <a:schemeClr val="dk1"/>
                </a:solidFill>
                <a:latin typeface="Georgia"/>
                <a:ea typeface="Georgia"/>
                <a:cs typeface="Georgia"/>
                <a:sym typeface="Georgia"/>
              </a:rPr>
              <a:t>where there is sadness, joy.</a:t>
            </a:r>
            <a:endParaRPr sz="35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endParaRPr sz="3520" b="1">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a8572dc-a0cc-4c75-8839-41466289af54">
      <Terms xmlns="http://schemas.microsoft.com/office/infopath/2007/PartnerControls"/>
    </lcf76f155ced4ddcb4097134ff3c332f>
    <TaxCatchAll xmlns="be02e6f8-ed53-4e5e-a6ad-bbe6da79ea6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2fcca7eb94e53f447b0db99d9a5f4384">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9f47fd76954f93f36522ed2879ddbd4e"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B5911C-855D-4FFE-9F0F-AE2DD199F89D}">
  <ds:schemaRefs>
    <ds:schemaRef ds:uri="http://schemas.microsoft.com/office/2006/metadata/properties"/>
    <ds:schemaRef ds:uri="http://schemas.microsoft.com/office/infopath/2007/PartnerControls"/>
    <ds:schemaRef ds:uri="6a8572dc-a0cc-4c75-8839-41466289af54"/>
    <ds:schemaRef ds:uri="be02e6f8-ed53-4e5e-a6ad-bbe6da79ea66"/>
  </ds:schemaRefs>
</ds:datastoreItem>
</file>

<file path=customXml/itemProps2.xml><?xml version="1.0" encoding="utf-8"?>
<ds:datastoreItem xmlns:ds="http://schemas.openxmlformats.org/officeDocument/2006/customXml" ds:itemID="{F3A9F6BC-8715-4234-A466-1EA26AEF6EDB}">
  <ds:schemaRefs>
    <ds:schemaRef ds:uri="http://schemas.microsoft.com/sharepoint/v3/contenttype/forms"/>
  </ds:schemaRefs>
</ds:datastoreItem>
</file>

<file path=customXml/itemProps3.xml><?xml version="1.0" encoding="utf-8"?>
<ds:datastoreItem xmlns:ds="http://schemas.openxmlformats.org/officeDocument/2006/customXml" ds:itemID="{2C8AB2A8-7D8E-4D8C-ADC4-7DC6B73AB9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b7dc0f-28c0-401b-be1d-f3d989cf5e37"/>
    <ds:schemaRef ds:uri="6a8572dc-a0cc-4c75-8839-41466289af54"/>
    <ds:schemaRef ds:uri="be02e6f8-ed53-4e5e-a6ad-bbe6da79ea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1601</Words>
  <Application>Microsoft Office PowerPoint</Application>
  <PresentationFormat>On-screen Show (4:3)</PresentationFormat>
  <Paragraphs>169</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Georgia</vt:lpstr>
      <vt:lpstr>Liberation Serif</vt:lpstr>
      <vt:lpstr>Simple Light</vt:lpstr>
      <vt:lpstr> 111th World Day of Migrants and Refugees 2025</vt:lpstr>
      <vt:lpstr>Acknowledgement  of Country and stories</vt:lpstr>
      <vt:lpstr>PowerPoint Presentation</vt:lpstr>
      <vt:lpstr>PowerPoint Presentation</vt:lpstr>
      <vt:lpstr>       Reading: Ruth 2:10-12  </vt:lpstr>
      <vt:lpstr>       Reading: Hebrews 13:1-2,5b-6  </vt:lpstr>
      <vt:lpstr>PowerPoint Presentation</vt:lpstr>
      <vt:lpstr>PowerPoint Presentation</vt:lpstr>
      <vt:lpstr>PowerPoint Presentation</vt:lpstr>
      <vt:lpstr>PowerPoint Presentation</vt:lpstr>
      <vt:lpstr>PowerPoint Presentation</vt:lpstr>
      <vt:lpstr> 111th World Day of Migrants and Refugees 2025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Don Gomez</cp:lastModifiedBy>
  <cp:revision>1</cp:revision>
  <dcterms:modified xsi:type="dcterms:W3CDTF">2025-08-15T05:00:25Z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0x0101004498FF4C62C7C040873E69560CC17735</vt:lpwstr>
  </property>
  <property fmtid="{D5CDD505-2E9C-101B-9397-08002B2CF9AE}" pid="3" name="MediaServiceImageTags">
    <vt:lpwstr/>
  </property>
</Properties>
</file>