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7" r:id="rId15"/>
    <p:sldId id="268" r:id="rId16"/>
    <p:sldId id="269" r:id="rId17"/>
    <p:sldId id="270"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Gomez" userId="e8f65bf7-0ff8-46b3-b579-76d3c55c5b39" providerId="ADAL" clId="{E5BBCE84-67F6-4720-8DD0-E99328921721}"/>
    <pc:docChg chg="delSld modSld">
      <pc:chgData name="Don Gomez" userId="e8f65bf7-0ff8-46b3-b579-76d3c55c5b39" providerId="ADAL" clId="{E5BBCE84-67F6-4720-8DD0-E99328921721}" dt="2026-04-08T03:52:54.585" v="4" actId="2696"/>
      <pc:docMkLst>
        <pc:docMk/>
      </pc:docMkLst>
      <pc:sldChg chg="modNotesTx">
        <pc:chgData name="Don Gomez" userId="e8f65bf7-0ff8-46b3-b579-76d3c55c5b39" providerId="ADAL" clId="{E5BBCE84-67F6-4720-8DD0-E99328921721}" dt="2026-04-08T03:51:49.472" v="2" actId="20577"/>
        <pc:sldMkLst>
          <pc:docMk/>
          <pc:sldMk cId="0" sldId="258"/>
        </pc:sldMkLst>
      </pc:sldChg>
      <pc:sldChg chg="del modNotesTx">
        <pc:chgData name="Don Gomez" userId="e8f65bf7-0ff8-46b3-b579-76d3c55c5b39" providerId="ADAL" clId="{E5BBCE84-67F6-4720-8DD0-E99328921721}" dt="2026-04-08T03:52:54.585" v="4" actId="2696"/>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vimeo.com/127320460?fl=pl&amp;fe=v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vimeo.com/127212383?fl=pl&amp;fe=v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d7189f6f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d7189f6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World Refugee Day. This year is a special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celebration in Australia because, since 1947, we have issued one million permanent humanitarian visas. That means we have welcomed people from all parts of the globe, people who have helped to build modern Australia. Each one of them has a story worth sharing, a story of journeying to find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	We are all unique, and all have our own story. Today let’s honour every story and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discover how amazing it is when the people behind all these stories come together. Our diversity makes us more colourful and more wonderful.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We begin with the bigger story of our land. Let us acknowledge the people of its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First Nations.</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d4b6871ef6_0_2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d4b6871ef6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together with a prayer adapted from St Paul’s Letter to the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Romans [15:5-7]:</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May the God of endurance and encouragement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grant us to live in such harmony with one another,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in accord with Christ Jesus,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that together we may with one voice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glorify the God and Father of our Lord Jesus Christ.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we welcome one another as Christ has welcomed each one of 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for the glory of God.</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Amen.</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d4b6871ef6_0_32: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d4b6871ef6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May the Creator of all people bless us,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	May the Saviour of the world bless us,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	May the Spirit of all life bless us,</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 		Amen.</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 	And may our God bless us, + the Father, the Son, and the Holy Spirit.</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sz="1200" dirty="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Let us go in peace to love and serve the world.</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Thanks be to God!</a:t>
            </a:r>
            <a:endParaRPr dirty="0">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3e859e8e0c_0_2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3e859e8e0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d4b6871ef6_0_38: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3d4b6871ef6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d4b6871ef6_0_45: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3d4b6871ef6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76d7189f6f_0_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76d7189f6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2:	We acknowledge the millions of stories of First Nations people, who cared for this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land for thousands of generations. They lived in peace across different cultures and languages, trading between each other and walking respectfully on the earth. We acknowledge and show respect for their Elders, who guided the people to keep traditions and extend hospitality to strangers. May we listen and learn from their stories.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76d7189f6f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76d7189f6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Drawing strength from the story of our faith, let us begin in prayer.</a:t>
            </a:r>
            <a:endParaRPr sz="1200" dirty="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Clr>
                <a:schemeClr val="dk1"/>
              </a:buClr>
              <a:buSzPts val="1100"/>
              <a:buFont typeface="Arial"/>
              <a:buNone/>
            </a:pPr>
            <a:r>
              <a:rPr lang="en" dirty="0">
                <a:solidFill>
                  <a:schemeClr val="dk1"/>
                </a:solidFill>
              </a:rPr>
              <a:t>	+ In the name of the Father, and of the Son, and of the Holy Spirit.</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Let us pray … (pause) …</a:t>
            </a:r>
            <a:endParaRPr sz="1200" dirty="0">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God of all hope,</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you hold every person in the palm of your hand.</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Help us to value the story of every one of your children.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Through Christ our Lord,</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76d7189f6f_0_1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76d7189f6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Now we will hear a number of stories from scripture, of people that took a journey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looking for freedom, survival and hope.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i="1" u="sng">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3:</a:t>
            </a:r>
            <a:r>
              <a:rPr lang="en" sz="1200">
                <a:solidFill>
                  <a:schemeClr val="dk1"/>
                </a:solidFill>
                <a:latin typeface="Liberation Serif"/>
                <a:ea typeface="Liberation Serif"/>
                <a:cs typeface="Liberation Serif"/>
                <a:sym typeface="Liberation Serif"/>
              </a:rPr>
              <a:t> 	</a:t>
            </a:r>
            <a:r>
              <a:rPr lang="en">
                <a:solidFill>
                  <a:schemeClr val="dk1"/>
                </a:solidFill>
              </a:rPr>
              <a:t>My name is Abram and I travelled with my wife Sarai and our family to live a long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way away from where we were born. But just when we had settled in Canaan there was a famine, so we had to leave again to stay in Egypt where there was still food. Later we returned to Canaan and my name was changed to Abraham, which means ‘Father of Many Nations’.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My name is Hagar and I was the Egyptian slave of Sarai. But when I had a son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called Ishmael she became angry with us and forced us to wander in the desert in exile. But God looked out for us and helped us to survive.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My name is Moses and I grew up in Egypt where my people had come when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there was another famine. But we became slaves there and so God called me to lead them to our own Promised Land where we could be free. However, to get there, we had to wander through the desert as refugees for 40 years. It was a very hard journey.</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My name is Naomi and I had to take my family to Moab because of the famine at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home. My sons got married there, but they died. When I wanted to return home, one daughter-in-law stayed, but the other came with me, leaving everything she knew behind. I am so grateful for Ruth’s love and friendship.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7: 	My name is Joseph and King Herod wanted to kill all the boy babies in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Bethlehem. I ran away as soon as I could to protect my wife Mary and my foster-child. But I am so glad we went to Egypt where we were safe. Otherwise you would not know about our child - his name was Jesus.</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sz="1200">
                <a:solidFill>
                  <a:schemeClr val="dk1"/>
                </a:solidFill>
                <a:latin typeface="Liberation Serif"/>
                <a:ea typeface="Liberation Serif"/>
                <a:cs typeface="Liberation Serif"/>
                <a:sym typeface="Liberation Serif"/>
              </a:rPr>
              <a:t>… </a:t>
            </a:r>
            <a:r>
              <a:rPr lang="en">
                <a:solidFill>
                  <a:schemeClr val="dk1"/>
                </a:solidFill>
              </a:rPr>
              <a:t>(pause)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d4b6871ef6_0_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d4b6871ef6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As part of our listening time, we will also hear a little of some of the stories of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people who have had a refugee journey to come to Australia.</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[Watch </a:t>
            </a:r>
            <a:r>
              <a:rPr lang="en" u="sng">
                <a:solidFill>
                  <a:srgbClr val="1155CC"/>
                </a:solidFill>
                <a:hlinkClick r:id="rId3">
                  <a:extLst>
                    <a:ext uri="{A12FA001-AC4F-418D-AE19-62706E023703}">
                      <ahyp:hlinkClr xmlns:ahyp="http://schemas.microsoft.com/office/drawing/2018/hyperlinkcolor" val="tx"/>
                    </a:ext>
                  </a:extLst>
                </a:hlinkClick>
              </a:rPr>
              <a:t>Freedom Stories – 90sec Trailer | Videos &amp; Movies on Vimeo</a:t>
            </a:r>
            <a:r>
              <a:rPr lang="en">
                <a:solidFill>
                  <a:schemeClr val="dk1"/>
                </a:solidFill>
              </a:rPr>
              <a:t> or </a:t>
            </a:r>
            <a:r>
              <a:rPr lang="en" u="sng">
                <a:solidFill>
                  <a:srgbClr val="1155CC"/>
                </a:solidFill>
                <a:hlinkClick r:id="rId4">
                  <a:extLst>
                    <a:ext uri="{A12FA001-AC4F-418D-AE19-62706E023703}">
                      <ahyp:hlinkClr xmlns:ahyp="http://schemas.microsoft.com/office/drawing/2018/hyperlinkcolor" val="tx"/>
                    </a:ext>
                  </a:extLst>
                </a:hlinkClick>
              </a:rPr>
              <a:t>Freedom Stories – 3min Trailer | Videos &amp; Movies on Vimeo</a:t>
            </a:r>
            <a:r>
              <a:rPr lang="en">
                <a:solidFill>
                  <a:schemeClr val="dk1"/>
                </a:solidFill>
              </a:rPr>
              <a:t>]</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3e859e8e0c_0_5: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3e859e8e0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God asks us to love the strangers as God does. Let us pray for the strength to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create a welcoming society of diversity for all. Our response to each prayer is ‘God of all people,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[Holding sign saying ‘Finding’] For those still finding a way, who don’t know where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they will sleep tonight or where they can be safe. May they find what they need to survive.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[Holding sign saying ‘Freedom’] For our political leaders. May they allow all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people to live with freedom, no matter their race, ethnicity, gender, religion, disability or sexuality.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[Holding sign saying ‘Diversity’] For ourselves. May we value and celebrate the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diversity among us, always welcoming every unique person.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7:	[Holding sign saying ‘Community’] For our school community. May we find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strength in our diversity, and promote justice for all who are oppressed. Let 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d4b6871ef6_0_1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3d4b6871ef6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Every person is made in the image and likeness of God. Let us ask our God to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help us value every story. Our response to each prayer is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8:	For every person who has had to flee from their home to survive and live in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dignity.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we listen to their stories and may they experience welcome and hope.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9:	For our political and civil leaders.</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they create pathways for people to find a home and the support that they need.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10:	For all of us.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we value every story, highlight people’s strengths and celebrate our cultural diversity.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76d7189f6f_0_3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76d7189f6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as a school community of many stories united under one God, let us pray </a:t>
            </a:r>
            <a:endParaRPr>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latin typeface="Liberation Serif"/>
                <a:ea typeface="Liberation Serif"/>
                <a:cs typeface="Liberation Serif"/>
                <a:sym typeface="Liberation Serif"/>
              </a:rPr>
              <a:t>together in the words that Jesus taught us: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Our Father…</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d4b6871ef6_0_22: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d4b6871ef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6P2aovWoHwo"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HeD_bhvFZSA"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vimeo.com/127320460?fl=pl&amp;fe=v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53"/>
        <p:cNvGrpSpPr/>
        <p:nvPr/>
      </p:nvGrpSpPr>
      <p:grpSpPr>
        <a:xfrm>
          <a:off x="0" y="0"/>
          <a:ext cx="0" cy="0"/>
          <a:chOff x="0" y="0"/>
          <a:chExt cx="0" cy="0"/>
        </a:xfrm>
      </p:grpSpPr>
      <p:pic>
        <p:nvPicPr>
          <p:cNvPr id="54" name="Google Shape;54;p13"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55" name="Google Shape;55;p13"/>
          <p:cNvSpPr txBox="1">
            <a:spLocks noGrp="1"/>
          </p:cNvSpPr>
          <p:nvPr>
            <p:ph type="ctrTitle"/>
          </p:nvPr>
        </p:nvSpPr>
        <p:spPr>
          <a:xfrm>
            <a:off x="2230963" y="203200"/>
            <a:ext cx="6654900" cy="899100"/>
          </a:xfrm>
          <a:prstGeom prst="rect">
            <a:avLst/>
          </a:prstGeom>
          <a:solidFill>
            <a:srgbClr val="6FA8DC"/>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5255"/>
              <a:buFont typeface="Arial"/>
              <a:buNone/>
            </a:pPr>
            <a:r>
              <a:rPr lang="en" sz="4356" b="1">
                <a:latin typeface="Georgia"/>
                <a:ea typeface="Georgia"/>
                <a:cs typeface="Georgia"/>
                <a:sym typeface="Georgia"/>
              </a:rPr>
              <a:t>World Refugee Day 2026</a:t>
            </a:r>
            <a:endParaRPr sz="5756">
              <a:latin typeface="Georgia"/>
              <a:ea typeface="Georgia"/>
              <a:cs typeface="Georgia"/>
              <a:sym typeface="Georgia"/>
            </a:endParaRPr>
          </a:p>
        </p:txBody>
      </p:sp>
      <p:sp>
        <p:nvSpPr>
          <p:cNvPr id="56" name="Google Shape;56;p13"/>
          <p:cNvSpPr txBox="1">
            <a:spLocks noGrp="1"/>
          </p:cNvSpPr>
          <p:nvPr>
            <p:ph type="subTitle" idx="1"/>
          </p:nvPr>
        </p:nvSpPr>
        <p:spPr>
          <a:xfrm>
            <a:off x="206675" y="3914025"/>
            <a:ext cx="6079500" cy="993000"/>
          </a:xfrm>
          <a:prstGeom prst="rect">
            <a:avLst/>
          </a:prstGeom>
          <a:solidFill>
            <a:srgbClr val="F96416"/>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A Million Stories</a:t>
            </a:r>
            <a:endParaRPr sz="5000" b="1">
              <a:solidFill>
                <a:schemeClr val="lt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07"/>
        <p:cNvGrpSpPr/>
        <p:nvPr/>
      </p:nvGrpSpPr>
      <p:grpSpPr>
        <a:xfrm>
          <a:off x="0" y="0"/>
          <a:ext cx="0" cy="0"/>
          <a:chOff x="0" y="0"/>
          <a:chExt cx="0" cy="0"/>
        </a:xfrm>
      </p:grpSpPr>
      <p:pic>
        <p:nvPicPr>
          <p:cNvPr id="108" name="Google Shape;108;p22"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109" name="Google Shape;109;p22"/>
          <p:cNvSpPr txBox="1">
            <a:spLocks noGrp="1"/>
          </p:cNvSpPr>
          <p:nvPr>
            <p:ph type="subTitle" idx="1"/>
          </p:nvPr>
        </p:nvSpPr>
        <p:spPr>
          <a:xfrm>
            <a:off x="540075" y="445200"/>
            <a:ext cx="8332500" cy="5967600"/>
          </a:xfrm>
          <a:prstGeom prst="rect">
            <a:avLst/>
          </a:prstGeom>
          <a:solidFill>
            <a:srgbClr val="5FE625">
              <a:alpha val="80390"/>
            </a:srgbClr>
          </a:solidFill>
        </p:spPr>
        <p:txBody>
          <a:bodyPr spcFirstLastPara="1" wrap="square" lIns="91425" tIns="91425" rIns="91425" bIns="91425" anchor="t" anchorCtr="0">
            <a:noAutofit/>
          </a:bodyPr>
          <a:lstStyle/>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May the God of endurance and encouragement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grant us to live in such harmony with one another,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in accord with Christ Jesus,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that together we may with one voice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glorify the God and Father of our Lord Jesus Christ.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May we welcome one another as Christ has welcomed each one of us,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for the glory of God.</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Amen.</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endParaRPr sz="2920" b="1">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19"/>
        <p:cNvGrpSpPr/>
        <p:nvPr/>
      </p:nvGrpSpPr>
      <p:grpSpPr>
        <a:xfrm>
          <a:off x="0" y="0"/>
          <a:ext cx="0" cy="0"/>
          <a:chOff x="0" y="0"/>
          <a:chExt cx="0" cy="0"/>
        </a:xfrm>
      </p:grpSpPr>
      <p:pic>
        <p:nvPicPr>
          <p:cNvPr id="120" name="Google Shape;120;p24"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121" name="Google Shape;121;p24"/>
          <p:cNvSpPr txBox="1">
            <a:spLocks noGrp="1"/>
          </p:cNvSpPr>
          <p:nvPr>
            <p:ph type="subTitle" idx="1"/>
          </p:nvPr>
        </p:nvSpPr>
        <p:spPr>
          <a:xfrm>
            <a:off x="4118250" y="489550"/>
            <a:ext cx="4101600" cy="5607600"/>
          </a:xfrm>
          <a:prstGeom prst="rect">
            <a:avLst/>
          </a:prstGeom>
          <a:solidFill>
            <a:srgbClr val="6FA8DC"/>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Blessing and Sign of the Cross</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	</a:t>
            </a:r>
            <a:endParaRPr sz="3244">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1100"/>
              <a:buFont typeface="Arial"/>
              <a:buNone/>
            </a:pPr>
            <a:r>
              <a:rPr lang="en" sz="3244" b="1">
                <a:solidFill>
                  <a:schemeClr val="dk1"/>
                </a:solidFill>
                <a:latin typeface="Georgia"/>
                <a:ea typeface="Georgia"/>
                <a:cs typeface="Georgia"/>
                <a:sym typeface="Georgia"/>
              </a:rPr>
              <a:t>Thanks be to God!</a:t>
            </a:r>
            <a:endParaRPr sz="4689" b="1">
              <a:solidFill>
                <a:schemeClr val="dk1"/>
              </a:solidFill>
              <a:latin typeface="Georgia"/>
              <a:ea typeface="Georgia"/>
              <a:cs typeface="Georgia"/>
              <a:sym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127" name="Google Shape;127;p25"/>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28" name="Google Shape;128;p25" descr="&quot;Hope in Love&quot; is a timely and inspiring contemporary song that beautifully aligns with the themes of the 2025 Jubilee Year of hope and pilgrimage. The composition effectively combines accessible melodic elements with meaningful lyrics that speak to both personal and communal journeys of faith.&#10;&#10;The song's message particularly resonates with the Jubilee Year's emphasis on hope and community solidarity. Its recurring chorus creates a powerful affirmation of hope grounded in love while encouraging connection between all people as sisters and brothers. This reflects the Jubilee's call to strengthen bonds of fellowship and mutual support within faith communities.&#10;&#10;The verses thoughtfully address contemporary challenges - acknowledging human vulnerability and the search for meaning while pointing toward divine light and spiritual renewal. This parallels the Jubilee Year's invitation to spiritual transformation and renewed faith.&#10;&#10;For more details and to purchase sheet music and mp3, please go to: &#10;www.willowpublishing.com.au&#10;&#10;Please share your love by liking this video and subscribing to our channel.&#10;&#10;🎵 Looking for the perfect songs for your next liturgy?&#10;Check out Willow Publishing’s Liturgical Song Selections – updated weekly with curated music for each Sunday and feast day!&#10;&#10;https://willowpublishing.com.au/liturgical-song-selections/&#10;&#10;#worshipsongs #gospelmusic #willowpublishing #christianmusic #pilgrimsofhope #jubilee #jubileeyear2025" title="Hope In Love by Lauren Bierer, Kallie Deegan, Timothy Hart, Danielle Anne Lynch &amp; Trisha Watts">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2"/>
        <p:cNvGrpSpPr/>
        <p:nvPr/>
      </p:nvGrpSpPr>
      <p:grpSpPr>
        <a:xfrm>
          <a:off x="0" y="0"/>
          <a:ext cx="0" cy="0"/>
          <a:chOff x="0" y="0"/>
          <a:chExt cx="0" cy="0"/>
        </a:xfrm>
      </p:grpSpPr>
      <p:sp>
        <p:nvSpPr>
          <p:cNvPr id="133" name="Google Shape;133;p2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134" name="Google Shape;134;p26"/>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35" name="Google Shape;135;p26" descr="Spotify: https://open.spotify.com/album/3XH8FrY35X7KD7QaBA5UwZ?si=0xpJy5O1Qtuq9w6CKA0H_Q&#10;Apple Music: https://music.apple.com/us/album/stacking-stones/1671034781&#10;Amazon Music: https://music.amazon.com/albums/B0BV9NF5GR?ref=dm_sh_mLXKFkVKw96RidWfkxFYS7cuq&#10;&#10;Connect with us! &#10;&#10;Instagram: https://www.instagram.com/bridgeworship/&#10;TikTok: https://www.tiktok.com/@UCijtjQ-kg9okZoF0Sgi2mhw &#10;Facebook: https://www.facebook.com/bridgeworship/&#10;Website: https://www.bridgeworship.tv/&#10;&#10;&#10;Verse&#10;Slow me, teach me how to savor &#10;I’m hanging onto every word You speak &#10;Show me every shade of color &#10;I long to see into the heavenly&#10;&#10;Pre-Chorus&#10;Your praise won't end, I’m joining in&#10;&#10;Chorus&#10;With a million hallelujahs&#10;At the feet of Jesus&#10;All creation singing&#10;Holy, holy&#10;God, You’re worthy&#10;Of a million hallelujahs &#10;&#10;Verse&#10;Help me never lose the wonder &#10;Like a child chasing mystery &#10;Take me far beyond the borders&#10;You’re so much more than I could ask or dream&#10;&#10;Pre-Chorus&#10;Your praise won't end, I’m joining in&#10;&#10;Bridge &#10;The stars are singing for You&#10;The planets dance around You &#10;The universe, Your forever symphony&#10;I feel the song inside me&#10;A melody that’s rising&#10;I will rehearse for all eternity&#10;I can’t hold back, I won’t hold back&#10;&#10;Writers: Robby Busick, Taylor Agan, Gracie Jacob, Krissy Nordhoff&#10;CCLI # 7195925" title="A Million Hallelujahs (feat. Gracie Jacob) | Bridge Worship">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39"/>
        <p:cNvGrpSpPr/>
        <p:nvPr/>
      </p:nvGrpSpPr>
      <p:grpSpPr>
        <a:xfrm>
          <a:off x="0" y="0"/>
          <a:ext cx="0" cy="0"/>
          <a:chOff x="0" y="0"/>
          <a:chExt cx="0" cy="0"/>
        </a:xfrm>
      </p:grpSpPr>
      <p:pic>
        <p:nvPicPr>
          <p:cNvPr id="140" name="Google Shape;140;p27"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141" name="Google Shape;141;p27"/>
          <p:cNvSpPr txBox="1">
            <a:spLocks noGrp="1"/>
          </p:cNvSpPr>
          <p:nvPr>
            <p:ph type="ctrTitle"/>
          </p:nvPr>
        </p:nvSpPr>
        <p:spPr>
          <a:xfrm>
            <a:off x="2230963" y="203200"/>
            <a:ext cx="6654900" cy="899100"/>
          </a:xfrm>
          <a:prstGeom prst="rect">
            <a:avLst/>
          </a:prstGeom>
          <a:solidFill>
            <a:srgbClr val="6FA8DC"/>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5255"/>
              <a:buFont typeface="Arial"/>
              <a:buNone/>
            </a:pPr>
            <a:r>
              <a:rPr lang="en" sz="4356" b="1">
                <a:latin typeface="Georgia"/>
                <a:ea typeface="Georgia"/>
                <a:cs typeface="Georgia"/>
                <a:sym typeface="Georgia"/>
              </a:rPr>
              <a:t>World Refugee Day 2026</a:t>
            </a:r>
            <a:endParaRPr sz="5756">
              <a:latin typeface="Georgia"/>
              <a:ea typeface="Georgia"/>
              <a:cs typeface="Georgia"/>
              <a:sym typeface="Georgia"/>
            </a:endParaRPr>
          </a:p>
        </p:txBody>
      </p:sp>
      <p:sp>
        <p:nvSpPr>
          <p:cNvPr id="142" name="Google Shape;142;p27"/>
          <p:cNvSpPr txBox="1">
            <a:spLocks noGrp="1"/>
          </p:cNvSpPr>
          <p:nvPr>
            <p:ph type="subTitle" idx="1"/>
          </p:nvPr>
        </p:nvSpPr>
        <p:spPr>
          <a:xfrm>
            <a:off x="206675" y="3914025"/>
            <a:ext cx="6079500" cy="993000"/>
          </a:xfrm>
          <a:prstGeom prst="rect">
            <a:avLst/>
          </a:prstGeom>
          <a:solidFill>
            <a:srgbClr val="F96416"/>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A Million Stories</a:t>
            </a:r>
            <a:endParaRPr sz="5000" b="1">
              <a:solidFill>
                <a:schemeClr val="lt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title="pexels-valentin-2149131912-30444443.jpg"/>
          <p:cNvPicPr preferRelativeResize="0"/>
          <p:nvPr/>
        </p:nvPicPr>
        <p:blipFill>
          <a:blip r:embed="rId3">
            <a:alphaModFix/>
          </a:blip>
          <a:stretch>
            <a:fillRect/>
          </a:stretch>
        </p:blipFill>
        <p:spPr>
          <a:xfrm>
            <a:off x="-572762" y="0"/>
            <a:ext cx="10289526" cy="6857999"/>
          </a:xfrm>
          <a:prstGeom prst="rect">
            <a:avLst/>
          </a:prstGeom>
          <a:noFill/>
          <a:ln>
            <a:noFill/>
          </a:ln>
        </p:spPr>
      </p:pic>
      <p:sp>
        <p:nvSpPr>
          <p:cNvPr id="62" name="Google Shape;62;p14"/>
          <p:cNvSpPr txBox="1">
            <a:spLocks noGrp="1"/>
          </p:cNvSpPr>
          <p:nvPr>
            <p:ph type="title"/>
          </p:nvPr>
        </p:nvSpPr>
        <p:spPr>
          <a:xfrm>
            <a:off x="782863" y="399575"/>
            <a:ext cx="7578300" cy="765300"/>
          </a:xfrm>
          <a:prstGeom prst="rect">
            <a:avLst/>
          </a:prstGeom>
          <a:solidFill>
            <a:srgbClr val="389C0D">
              <a:alpha val="6863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3600" b="1">
                <a:latin typeface="Georgia"/>
                <a:ea typeface="Georgia"/>
                <a:cs typeface="Georgia"/>
                <a:sym typeface="Georgia"/>
              </a:rPr>
              <a:t>Acknowledgement of Country</a:t>
            </a:r>
            <a:endParaRPr sz="3600" b="1">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66"/>
        <p:cNvGrpSpPr/>
        <p:nvPr/>
      </p:nvGrpSpPr>
      <p:grpSpPr>
        <a:xfrm>
          <a:off x="0" y="0"/>
          <a:ext cx="0" cy="0"/>
          <a:chOff x="0" y="0"/>
          <a:chExt cx="0" cy="0"/>
        </a:xfrm>
      </p:grpSpPr>
      <p:pic>
        <p:nvPicPr>
          <p:cNvPr id="67" name="Google Shape;67;p15"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68" name="Google Shape;68;p15"/>
          <p:cNvSpPr txBox="1">
            <a:spLocks noGrp="1"/>
          </p:cNvSpPr>
          <p:nvPr>
            <p:ph type="subTitle" idx="1"/>
          </p:nvPr>
        </p:nvSpPr>
        <p:spPr>
          <a:xfrm>
            <a:off x="4118250" y="489550"/>
            <a:ext cx="4101600" cy="4972500"/>
          </a:xfrm>
          <a:prstGeom prst="rect">
            <a:avLst/>
          </a:prstGeom>
          <a:solidFill>
            <a:srgbClr val="6FA8DC"/>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Sign of the Cross and</a:t>
            </a:r>
            <a:endParaRPr sz="4689"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Opening Prayer</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5000" b="1">
              <a:solidFill>
                <a:schemeClr val="lt1"/>
              </a:solidFill>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2"/>
        <p:cNvGrpSpPr/>
        <p:nvPr/>
      </p:nvGrpSpPr>
      <p:grpSpPr>
        <a:xfrm>
          <a:off x="0" y="0"/>
          <a:ext cx="0" cy="0"/>
          <a:chOff x="0" y="0"/>
          <a:chExt cx="0" cy="0"/>
        </a:xfrm>
      </p:grpSpPr>
      <p:pic>
        <p:nvPicPr>
          <p:cNvPr id="73" name="Google Shape;73;p16" title="pexels-naassom-azevedo-174951-4049002.jpg"/>
          <p:cNvPicPr preferRelativeResize="0"/>
          <p:nvPr/>
        </p:nvPicPr>
        <p:blipFill>
          <a:blip r:embed="rId3">
            <a:alphaModFix/>
          </a:blip>
          <a:stretch>
            <a:fillRect/>
          </a:stretch>
        </p:blipFill>
        <p:spPr>
          <a:xfrm>
            <a:off x="150" y="381750"/>
            <a:ext cx="9144003" cy="6094500"/>
          </a:xfrm>
          <a:prstGeom prst="rect">
            <a:avLst/>
          </a:prstGeom>
          <a:noFill/>
          <a:ln>
            <a:noFill/>
          </a:ln>
        </p:spPr>
      </p:pic>
      <p:sp>
        <p:nvSpPr>
          <p:cNvPr id="74" name="Google Shape;74;p16"/>
          <p:cNvSpPr txBox="1">
            <a:spLocks noGrp="1"/>
          </p:cNvSpPr>
          <p:nvPr>
            <p:ph type="ctrTitle"/>
          </p:nvPr>
        </p:nvSpPr>
        <p:spPr>
          <a:xfrm>
            <a:off x="150" y="381750"/>
            <a:ext cx="9144000" cy="21924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00"/>
              </a:lnSpc>
              <a:spcBef>
                <a:spcPts val="0"/>
              </a:spcBef>
              <a:spcAft>
                <a:spcPts val="0"/>
              </a:spcAft>
              <a:buNone/>
            </a:pPr>
            <a:r>
              <a:rPr lang="en" sz="3911" b="1">
                <a:solidFill>
                  <a:schemeClr val="lt1"/>
                </a:solidFill>
                <a:latin typeface="Georgia"/>
                <a:ea typeface="Georgia"/>
                <a:cs typeface="Georgia"/>
                <a:sym typeface="Georgia"/>
              </a:rPr>
              <a:t>Stories from the Bible</a:t>
            </a:r>
            <a:endParaRPr sz="3911" b="1">
              <a:solidFill>
                <a:schemeClr val="lt1"/>
              </a:solidFill>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8"/>
        <p:cNvGrpSpPr/>
        <p:nvPr/>
      </p:nvGrpSpPr>
      <p:grpSpPr>
        <a:xfrm>
          <a:off x="0" y="0"/>
          <a:ext cx="0" cy="0"/>
          <a:chOff x="0" y="0"/>
          <a:chExt cx="0" cy="0"/>
        </a:xfrm>
      </p:grpSpPr>
      <p:sp>
        <p:nvSpPr>
          <p:cNvPr id="79" name="Google Shape;79;p17"/>
          <p:cNvSpPr txBox="1"/>
          <p:nvPr/>
        </p:nvSpPr>
        <p:spPr>
          <a:xfrm>
            <a:off x="1725450" y="2120025"/>
            <a:ext cx="5574000" cy="178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rPr>
              <a:t>Video:</a:t>
            </a:r>
            <a:r>
              <a:rPr lang="en" sz="1800">
                <a:solidFill>
                  <a:schemeClr val="dk2"/>
                </a:solidFill>
              </a:rPr>
              <a:t> </a:t>
            </a:r>
            <a:r>
              <a:rPr lang="en" sz="1800" u="sng">
                <a:solidFill>
                  <a:schemeClr val="hlink"/>
                </a:solidFill>
                <a:hlinkClick r:id="rId3"/>
              </a:rPr>
              <a:t>https://vimeo.com/127320460?fl=pl&amp;fe=vl</a:t>
            </a:r>
            <a:r>
              <a:rPr lang="en" sz="1800">
                <a:solidFill>
                  <a:schemeClr val="dk2"/>
                </a:solidFill>
              </a:rPr>
              <a:t> </a:t>
            </a:r>
            <a:endParaRPr sz="1800">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83"/>
        <p:cNvGrpSpPr/>
        <p:nvPr/>
      </p:nvGrpSpPr>
      <p:grpSpPr>
        <a:xfrm>
          <a:off x="0" y="0"/>
          <a:ext cx="0" cy="0"/>
          <a:chOff x="0" y="0"/>
          <a:chExt cx="0" cy="0"/>
        </a:xfrm>
      </p:grpSpPr>
      <p:pic>
        <p:nvPicPr>
          <p:cNvPr id="84" name="Google Shape;84;p18"/>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85" name="Google Shape;85;p18"/>
          <p:cNvSpPr txBox="1">
            <a:spLocks noGrp="1"/>
          </p:cNvSpPr>
          <p:nvPr>
            <p:ph type="subTitle" idx="1"/>
          </p:nvPr>
        </p:nvSpPr>
        <p:spPr>
          <a:xfrm>
            <a:off x="4118250" y="489550"/>
            <a:ext cx="4101600" cy="5466600"/>
          </a:xfrm>
          <a:prstGeom prst="rect">
            <a:avLst/>
          </a:prstGeom>
          <a:solidFill>
            <a:srgbClr val="389C0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Responding in Prayer</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14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dk1"/>
                </a:solidFill>
                <a:latin typeface="Georgia"/>
                <a:ea typeface="Georgia"/>
                <a:cs typeface="Georgia"/>
                <a:sym typeface="Georgia"/>
              </a:rPr>
              <a:t>…Let us pray.</a:t>
            </a: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b="1">
                <a:solidFill>
                  <a:schemeClr val="dk1"/>
                </a:solidFill>
                <a:latin typeface="Georgia"/>
                <a:ea typeface="Georgia"/>
                <a:cs typeface="Georgia"/>
                <a:sym typeface="Georgia"/>
              </a:rPr>
              <a:t>God of all people, hear our prayer.</a:t>
            </a:r>
            <a:endParaRPr sz="4689" b="1">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89"/>
        <p:cNvGrpSpPr/>
        <p:nvPr/>
      </p:nvGrpSpPr>
      <p:grpSpPr>
        <a:xfrm>
          <a:off x="0" y="0"/>
          <a:ext cx="0" cy="0"/>
          <a:chOff x="0" y="0"/>
          <a:chExt cx="0" cy="0"/>
        </a:xfrm>
      </p:grpSpPr>
      <p:pic>
        <p:nvPicPr>
          <p:cNvPr id="90" name="Google Shape;90;p19"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91" name="Google Shape;91;p19"/>
          <p:cNvSpPr txBox="1">
            <a:spLocks noGrp="1"/>
          </p:cNvSpPr>
          <p:nvPr>
            <p:ph type="subTitle" idx="1"/>
          </p:nvPr>
        </p:nvSpPr>
        <p:spPr>
          <a:xfrm>
            <a:off x="4118250" y="489550"/>
            <a:ext cx="4101600" cy="5607600"/>
          </a:xfrm>
          <a:prstGeom prst="rect">
            <a:avLst/>
          </a:prstGeom>
          <a:solidFill>
            <a:srgbClr val="6FA8DC"/>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Responding in Prayer</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14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dk1"/>
                </a:solidFill>
                <a:latin typeface="Georgia"/>
                <a:ea typeface="Georgia"/>
                <a:cs typeface="Georgia"/>
                <a:sym typeface="Georgia"/>
              </a:rPr>
              <a:t>…Let us pray.</a:t>
            </a: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b="1">
                <a:solidFill>
                  <a:schemeClr val="dk1"/>
                </a:solidFill>
                <a:latin typeface="Georgia"/>
                <a:ea typeface="Georgia"/>
                <a:cs typeface="Georgia"/>
                <a:sym typeface="Georgia"/>
              </a:rPr>
              <a:t>God of hope,   hear our prayer.</a:t>
            </a:r>
            <a:endParaRPr sz="4689" b="1">
              <a:solidFill>
                <a:schemeClr val="dk1"/>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95"/>
        <p:cNvGrpSpPr/>
        <p:nvPr/>
      </p:nvGrpSpPr>
      <p:grpSpPr>
        <a:xfrm>
          <a:off x="0" y="0"/>
          <a:ext cx="0" cy="0"/>
          <a:chOff x="0" y="0"/>
          <a:chExt cx="0" cy="0"/>
        </a:xfrm>
      </p:grpSpPr>
      <p:pic>
        <p:nvPicPr>
          <p:cNvPr id="96" name="Google Shape;96;p20"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97" name="Google Shape;97;p20"/>
          <p:cNvSpPr txBox="1">
            <a:spLocks noGrp="1"/>
          </p:cNvSpPr>
          <p:nvPr>
            <p:ph type="subTitle" idx="1"/>
          </p:nvPr>
        </p:nvSpPr>
        <p:spPr>
          <a:xfrm>
            <a:off x="540075" y="445200"/>
            <a:ext cx="8332500" cy="5967600"/>
          </a:xfrm>
          <a:prstGeom prst="rect">
            <a:avLst/>
          </a:prstGeom>
          <a:solidFill>
            <a:srgbClr val="F48A12">
              <a:alpha val="8050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Father who art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hallowed be thy name.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kingdom come.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will be done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on earth, as it is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Give us this day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daily bread,</a:t>
            </a:r>
            <a:endParaRPr sz="5689" b="1">
              <a:solidFill>
                <a:schemeClr val="dk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01"/>
        <p:cNvGrpSpPr/>
        <p:nvPr/>
      </p:nvGrpSpPr>
      <p:grpSpPr>
        <a:xfrm>
          <a:off x="0" y="0"/>
          <a:ext cx="0" cy="0"/>
          <a:chOff x="0" y="0"/>
          <a:chExt cx="0" cy="0"/>
        </a:xfrm>
      </p:grpSpPr>
      <p:pic>
        <p:nvPicPr>
          <p:cNvPr id="102" name="Google Shape;102;p21" title="pexels-2149489342-35650730.jpg"/>
          <p:cNvPicPr preferRelativeResize="0"/>
          <p:nvPr/>
        </p:nvPicPr>
        <p:blipFill>
          <a:blip r:embed="rId3">
            <a:alphaModFix/>
          </a:blip>
          <a:stretch>
            <a:fillRect/>
          </a:stretch>
        </p:blipFill>
        <p:spPr>
          <a:xfrm>
            <a:off x="-1145500" y="0"/>
            <a:ext cx="10289505" cy="6857999"/>
          </a:xfrm>
          <a:prstGeom prst="rect">
            <a:avLst/>
          </a:prstGeom>
          <a:noFill/>
          <a:ln>
            <a:noFill/>
          </a:ln>
        </p:spPr>
      </p:pic>
      <p:sp>
        <p:nvSpPr>
          <p:cNvPr id="103" name="Google Shape;103;p21"/>
          <p:cNvSpPr txBox="1">
            <a:spLocks noGrp="1"/>
          </p:cNvSpPr>
          <p:nvPr>
            <p:ph type="subTitle" idx="1"/>
          </p:nvPr>
        </p:nvSpPr>
        <p:spPr>
          <a:xfrm>
            <a:off x="540075" y="445200"/>
            <a:ext cx="8332500" cy="5967600"/>
          </a:xfrm>
          <a:prstGeom prst="rect">
            <a:avLst/>
          </a:prstGeom>
          <a:solidFill>
            <a:srgbClr val="F48A12">
              <a:alpha val="80500"/>
            </a:srgbClr>
          </a:solidFill>
        </p:spPr>
        <p:txBody>
          <a:bodyPr spcFirstLastPara="1" wrap="square" lIns="91425" tIns="91425" rIns="91425" bIns="91425" anchor="t" anchorCtr="0">
            <a:noAutofit/>
          </a:bodyPr>
          <a:lstStyle/>
          <a:p>
            <a:pPr marL="0" lvl="0" indent="0" algn="ctr" rtl="0">
              <a:lnSpc>
                <a:spcPct val="109000"/>
              </a:lnSpc>
              <a:spcBef>
                <a:spcPts val="1200"/>
              </a:spcBef>
              <a:spcAft>
                <a:spcPts val="0"/>
              </a:spcAft>
              <a:buClr>
                <a:schemeClr val="dk1"/>
              </a:buClr>
              <a:buSzPts val="990"/>
              <a:buFont typeface="Arial"/>
              <a:buNone/>
            </a:pPr>
            <a:endParaRPr sz="1620" b="1">
              <a:solidFill>
                <a:schemeClr val="dk1"/>
              </a:solidFill>
              <a:latin typeface="Georgia"/>
              <a:ea typeface="Georgia"/>
              <a:cs typeface="Georgia"/>
              <a:sym typeface="Georgia"/>
            </a:endParaRPr>
          </a:p>
          <a:p>
            <a:pPr marL="0" lvl="0" indent="0" algn="ctr" rtl="0">
              <a:lnSpc>
                <a:spcPct val="10900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forgive us our trespasses, as we forgive those who trespass against us.</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lead us not into temptation, but deliver us from evil.</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Amen.</a:t>
            </a:r>
            <a:endParaRPr sz="4120" b="1">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f00abda8f1b31c6845bbc77d49b8c318">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ee94e8beefa6a9474ebc55bbaa728a9b"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84204D-10BF-4FF9-ABCD-64BA925C9BDC}">
  <ds:schemaRefs>
    <ds:schemaRef ds:uri="http://schemas.microsoft.com/office/2006/metadata/properties"/>
    <ds:schemaRef ds:uri="http://schemas.microsoft.com/office/infopath/2007/PartnerControls"/>
    <ds:schemaRef ds:uri="6a8572dc-a0cc-4c75-8839-41466289af54"/>
    <ds:schemaRef ds:uri="be02e6f8-ed53-4e5e-a6ad-bbe6da79ea66"/>
  </ds:schemaRefs>
</ds:datastoreItem>
</file>

<file path=customXml/itemProps2.xml><?xml version="1.0" encoding="utf-8"?>
<ds:datastoreItem xmlns:ds="http://schemas.openxmlformats.org/officeDocument/2006/customXml" ds:itemID="{22CBFB22-B9DF-44C8-9004-4A1E806E29DD}">
  <ds:schemaRefs>
    <ds:schemaRef ds:uri="http://schemas.microsoft.com/sharepoint/v3/contenttype/forms"/>
  </ds:schemaRefs>
</ds:datastoreItem>
</file>

<file path=customXml/itemProps3.xml><?xml version="1.0" encoding="utf-8"?>
<ds:datastoreItem xmlns:ds="http://schemas.openxmlformats.org/officeDocument/2006/customXml" ds:itemID="{DA2F8E44-46E6-4D90-845F-F2438E6BD4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b7dc0f-28c0-401b-be1d-f3d989cf5e37"/>
    <ds:schemaRef ds:uri="6a8572dc-a0cc-4c75-8839-41466289af54"/>
    <ds:schemaRef ds:uri="be02e6f8-ed53-4e5e-a6ad-bbe6da79ea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1670</Words>
  <Application>Microsoft Office PowerPoint</Application>
  <PresentationFormat>On-screen Show (4:3)</PresentationFormat>
  <Paragraphs>183</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Georgia</vt:lpstr>
      <vt:lpstr>Liberation Serif</vt:lpstr>
      <vt:lpstr>Simple Light</vt:lpstr>
      <vt:lpstr> World Refugee Day 2026</vt:lpstr>
      <vt:lpstr>Acknowledgement of Country</vt:lpstr>
      <vt:lpstr>PowerPoint Presentation</vt:lpstr>
      <vt:lpstr>       Stories from the Bible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World Refugee Day 2026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Don Gomez</cp:lastModifiedBy>
  <cp:revision>1</cp:revision>
  <dcterms:modified xsi:type="dcterms:W3CDTF">2026-04-08T03:52:55Z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y fmtid="{D5CDD505-2E9C-101B-9397-08002B2CF9AE}" pid="3" name="MediaServiceImageTags">
    <vt:lpwstr/>
  </property>
</Properties>
</file>