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2" Type="http://schemas.openxmlformats.org/officeDocument/2006/relationships/custom-properties" Target="docProps/custom.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8" Type="http://schemas.openxmlformats.org/officeDocument/2006/relationships/slide" Target="slides/slide3.xml"/><Relationship Id="rId18" Type="http://schemas.openxmlformats.org/officeDocument/2006/relationships/customXml" Target="../customXml/item1.xml"/><Relationship Id="rId3" Type="http://schemas.openxmlformats.org/officeDocument/2006/relationships/presProps" Target="presProps.xml"/><Relationship Id="rId12" Type="http://schemas.openxmlformats.org/officeDocument/2006/relationships/slide" Target="slides/slide7.xml"/><Relationship Id="rId17" Type="http://schemas.openxmlformats.org/officeDocument/2006/relationships/slide" Target="slides/slide12.xml"/><Relationship Id="rId7" Type="http://schemas.openxmlformats.org/officeDocument/2006/relationships/slide" Target="slides/slide2.xml"/><Relationship Id="rId2" Type="http://schemas.openxmlformats.org/officeDocument/2006/relationships/viewProps" Target="viewProps.xml"/><Relationship Id="rId16" Type="http://schemas.openxmlformats.org/officeDocument/2006/relationships/slide" Target="slides/slide11.xml"/><Relationship Id="rId20" Type="http://schemas.openxmlformats.org/officeDocument/2006/relationships/customXml" Target="../customXml/item3.xml"/><Relationship Id="rId11" Type="http://schemas.openxmlformats.org/officeDocument/2006/relationships/slide" Target="slides/slide6.xml"/><Relationship Id="rId1" Type="http://schemas.openxmlformats.org/officeDocument/2006/relationships/theme" Target="theme/theme1.xml"/><Relationship Id="rId6" Type="http://schemas.openxmlformats.org/officeDocument/2006/relationships/slide" Target="slides/slide1.xml"/><Relationship Id="rId15" Type="http://schemas.openxmlformats.org/officeDocument/2006/relationships/slide" Target="slides/slide10.xml"/><Relationship Id="rId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customXml" Target="../customXml/item2.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76d7189f6f_0_1: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76d7189f6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Today we come together for World Refugee Day. And it’s a day to celebrate!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Because all our lives are better because we live with people who have been refugees. I will repeat: all our lives are better because we live with people who have been refugees.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1:	It’s not good to leave your home country. It’s not good to be forced to find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safety. Wars, persecution and environmental destruction are really not good. But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if you find freedom, it means everything. It means life and safety and hope. You are part of a new community. And the thing is, that’s good for everyone. By hosting refugees, the whole community becomes more diverse and a better place for all of us.</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Let’s celebrate the diversity and inclusion of our community. Our differences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make us stronger, more united, and more capable of facing challenges. In a welcoming community, we are able to solve problems together, raise voices, feel personally safe and empower each other to pursue our dreams.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We will first hear from those who have been on a refugee journey.</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276f2aeda20_0_14: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276f2aeda20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May our God bless us, who is diversity in community; three in one and one in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three. In the name of the + Father, the Son, and the Holy Spirit.</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sz="1200">
              <a:solidFill>
                <a:schemeClr val="dk1"/>
              </a:solidFill>
              <a:latin typeface="Liberation Serif"/>
              <a:ea typeface="Liberation Serif"/>
              <a:cs typeface="Liberation Serif"/>
              <a:sym typeface="Liberation Serif"/>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Liberation Serif"/>
              <a:ea typeface="Liberation Serif"/>
              <a:cs typeface="Liberation Serif"/>
              <a:sym typeface="Liberation Serif"/>
            </a:endParaRPr>
          </a:p>
          <a:p>
            <a:pPr indent="0" lvl="0" marL="0" rtl="0" algn="l">
              <a:lnSpc>
                <a:spcPct val="115000"/>
              </a:lnSpc>
              <a:spcBef>
                <a:spcPts val="700"/>
              </a:spcBef>
              <a:spcAft>
                <a:spcPts val="0"/>
              </a:spcAft>
              <a:buClr>
                <a:schemeClr val="dk1"/>
              </a:buClr>
              <a:buSzPts val="1100"/>
              <a:buFont typeface="Arial"/>
              <a:buNone/>
            </a:pPr>
            <a:r>
              <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70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 us go in justice and peace.</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Thanks be to God!</a:t>
            </a:r>
            <a:endParaRPr i="1" u="sng">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3e859e8e0c_0_26: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3e859e8e0c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3e859e8e0c_0_2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3e859e8e0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256d9336627_0_1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256d933662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276d7189f6f_0_7: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276d7189f6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So as we remember the diversity among us, let us acknowledge the First Peoples of this land.</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2:	We acknowledge the many peoples who inhabited this country, with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their different cultures, languages and stories. We acknowledge their ability to share the resources of the land without taking too much, and for respecting the people and ancestors when they visited other areas. May we also show respect to all Elders, past, present and emerging. May we come together with our First Nations to listen and find ways forward for justice and peace together.  </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76d7189f6f_0_12: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76d7189f6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As we begin in prayer, we remember God’s call to us to be communities of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welcome for all.</a:t>
            </a:r>
            <a:endParaRPr sz="1200">
              <a:solidFill>
                <a:schemeClr val="dk1"/>
              </a:solidFill>
              <a:latin typeface="Liberation Serif"/>
              <a:ea typeface="Liberation Serif"/>
              <a:cs typeface="Liberation Serif"/>
              <a:sym typeface="Liberation Serif"/>
            </a:endParaRPr>
          </a:p>
          <a:p>
            <a:pPr indent="0" lvl="0" marL="457200" rtl="0" algn="l">
              <a:lnSpc>
                <a:spcPct val="137916"/>
              </a:lnSpc>
              <a:spcBef>
                <a:spcPts val="0"/>
              </a:spcBef>
              <a:spcAft>
                <a:spcPts val="0"/>
              </a:spcAft>
              <a:buClr>
                <a:schemeClr val="dk1"/>
              </a:buClr>
              <a:buSzPts val="1100"/>
              <a:buFont typeface="Arial"/>
              <a:buNone/>
            </a:pPr>
            <a:r>
              <a:rPr lang="en">
                <a:solidFill>
                  <a:schemeClr val="dk1"/>
                </a:solidFill>
              </a:rPr>
              <a:t>	+ In the name of the Father, and of the Son, and of the Holy Spirit.</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t/>
            </a:r>
            <a:endParaRPr i="1" u="sng">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 us pray … (pause) …</a:t>
            </a:r>
            <a:endParaRPr sz="1200">
              <a:solidFill>
                <a:schemeClr val="dk1"/>
              </a:solidFill>
              <a:latin typeface="Liberation Serif"/>
              <a:ea typeface="Liberation Serif"/>
              <a:cs typeface="Liberation Serif"/>
              <a:sym typeface="Liberation Serif"/>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God of all people,</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you delight in the diversity of our world.</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Help us to be like you, and welcome the stranger among us.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We ask this through Christ our Lord,</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76d7189f6f_0_17: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76d7189f6f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 	Now let us listen to a passage from the Old Testament. It was written to the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Israelite people after they had fled from slavery in Egypt to the Promised Land.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i="1" u="sng">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i="1" u="sng">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i="1" u="sng">
              <a:solidFill>
                <a:schemeClr val="dk1"/>
              </a:solidFill>
            </a:endParaRPr>
          </a:p>
          <a:p>
            <a:pPr indent="0" lvl="0" marL="0" rtl="0" algn="l">
              <a:lnSpc>
                <a:spcPct val="137916"/>
              </a:lnSpc>
              <a:spcBef>
                <a:spcPts val="0"/>
              </a:spcBef>
              <a:spcAft>
                <a:spcPts val="0"/>
              </a:spcAft>
              <a:buClr>
                <a:schemeClr val="dk1"/>
              </a:buClr>
              <a:buSzPts val="1100"/>
              <a:buFont typeface="Arial"/>
              <a:buNone/>
            </a:pPr>
            <a:r>
              <a:rPr i="1" lang="en" u="sng">
                <a:solidFill>
                  <a:schemeClr val="dk1"/>
                </a:solidFill>
              </a:rPr>
              <a:t>Scripture</a:t>
            </a:r>
            <a:endParaRPr i="1" u="sng">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3:</a:t>
            </a:r>
            <a:r>
              <a:rPr lang="en" sz="1200">
                <a:solidFill>
                  <a:schemeClr val="dk1"/>
                </a:solidFill>
                <a:latin typeface="Liberation Serif"/>
                <a:ea typeface="Liberation Serif"/>
                <a:cs typeface="Liberation Serif"/>
                <a:sym typeface="Liberation Serif"/>
              </a:rPr>
              <a:t> 	</a:t>
            </a:r>
            <a:r>
              <a:rPr lang="en">
                <a:solidFill>
                  <a:schemeClr val="dk1"/>
                </a:solidFill>
              </a:rPr>
              <a:t>A reading from the Book of Deuteronomy [10:12-13, 17-19, NRSV].</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	</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		So now, O Israel, what does the Lord your God require of you? Only to fear the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Lord your God, to walk in all his ways, to love him, to serve the Lord your God with all your heart and with all your soul, and to keep the commandments of the Lord your God and his decrees that I am commanding you today, for your own well-being.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For the Lord your God is God of gods and Lord of lords, the great God, mighty and awesome, who is not partial and takes no bribe, who executes justice for the orphan and the widow, and who loves the strangers, providing them with food and clothing. You shall also love the stranger, for you were strangers in the land of Egypt.</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3e859e8e0c_0_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3e859e8e0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God asks us to love the strangers as God does. Let us pray for the strength to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create a welcoming society of diversity for all. Our response to each prayer is ‘God of all people, hear our prayer’.</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4:	[Holding sign saying ‘Finding’] For those still finding a way, who don’t know where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they will sleep tonight or where they can be safe. May they find what they need to survive. Let us pray.</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		God of all people, hear our prayer.</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5:	[Holding sign saying ‘Freedom’] For our political leaders. May they allow all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people to live with freedom, no matter their race, ethnicity, gender, religion, disability or sexuality. Let us pray.</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		God of all people, hear our prayer.</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6:	[Holding sign saying ‘Diversity’] For ourselves. May we value and celebrate the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diversity among us, always welcoming every unique person. Let us pray.</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		God of all people, hear our prayer.</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7:	[Holding sign saying ‘Community’] For our school community. May we find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strength in our diversity, and promote justice for all who are oppressed. Let us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pray.</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		God of all people, hear our prayer.</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76d7189f6f_0_34: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76d7189f6f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latin typeface="Liberation Serif"/>
                <a:ea typeface="Liberation Serif"/>
                <a:cs typeface="Liberation Serif"/>
                <a:sym typeface="Liberation Serif"/>
              </a:rPr>
              <a:t>And let us pray together in the words that Jesus taught us: </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76f2aeda20_0_9: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76f2aeda2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3e859e8e0c_0_12: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3e859e8e0c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So let us conclude together with a prayer of Pope Francis:*</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Let us pray that migrants fleeing from war or hunger,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forced to undertake journeys fraught with danger and violence,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may find welcome and new living opportunities.</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Amen.</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992767"/>
            <a:ext cx="8520600" cy="27369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3778833"/>
            <a:ext cx="8520600" cy="1056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474833"/>
            <a:ext cx="8520600" cy="26181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4202967"/>
            <a:ext cx="8520600" cy="1734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867800"/>
            <a:ext cx="8520600" cy="11223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536633"/>
            <a:ext cx="3999900" cy="4555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536633"/>
            <a:ext cx="3999900" cy="4555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740800"/>
            <a:ext cx="2808000" cy="1007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852800"/>
            <a:ext cx="2808000" cy="4239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600200"/>
            <a:ext cx="6367800" cy="54543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644233"/>
            <a:ext cx="4045200" cy="197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3737433"/>
            <a:ext cx="4045200" cy="16467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965433"/>
            <a:ext cx="3837000" cy="49269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5640767"/>
            <a:ext cx="5998800" cy="8067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www.youtube.com/watch?v=T9ifzzMD7zk" TargetMode="External"/><Relationship Id="rId4"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www.youtube.com/watch?v=yvGKzutUF6A" TargetMode="Externa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rot="-5400000">
            <a:off x="1147691" y="-1708704"/>
            <a:ext cx="6848601" cy="10275425"/>
          </a:xfrm>
          <a:prstGeom prst="rect">
            <a:avLst/>
          </a:prstGeom>
          <a:noFill/>
          <a:ln>
            <a:noFill/>
          </a:ln>
        </p:spPr>
      </p:pic>
      <p:sp>
        <p:nvSpPr>
          <p:cNvPr id="55" name="Google Shape;55;p13"/>
          <p:cNvSpPr txBox="1"/>
          <p:nvPr>
            <p:ph type="ctrTitle"/>
          </p:nvPr>
        </p:nvSpPr>
        <p:spPr>
          <a:xfrm>
            <a:off x="1244538" y="265825"/>
            <a:ext cx="6654900" cy="899100"/>
          </a:xfrm>
          <a:prstGeom prst="rect">
            <a:avLst/>
          </a:prstGeom>
          <a:solidFill>
            <a:srgbClr val="E69138"/>
          </a:solidFill>
        </p:spPr>
        <p:txBody>
          <a:bodyPr anchorCtr="0" anchor="b" bIns="91425" lIns="91425" spcFirstLastPara="1" rIns="91425" wrap="square" tIns="91425">
            <a:normAutofit fontScale="90000"/>
          </a:bodyPr>
          <a:lstStyle/>
          <a:p>
            <a:pPr indent="0" lvl="0" marL="0" rtl="0" algn="ctr">
              <a:lnSpc>
                <a:spcPct val="109090"/>
              </a:lnSpc>
              <a:spcBef>
                <a:spcPts val="1200"/>
              </a:spcBef>
              <a:spcAft>
                <a:spcPts val="0"/>
              </a:spcAft>
              <a:buClr>
                <a:schemeClr val="dk1"/>
              </a:buClr>
              <a:buSzPct val="28947"/>
              <a:buFont typeface="Arial"/>
              <a:buNone/>
            </a:pPr>
            <a:r>
              <a:t/>
            </a:r>
            <a:endParaRPr b="1" sz="3800"/>
          </a:p>
          <a:p>
            <a:pPr indent="0" lvl="0" marL="0" rtl="0" algn="ctr">
              <a:lnSpc>
                <a:spcPct val="109090"/>
              </a:lnSpc>
              <a:spcBef>
                <a:spcPts val="1200"/>
              </a:spcBef>
              <a:spcAft>
                <a:spcPts val="0"/>
              </a:spcAft>
              <a:buClr>
                <a:schemeClr val="dk1"/>
              </a:buClr>
              <a:buSzPct val="25255"/>
              <a:buFont typeface="Arial"/>
              <a:buNone/>
            </a:pPr>
            <a:r>
              <a:rPr b="1" lang="en" sz="4355">
                <a:latin typeface="Georgia"/>
                <a:ea typeface="Georgia"/>
                <a:cs typeface="Georgia"/>
                <a:sym typeface="Georgia"/>
              </a:rPr>
              <a:t>World Refugee Day 2025</a:t>
            </a:r>
            <a:endParaRPr sz="5755">
              <a:latin typeface="Georgia"/>
              <a:ea typeface="Georgia"/>
              <a:cs typeface="Georgia"/>
              <a:sym typeface="Georgia"/>
            </a:endParaRPr>
          </a:p>
        </p:txBody>
      </p:sp>
      <p:sp>
        <p:nvSpPr>
          <p:cNvPr id="56" name="Google Shape;56;p13"/>
          <p:cNvSpPr txBox="1"/>
          <p:nvPr>
            <p:ph idx="1" type="subTitle"/>
          </p:nvPr>
        </p:nvSpPr>
        <p:spPr>
          <a:xfrm>
            <a:off x="540600" y="4415075"/>
            <a:ext cx="8062800" cy="18543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5000">
                <a:solidFill>
                  <a:schemeClr val="lt1"/>
                </a:solidFill>
                <a:latin typeface="Georgia"/>
                <a:ea typeface="Georgia"/>
                <a:cs typeface="Georgia"/>
                <a:sym typeface="Georgia"/>
              </a:rPr>
              <a:t>Finding Freedom: Diversity in Community</a:t>
            </a:r>
            <a:endParaRPr b="1" sz="5000">
              <a:solidFill>
                <a:schemeClr val="lt1"/>
              </a:solidFill>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109" name="Shape 109"/>
        <p:cNvGrpSpPr/>
        <p:nvPr/>
      </p:nvGrpSpPr>
      <p:grpSpPr>
        <a:xfrm>
          <a:off x="0" y="0"/>
          <a:ext cx="0" cy="0"/>
          <a:chOff x="0" y="0"/>
          <a:chExt cx="0" cy="0"/>
        </a:xfrm>
      </p:grpSpPr>
      <p:pic>
        <p:nvPicPr>
          <p:cNvPr id="110" name="Google Shape;110;p22"/>
          <p:cNvPicPr preferRelativeResize="0"/>
          <p:nvPr/>
        </p:nvPicPr>
        <p:blipFill>
          <a:blip r:embed="rId3">
            <a:alphaModFix/>
          </a:blip>
          <a:stretch>
            <a:fillRect/>
          </a:stretch>
        </p:blipFill>
        <p:spPr>
          <a:xfrm rot="-5400000">
            <a:off x="1147691" y="-1708704"/>
            <a:ext cx="6848601" cy="10275425"/>
          </a:xfrm>
          <a:prstGeom prst="rect">
            <a:avLst/>
          </a:prstGeom>
          <a:noFill/>
          <a:ln>
            <a:noFill/>
          </a:ln>
        </p:spPr>
      </p:pic>
      <p:sp>
        <p:nvSpPr>
          <p:cNvPr id="111" name="Google Shape;111;p22"/>
          <p:cNvSpPr txBox="1"/>
          <p:nvPr>
            <p:ph idx="1" type="subTitle"/>
          </p:nvPr>
        </p:nvSpPr>
        <p:spPr>
          <a:xfrm>
            <a:off x="4118250" y="489550"/>
            <a:ext cx="4608900" cy="52206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00"/>
              </a:lnSpc>
              <a:spcBef>
                <a:spcPts val="0"/>
              </a:spcBef>
              <a:spcAft>
                <a:spcPts val="0"/>
              </a:spcAft>
              <a:buClr>
                <a:schemeClr val="dk1"/>
              </a:buClr>
              <a:buSzPts val="1100"/>
              <a:buFont typeface="Arial"/>
              <a:buNone/>
            </a:pPr>
            <a:r>
              <a:rPr b="1" lang="en" sz="4688">
                <a:solidFill>
                  <a:schemeClr val="dk1"/>
                </a:solidFill>
                <a:latin typeface="Georgia"/>
                <a:ea typeface="Georgia"/>
                <a:cs typeface="Georgia"/>
                <a:sym typeface="Georgia"/>
              </a:rPr>
              <a:t>Blessing and Sign of the Cross</a:t>
            </a:r>
            <a:endParaRPr b="1" sz="4688">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t/>
            </a:r>
            <a:endParaRPr b="1" sz="380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b="1" lang="en" sz="3244">
                <a:solidFill>
                  <a:schemeClr val="dk1"/>
                </a:solidFill>
                <a:latin typeface="Georgia"/>
                <a:ea typeface="Georgia"/>
                <a:cs typeface="Georgia"/>
                <a:sym typeface="Georgia"/>
              </a:rPr>
              <a:t> Amen.</a:t>
            </a:r>
            <a:endParaRPr b="1" sz="3244">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	</a:t>
            </a:r>
            <a:endParaRPr sz="3244">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1100"/>
              <a:buFont typeface="Arial"/>
              <a:buNone/>
            </a:pPr>
            <a:r>
              <a:rPr b="1" lang="en" sz="3244">
                <a:solidFill>
                  <a:schemeClr val="dk1"/>
                </a:solidFill>
                <a:latin typeface="Georgia"/>
                <a:ea typeface="Georgia"/>
                <a:cs typeface="Georgia"/>
                <a:sym typeface="Georgia"/>
              </a:rPr>
              <a:t>Thanks be to God!</a:t>
            </a:r>
            <a:endParaRPr b="1" sz="4688">
              <a:solidFill>
                <a:schemeClr val="dk1"/>
              </a:solidFill>
              <a:latin typeface="Georgia"/>
              <a:ea typeface="Georgia"/>
              <a:cs typeface="Georgia"/>
              <a:sym typeface="Georgi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15" name="Shape 115"/>
        <p:cNvGrpSpPr/>
        <p:nvPr/>
      </p:nvGrpSpPr>
      <p:grpSpPr>
        <a:xfrm>
          <a:off x="0" y="0"/>
          <a:ext cx="0" cy="0"/>
          <a:chOff x="0" y="0"/>
          <a:chExt cx="0" cy="0"/>
        </a:xfrm>
      </p:grpSpPr>
      <p:sp>
        <p:nvSpPr>
          <p:cNvPr id="116" name="Google Shape;116;p23"/>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117" name="Google Shape;117;p23"/>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descr="&quot;Breathless Cloud Formations&quot; can be found here: https://www.youtube.com/watch?v=FRZ2zy8D1_8&#10;&#10;No copyright infringement intended." id="118" name="Google Shape;118;p23" title="All The People Said Amen, Matt Maher (Lyrics)">
            <a:hlinkClick r:id="rId3"/>
          </p:cNvPr>
          <p:cNvPicPr preferRelativeResize="0"/>
          <p:nvPr/>
        </p:nvPicPr>
        <p:blipFill>
          <a:blip r:embed="rId4">
            <a:alphaModFix/>
          </a:blip>
          <a:stretch>
            <a:fillRect/>
          </a:stretch>
        </p:blipFill>
        <p:spPr>
          <a:xfrm>
            <a:off x="0" y="857250"/>
            <a:ext cx="91440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1000"/>
                                        <p:tgtEl>
                                          <p:spTgt spid="1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122" name="Shape 122"/>
        <p:cNvGrpSpPr/>
        <p:nvPr/>
      </p:nvGrpSpPr>
      <p:grpSpPr>
        <a:xfrm>
          <a:off x="0" y="0"/>
          <a:ext cx="0" cy="0"/>
          <a:chOff x="0" y="0"/>
          <a:chExt cx="0" cy="0"/>
        </a:xfrm>
      </p:grpSpPr>
      <p:pic>
        <p:nvPicPr>
          <p:cNvPr id="123" name="Google Shape;123;p24"/>
          <p:cNvPicPr preferRelativeResize="0"/>
          <p:nvPr/>
        </p:nvPicPr>
        <p:blipFill>
          <a:blip r:embed="rId3">
            <a:alphaModFix/>
          </a:blip>
          <a:stretch>
            <a:fillRect/>
          </a:stretch>
        </p:blipFill>
        <p:spPr>
          <a:xfrm rot="-5400000">
            <a:off x="1147691" y="-1708704"/>
            <a:ext cx="6848601" cy="10275425"/>
          </a:xfrm>
          <a:prstGeom prst="rect">
            <a:avLst/>
          </a:prstGeom>
          <a:noFill/>
          <a:ln>
            <a:noFill/>
          </a:ln>
        </p:spPr>
      </p:pic>
      <p:sp>
        <p:nvSpPr>
          <p:cNvPr id="124" name="Google Shape;124;p24"/>
          <p:cNvSpPr txBox="1"/>
          <p:nvPr>
            <p:ph type="ctrTitle"/>
          </p:nvPr>
        </p:nvSpPr>
        <p:spPr>
          <a:xfrm>
            <a:off x="1244538" y="265825"/>
            <a:ext cx="6654900" cy="899100"/>
          </a:xfrm>
          <a:prstGeom prst="rect">
            <a:avLst/>
          </a:prstGeom>
          <a:solidFill>
            <a:srgbClr val="E69138"/>
          </a:solidFill>
        </p:spPr>
        <p:txBody>
          <a:bodyPr anchorCtr="0" anchor="b" bIns="91425" lIns="91425" spcFirstLastPara="1" rIns="91425" wrap="square" tIns="91425">
            <a:normAutofit fontScale="90000"/>
          </a:bodyPr>
          <a:lstStyle/>
          <a:p>
            <a:pPr indent="0" lvl="0" marL="0" rtl="0" algn="ctr">
              <a:lnSpc>
                <a:spcPct val="109090"/>
              </a:lnSpc>
              <a:spcBef>
                <a:spcPts val="1200"/>
              </a:spcBef>
              <a:spcAft>
                <a:spcPts val="0"/>
              </a:spcAft>
              <a:buClr>
                <a:schemeClr val="dk1"/>
              </a:buClr>
              <a:buSzPct val="28947"/>
              <a:buFont typeface="Arial"/>
              <a:buNone/>
            </a:pPr>
            <a:r>
              <a:t/>
            </a:r>
            <a:endParaRPr b="1" sz="3800"/>
          </a:p>
          <a:p>
            <a:pPr indent="0" lvl="0" marL="0" rtl="0" algn="ctr">
              <a:lnSpc>
                <a:spcPct val="109090"/>
              </a:lnSpc>
              <a:spcBef>
                <a:spcPts val="1200"/>
              </a:spcBef>
              <a:spcAft>
                <a:spcPts val="0"/>
              </a:spcAft>
              <a:buClr>
                <a:schemeClr val="dk1"/>
              </a:buClr>
              <a:buSzPct val="25255"/>
              <a:buFont typeface="Arial"/>
              <a:buNone/>
            </a:pPr>
            <a:r>
              <a:rPr b="1" lang="en" sz="4355">
                <a:latin typeface="Georgia"/>
                <a:ea typeface="Georgia"/>
                <a:cs typeface="Georgia"/>
                <a:sym typeface="Georgia"/>
              </a:rPr>
              <a:t>World Refugee Day 2025</a:t>
            </a:r>
            <a:endParaRPr sz="5755">
              <a:latin typeface="Georgia"/>
              <a:ea typeface="Georgia"/>
              <a:cs typeface="Georgia"/>
              <a:sym typeface="Georgia"/>
            </a:endParaRPr>
          </a:p>
        </p:txBody>
      </p:sp>
      <p:sp>
        <p:nvSpPr>
          <p:cNvPr id="125" name="Google Shape;125;p24"/>
          <p:cNvSpPr txBox="1"/>
          <p:nvPr>
            <p:ph idx="1" type="subTitle"/>
          </p:nvPr>
        </p:nvSpPr>
        <p:spPr>
          <a:xfrm>
            <a:off x="540600" y="4415075"/>
            <a:ext cx="8062800" cy="18543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5000">
                <a:solidFill>
                  <a:schemeClr val="lt1"/>
                </a:solidFill>
                <a:latin typeface="Georgia"/>
                <a:ea typeface="Georgia"/>
                <a:cs typeface="Georgia"/>
                <a:sym typeface="Georgia"/>
              </a:rPr>
              <a:t>Finding Freedom: Diversity in Community</a:t>
            </a:r>
            <a:endParaRPr b="1" sz="5000">
              <a:solidFill>
                <a:schemeClr val="lt1"/>
              </a:solidFill>
              <a:latin typeface="Georgia"/>
              <a:ea typeface="Georgia"/>
              <a:cs typeface="Georgia"/>
              <a:sym typeface="Georgi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0" name="Shape 60"/>
        <p:cNvGrpSpPr/>
        <p:nvPr/>
      </p:nvGrpSpPr>
      <p:grpSpPr>
        <a:xfrm>
          <a:off x="0" y="0"/>
          <a:ext cx="0" cy="0"/>
          <a:chOff x="0" y="0"/>
          <a:chExt cx="0" cy="0"/>
        </a:xfrm>
      </p:grpSpPr>
      <p:sp>
        <p:nvSpPr>
          <p:cNvPr id="61" name="Google Shape;61;p1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62" name="Google Shape;62;p14"/>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descr="Meet Abang, Simon and Khatereh. We're proud to welcome them, and all refugees and people seeking asylum, to our city." id="63" name="Google Shape;63;p14" title="Refugee Week 2023: 3 stories of coming to Australia">
            <a:hlinkClick r:id="rId3"/>
          </p:cNvPr>
          <p:cNvPicPr preferRelativeResize="0"/>
          <p:nvPr/>
        </p:nvPicPr>
        <p:blipFill>
          <a:blip r:embed="rId4">
            <a:alphaModFix/>
          </a:blip>
          <a:stretch>
            <a:fillRect/>
          </a:stretch>
        </p:blipFill>
        <p:spPr>
          <a:xfrm>
            <a:off x="0" y="880725"/>
            <a:ext cx="91440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gtEl>
                                        <p:attrNameLst>
                                          <p:attrName>style.visibility</p:attrName>
                                        </p:attrNameLst>
                                      </p:cBhvr>
                                      <p:to>
                                        <p:strVal val="visible"/>
                                      </p:to>
                                    </p:set>
                                    <p:animEffect filter="fade" transition="in">
                                      <p:cBhvr>
                                        <p:cTn dur="1000"/>
                                        <p:tgtEl>
                                          <p:spTgt spid="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pic>
        <p:nvPicPr>
          <p:cNvPr id="68" name="Google Shape;68;p15"/>
          <p:cNvPicPr preferRelativeResize="0"/>
          <p:nvPr/>
        </p:nvPicPr>
        <p:blipFill>
          <a:blip r:embed="rId3">
            <a:alphaModFix/>
          </a:blip>
          <a:stretch>
            <a:fillRect/>
          </a:stretch>
        </p:blipFill>
        <p:spPr>
          <a:xfrm>
            <a:off x="0" y="0"/>
            <a:ext cx="9144003" cy="6858010"/>
          </a:xfrm>
          <a:prstGeom prst="rect">
            <a:avLst/>
          </a:prstGeom>
          <a:noFill/>
          <a:ln>
            <a:noFill/>
          </a:ln>
        </p:spPr>
      </p:pic>
      <p:sp>
        <p:nvSpPr>
          <p:cNvPr id="69" name="Google Shape;69;p15"/>
          <p:cNvSpPr txBox="1"/>
          <p:nvPr>
            <p:ph type="title"/>
          </p:nvPr>
        </p:nvSpPr>
        <p:spPr>
          <a:xfrm>
            <a:off x="1867800" y="4752375"/>
            <a:ext cx="5408400" cy="14640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4200">
                <a:latin typeface="Georgia"/>
                <a:ea typeface="Georgia"/>
                <a:cs typeface="Georgia"/>
                <a:sym typeface="Georgia"/>
              </a:rPr>
              <a:t>Acknowledgement </a:t>
            </a:r>
            <a:endParaRPr b="1" sz="4200">
              <a:latin typeface="Georgia"/>
              <a:ea typeface="Georgia"/>
              <a:cs typeface="Georgia"/>
              <a:sym typeface="Georgia"/>
            </a:endParaRPr>
          </a:p>
          <a:p>
            <a:pPr indent="0" lvl="0" marL="0" rtl="0" algn="ctr">
              <a:spcBef>
                <a:spcPts val="0"/>
              </a:spcBef>
              <a:spcAft>
                <a:spcPts val="0"/>
              </a:spcAft>
              <a:buNone/>
            </a:pPr>
            <a:r>
              <a:rPr b="1" lang="en" sz="4200">
                <a:latin typeface="Georgia"/>
                <a:ea typeface="Georgia"/>
                <a:cs typeface="Georgia"/>
                <a:sym typeface="Georgia"/>
              </a:rPr>
              <a:t>of Country</a:t>
            </a:r>
            <a:endParaRPr b="1" sz="4200">
              <a:latin typeface="Georgia"/>
              <a:ea typeface="Georgia"/>
              <a:cs typeface="Georgia"/>
              <a:sym typeface="Georgi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73" name="Shape 73"/>
        <p:cNvGrpSpPr/>
        <p:nvPr/>
      </p:nvGrpSpPr>
      <p:grpSpPr>
        <a:xfrm>
          <a:off x="0" y="0"/>
          <a:ext cx="0" cy="0"/>
          <a:chOff x="0" y="0"/>
          <a:chExt cx="0" cy="0"/>
        </a:xfrm>
      </p:grpSpPr>
      <p:pic>
        <p:nvPicPr>
          <p:cNvPr id="74" name="Google Shape;74;p16"/>
          <p:cNvPicPr preferRelativeResize="0"/>
          <p:nvPr/>
        </p:nvPicPr>
        <p:blipFill>
          <a:blip r:embed="rId3">
            <a:alphaModFix/>
          </a:blip>
          <a:stretch>
            <a:fillRect/>
          </a:stretch>
        </p:blipFill>
        <p:spPr>
          <a:xfrm rot="-5400000">
            <a:off x="1147691" y="-1708704"/>
            <a:ext cx="6848601" cy="10275425"/>
          </a:xfrm>
          <a:prstGeom prst="rect">
            <a:avLst/>
          </a:prstGeom>
          <a:noFill/>
          <a:ln>
            <a:noFill/>
          </a:ln>
        </p:spPr>
      </p:pic>
      <p:sp>
        <p:nvSpPr>
          <p:cNvPr id="75" name="Google Shape;75;p16"/>
          <p:cNvSpPr txBox="1"/>
          <p:nvPr>
            <p:ph idx="1" type="subTitle"/>
          </p:nvPr>
        </p:nvSpPr>
        <p:spPr>
          <a:xfrm>
            <a:off x="4118250" y="489550"/>
            <a:ext cx="4101600" cy="49725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00"/>
              </a:lnSpc>
              <a:spcBef>
                <a:spcPts val="0"/>
              </a:spcBef>
              <a:spcAft>
                <a:spcPts val="0"/>
              </a:spcAft>
              <a:buClr>
                <a:schemeClr val="dk1"/>
              </a:buClr>
              <a:buSzPts val="1100"/>
              <a:buFont typeface="Arial"/>
              <a:buNone/>
            </a:pPr>
            <a:r>
              <a:rPr b="1" lang="en" sz="4688">
                <a:solidFill>
                  <a:schemeClr val="dk1"/>
                </a:solidFill>
                <a:latin typeface="Georgia"/>
                <a:ea typeface="Georgia"/>
                <a:cs typeface="Georgia"/>
                <a:sym typeface="Georgia"/>
              </a:rPr>
              <a:t>Sign of the Cross and</a:t>
            </a:r>
            <a:endParaRPr b="1" sz="4688">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1100"/>
              <a:buFont typeface="Arial"/>
              <a:buNone/>
            </a:pPr>
            <a:r>
              <a:rPr b="1" lang="en" sz="4688">
                <a:solidFill>
                  <a:schemeClr val="dk1"/>
                </a:solidFill>
                <a:latin typeface="Georgia"/>
                <a:ea typeface="Georgia"/>
                <a:cs typeface="Georgia"/>
                <a:sym typeface="Georgia"/>
              </a:rPr>
              <a:t>Opening Prayer</a:t>
            </a:r>
            <a:endParaRPr b="1" sz="4688">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t/>
            </a:r>
            <a:endParaRPr b="1" sz="380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b="1" lang="en" sz="3244">
                <a:solidFill>
                  <a:schemeClr val="dk1"/>
                </a:solidFill>
                <a:latin typeface="Georgia"/>
                <a:ea typeface="Georgia"/>
                <a:cs typeface="Georgia"/>
                <a:sym typeface="Georgia"/>
              </a:rPr>
              <a:t> Amen.</a:t>
            </a:r>
            <a:endParaRPr b="1" sz="5000">
              <a:solidFill>
                <a:schemeClr val="lt1"/>
              </a:solidFill>
              <a:latin typeface="Georgia"/>
              <a:ea typeface="Georgia"/>
              <a:cs typeface="Georgia"/>
              <a:sym typeface="Georgi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79" name="Shape 79"/>
        <p:cNvGrpSpPr/>
        <p:nvPr/>
      </p:nvGrpSpPr>
      <p:grpSpPr>
        <a:xfrm>
          <a:off x="0" y="0"/>
          <a:ext cx="0" cy="0"/>
          <a:chOff x="0" y="0"/>
          <a:chExt cx="0" cy="0"/>
        </a:xfrm>
      </p:grpSpPr>
      <p:pic>
        <p:nvPicPr>
          <p:cNvPr id="80" name="Google Shape;80;p17"/>
          <p:cNvPicPr preferRelativeResize="0"/>
          <p:nvPr/>
        </p:nvPicPr>
        <p:blipFill>
          <a:blip r:embed="rId3">
            <a:alphaModFix/>
          </a:blip>
          <a:stretch>
            <a:fillRect/>
          </a:stretch>
        </p:blipFill>
        <p:spPr>
          <a:xfrm>
            <a:off x="0" y="417469"/>
            <a:ext cx="9144003" cy="6023069"/>
          </a:xfrm>
          <a:prstGeom prst="rect">
            <a:avLst/>
          </a:prstGeom>
          <a:noFill/>
          <a:ln>
            <a:noFill/>
          </a:ln>
        </p:spPr>
      </p:pic>
      <p:sp>
        <p:nvSpPr>
          <p:cNvPr id="81" name="Google Shape;81;p17"/>
          <p:cNvSpPr txBox="1"/>
          <p:nvPr>
            <p:ph type="ctrTitle"/>
          </p:nvPr>
        </p:nvSpPr>
        <p:spPr>
          <a:xfrm>
            <a:off x="150" y="1055325"/>
            <a:ext cx="9144000" cy="1785000"/>
          </a:xfrm>
          <a:prstGeom prst="rect">
            <a:avLst/>
          </a:prstGeom>
          <a:noFill/>
        </p:spPr>
        <p:txBody>
          <a:bodyPr anchorCtr="0" anchor="b" bIns="91425" lIns="91425" spcFirstLastPara="1" rIns="91425" wrap="square" tIns="91425">
            <a:normAutofit fontScale="90000"/>
          </a:bodyPr>
          <a:lstStyle/>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00"/>
              </a:lnSpc>
              <a:spcBef>
                <a:spcPts val="0"/>
              </a:spcBef>
              <a:spcAft>
                <a:spcPts val="0"/>
              </a:spcAft>
              <a:buNone/>
            </a:pPr>
            <a:r>
              <a:rPr b="1" lang="en" sz="3911">
                <a:latin typeface="Georgia"/>
                <a:ea typeface="Georgia"/>
                <a:cs typeface="Georgia"/>
                <a:sym typeface="Georgia"/>
              </a:rPr>
              <a:t>Reading: Deuteronomy </a:t>
            </a:r>
            <a:r>
              <a:rPr b="1" lang="en" sz="3911">
                <a:latin typeface="Georgia"/>
                <a:ea typeface="Georgia"/>
                <a:cs typeface="Georgia"/>
                <a:sym typeface="Georgia"/>
              </a:rPr>
              <a:t>10:12-13, 17-19</a:t>
            </a:r>
            <a:endParaRPr b="1" sz="3911">
              <a:latin typeface="Georgia"/>
              <a:ea typeface="Georgia"/>
              <a:cs typeface="Georgia"/>
              <a:sym typeface="Georgia"/>
            </a:endParaRPr>
          </a:p>
          <a:p>
            <a:pPr indent="0" lvl="0" marL="0" rtl="0" algn="ctr">
              <a:lnSpc>
                <a:spcPct val="109090"/>
              </a:lnSpc>
              <a:spcBef>
                <a:spcPts val="1200"/>
              </a:spcBef>
              <a:spcAft>
                <a:spcPts val="0"/>
              </a:spcAft>
              <a:buNone/>
            </a:pPr>
            <a:r>
              <a:t/>
            </a:r>
            <a:endParaRPr b="1" sz="3800">
              <a:latin typeface="Georgia"/>
              <a:ea typeface="Georgia"/>
              <a:cs typeface="Georgia"/>
              <a:sym typeface="Georgia"/>
            </a:endParaRPr>
          </a:p>
          <a:p>
            <a:pPr indent="0" lvl="0" marL="0" rtl="0" algn="l">
              <a:lnSpc>
                <a:spcPct val="109090"/>
              </a:lnSpc>
              <a:spcBef>
                <a:spcPts val="1200"/>
              </a:spcBef>
              <a:spcAft>
                <a:spcPts val="0"/>
              </a:spcAft>
              <a:buNone/>
            </a:pPr>
            <a:r>
              <a:t/>
            </a:r>
            <a:endParaRPr b="1" sz="3244">
              <a:latin typeface="Georgia"/>
              <a:ea typeface="Georgia"/>
              <a:cs typeface="Georgia"/>
              <a:sym typeface="Georgi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85" name="Shape 85"/>
        <p:cNvGrpSpPr/>
        <p:nvPr/>
      </p:nvGrpSpPr>
      <p:grpSpPr>
        <a:xfrm>
          <a:off x="0" y="0"/>
          <a:ext cx="0" cy="0"/>
          <a:chOff x="0" y="0"/>
          <a:chExt cx="0" cy="0"/>
        </a:xfrm>
      </p:grpSpPr>
      <p:pic>
        <p:nvPicPr>
          <p:cNvPr id="86" name="Google Shape;86;p18"/>
          <p:cNvPicPr preferRelativeResize="0"/>
          <p:nvPr/>
        </p:nvPicPr>
        <p:blipFill>
          <a:blip r:embed="rId3">
            <a:alphaModFix/>
          </a:blip>
          <a:stretch>
            <a:fillRect/>
          </a:stretch>
        </p:blipFill>
        <p:spPr>
          <a:xfrm rot="-5400000">
            <a:off x="1147691" y="-1708704"/>
            <a:ext cx="6848601" cy="10275425"/>
          </a:xfrm>
          <a:prstGeom prst="rect">
            <a:avLst/>
          </a:prstGeom>
          <a:noFill/>
          <a:ln>
            <a:noFill/>
          </a:ln>
        </p:spPr>
      </p:pic>
      <p:sp>
        <p:nvSpPr>
          <p:cNvPr id="87" name="Google Shape;87;p18"/>
          <p:cNvSpPr txBox="1"/>
          <p:nvPr>
            <p:ph idx="1" type="subTitle"/>
          </p:nvPr>
        </p:nvSpPr>
        <p:spPr>
          <a:xfrm>
            <a:off x="4118250" y="489550"/>
            <a:ext cx="4101600" cy="54666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00"/>
              </a:lnSpc>
              <a:spcBef>
                <a:spcPts val="0"/>
              </a:spcBef>
              <a:spcAft>
                <a:spcPts val="0"/>
              </a:spcAft>
              <a:buClr>
                <a:schemeClr val="dk1"/>
              </a:buClr>
              <a:buSzPts val="1100"/>
              <a:buFont typeface="Arial"/>
              <a:buNone/>
            </a:pPr>
            <a:r>
              <a:rPr b="1" lang="en" sz="4688">
                <a:solidFill>
                  <a:schemeClr val="dk1"/>
                </a:solidFill>
                <a:latin typeface="Georgia"/>
                <a:ea typeface="Georgia"/>
                <a:cs typeface="Georgia"/>
                <a:sym typeface="Georgia"/>
              </a:rPr>
              <a:t>Responding in Prayer</a:t>
            </a:r>
            <a:endParaRPr b="1" sz="4688">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t/>
            </a:r>
            <a:endParaRPr b="1" sz="140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i="1" lang="en" sz="3244">
                <a:solidFill>
                  <a:schemeClr val="dk1"/>
                </a:solidFill>
                <a:latin typeface="Georgia"/>
                <a:ea typeface="Georgia"/>
                <a:cs typeface="Georgia"/>
                <a:sym typeface="Georgia"/>
              </a:rPr>
              <a:t>…Let us pray.</a:t>
            </a:r>
            <a:endParaRPr i="1" sz="3244">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t/>
            </a:r>
            <a:endParaRPr i="1" sz="3244">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b="1" lang="en" sz="3244">
                <a:solidFill>
                  <a:schemeClr val="dk1"/>
                </a:solidFill>
                <a:latin typeface="Georgia"/>
                <a:ea typeface="Georgia"/>
                <a:cs typeface="Georgia"/>
                <a:sym typeface="Georgia"/>
              </a:rPr>
              <a:t> </a:t>
            </a:r>
            <a:endParaRPr b="1" sz="3244">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b="1" lang="en" sz="3244">
                <a:solidFill>
                  <a:schemeClr val="dk1"/>
                </a:solidFill>
                <a:latin typeface="Georgia"/>
                <a:ea typeface="Georgia"/>
                <a:cs typeface="Georgia"/>
                <a:sym typeface="Georgia"/>
              </a:rPr>
              <a:t>God of all people, hear our prayer.</a:t>
            </a:r>
            <a:endParaRPr b="1" sz="4688">
              <a:solidFill>
                <a:schemeClr val="dk1"/>
              </a:solidFill>
              <a:latin typeface="Georgia"/>
              <a:ea typeface="Georgia"/>
              <a:cs typeface="Georgia"/>
              <a:sym typeface="Georgi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91" name="Shape 91"/>
        <p:cNvGrpSpPr/>
        <p:nvPr/>
      </p:nvGrpSpPr>
      <p:grpSpPr>
        <a:xfrm>
          <a:off x="0" y="0"/>
          <a:ext cx="0" cy="0"/>
          <a:chOff x="0" y="0"/>
          <a:chExt cx="0" cy="0"/>
        </a:xfrm>
      </p:grpSpPr>
      <p:pic>
        <p:nvPicPr>
          <p:cNvPr id="92" name="Google Shape;92;p19"/>
          <p:cNvPicPr preferRelativeResize="0"/>
          <p:nvPr/>
        </p:nvPicPr>
        <p:blipFill>
          <a:blip r:embed="rId3">
            <a:alphaModFix/>
          </a:blip>
          <a:stretch>
            <a:fillRect/>
          </a:stretch>
        </p:blipFill>
        <p:spPr>
          <a:xfrm rot="-5400000">
            <a:off x="1147691" y="-1708704"/>
            <a:ext cx="6848601" cy="10275425"/>
          </a:xfrm>
          <a:prstGeom prst="rect">
            <a:avLst/>
          </a:prstGeom>
          <a:noFill/>
          <a:ln>
            <a:noFill/>
          </a:ln>
        </p:spPr>
      </p:pic>
      <p:sp>
        <p:nvSpPr>
          <p:cNvPr id="93" name="Google Shape;93;p19"/>
          <p:cNvSpPr txBox="1"/>
          <p:nvPr>
            <p:ph idx="1" type="subTitle"/>
          </p:nvPr>
        </p:nvSpPr>
        <p:spPr>
          <a:xfrm>
            <a:off x="540075" y="445200"/>
            <a:ext cx="8332500" cy="59676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Our Father who art in heaven,</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hallowed be thy name.</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Thy kingdom come.</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Thy will be done </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on earth, as it is in heaven.</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Give us this day </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our daily bread,</a:t>
            </a:r>
            <a:endParaRPr b="1" sz="5688">
              <a:solidFill>
                <a:schemeClr val="dk1"/>
              </a:solidFill>
              <a:latin typeface="Georgia"/>
              <a:ea typeface="Georgia"/>
              <a:cs typeface="Georgia"/>
              <a:sym typeface="Georgi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97" name="Shape 97"/>
        <p:cNvGrpSpPr/>
        <p:nvPr/>
      </p:nvGrpSpPr>
      <p:grpSpPr>
        <a:xfrm>
          <a:off x="0" y="0"/>
          <a:ext cx="0" cy="0"/>
          <a:chOff x="0" y="0"/>
          <a:chExt cx="0" cy="0"/>
        </a:xfrm>
      </p:grpSpPr>
      <p:pic>
        <p:nvPicPr>
          <p:cNvPr id="98" name="Google Shape;98;p20"/>
          <p:cNvPicPr preferRelativeResize="0"/>
          <p:nvPr/>
        </p:nvPicPr>
        <p:blipFill>
          <a:blip r:embed="rId3">
            <a:alphaModFix/>
          </a:blip>
          <a:stretch>
            <a:fillRect/>
          </a:stretch>
        </p:blipFill>
        <p:spPr>
          <a:xfrm rot="-5400000">
            <a:off x="1147691" y="-1708704"/>
            <a:ext cx="6848601" cy="10275425"/>
          </a:xfrm>
          <a:prstGeom prst="rect">
            <a:avLst/>
          </a:prstGeom>
          <a:noFill/>
          <a:ln>
            <a:noFill/>
          </a:ln>
        </p:spPr>
      </p:pic>
      <p:sp>
        <p:nvSpPr>
          <p:cNvPr id="99" name="Google Shape;99;p20"/>
          <p:cNvSpPr txBox="1"/>
          <p:nvPr>
            <p:ph idx="1" type="subTitle"/>
          </p:nvPr>
        </p:nvSpPr>
        <p:spPr>
          <a:xfrm>
            <a:off x="201450" y="310950"/>
            <a:ext cx="8741100" cy="62361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Help us to keep walking,</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together with our migrant brothers and sisters,</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toward the eternal dwelling you have prepared for us.</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Open our eyes and our hearts</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so that every encounter with those in need</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becomes an encounter with Jesus, your Son and our Lord.</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Amen.</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103" name="Shape 103"/>
        <p:cNvGrpSpPr/>
        <p:nvPr/>
      </p:nvGrpSpPr>
      <p:grpSpPr>
        <a:xfrm>
          <a:off x="0" y="0"/>
          <a:ext cx="0" cy="0"/>
          <a:chOff x="0" y="0"/>
          <a:chExt cx="0" cy="0"/>
        </a:xfrm>
      </p:grpSpPr>
      <p:pic>
        <p:nvPicPr>
          <p:cNvPr id="104" name="Google Shape;104;p21"/>
          <p:cNvPicPr preferRelativeResize="0"/>
          <p:nvPr/>
        </p:nvPicPr>
        <p:blipFill>
          <a:blip r:embed="rId3">
            <a:alphaModFix/>
          </a:blip>
          <a:stretch>
            <a:fillRect/>
          </a:stretch>
        </p:blipFill>
        <p:spPr>
          <a:xfrm rot="-5400000">
            <a:off x="1147691" y="-1708704"/>
            <a:ext cx="6848601" cy="10275425"/>
          </a:xfrm>
          <a:prstGeom prst="rect">
            <a:avLst/>
          </a:prstGeom>
          <a:noFill/>
          <a:ln>
            <a:noFill/>
          </a:ln>
        </p:spPr>
      </p:pic>
      <p:sp>
        <p:nvSpPr>
          <p:cNvPr id="105" name="Google Shape;105;p21"/>
          <p:cNvSpPr txBox="1"/>
          <p:nvPr>
            <p:ph idx="1" type="subTitle"/>
          </p:nvPr>
        </p:nvSpPr>
        <p:spPr>
          <a:xfrm>
            <a:off x="201450" y="310950"/>
            <a:ext cx="8741100" cy="62361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(Prayer from Pope Francis)</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820">
                <a:solidFill>
                  <a:schemeClr val="dk1"/>
                </a:solidFill>
                <a:latin typeface="Georgia"/>
                <a:ea typeface="Georgia"/>
                <a:cs typeface="Georgia"/>
                <a:sym typeface="Georgia"/>
              </a:rPr>
              <a:t>Let us pray that migrants fleeing from war or hunger, </a:t>
            </a:r>
            <a:endParaRPr b="1" sz="38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820">
                <a:solidFill>
                  <a:schemeClr val="dk1"/>
                </a:solidFill>
                <a:latin typeface="Georgia"/>
                <a:ea typeface="Georgia"/>
                <a:cs typeface="Georgia"/>
                <a:sym typeface="Georgia"/>
              </a:rPr>
              <a:t>forced to undertake journeys fraught with danger and violence, </a:t>
            </a:r>
            <a:endParaRPr b="1" sz="38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820">
                <a:solidFill>
                  <a:schemeClr val="dk1"/>
                </a:solidFill>
                <a:latin typeface="Georgia"/>
                <a:ea typeface="Georgia"/>
                <a:cs typeface="Georgia"/>
                <a:sym typeface="Georgia"/>
              </a:rPr>
              <a:t>may find welcome and new living opportunities.</a:t>
            </a:r>
            <a:endParaRPr b="1" sz="38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820">
                <a:solidFill>
                  <a:schemeClr val="dk1"/>
                </a:solidFill>
                <a:latin typeface="Georgia"/>
                <a:ea typeface="Georgia"/>
                <a:cs typeface="Georgia"/>
                <a:sym typeface="Georgia"/>
              </a:rPr>
              <a:t>Amen.</a:t>
            </a:r>
            <a:endParaRPr b="1" sz="38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498FF4C62C7C040873E69560CC17735" ma:contentTypeVersion="18" ma:contentTypeDescription="Create a new document." ma:contentTypeScope="" ma:versionID="2fcca7eb94e53f447b0db99d9a5f4384">
  <xsd:schema xmlns:xsd="http://www.w3.org/2001/XMLSchema" xmlns:xs="http://www.w3.org/2001/XMLSchema" xmlns:p="http://schemas.microsoft.com/office/2006/metadata/properties" xmlns:ns2="94b7dc0f-28c0-401b-be1d-f3d989cf5e37" xmlns:ns3="6a8572dc-a0cc-4c75-8839-41466289af54" xmlns:ns4="be02e6f8-ed53-4e5e-a6ad-bbe6da79ea66" targetNamespace="http://schemas.microsoft.com/office/2006/metadata/properties" ma:root="true" ma:fieldsID="9f47fd76954f93f36522ed2879ddbd4e" ns2:_="" ns3:_="" ns4:_="">
    <xsd:import namespace="94b7dc0f-28c0-401b-be1d-f3d989cf5e37"/>
    <xsd:import namespace="6a8572dc-a0cc-4c75-8839-41466289af54"/>
    <xsd:import namespace="be02e6f8-ed53-4e5e-a6ad-bbe6da79ea6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b7dc0f-28c0-401b-be1d-f3d989cf5e3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8572dc-a0cc-4c75-8839-41466289af5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008c932-918a-434d-b851-035d6bcadef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e02e6f8-ed53-4e5e-a6ad-bbe6da79ea66"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a0dd8f1-cae2-498f-be18-2bcf590aa5ea}" ma:internalName="TaxCatchAll" ma:showField="CatchAllData" ma:web="94b7dc0f-28c0-401b-be1d-f3d989cf5e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a8572dc-a0cc-4c75-8839-41466289af54">
      <Terms xmlns="http://schemas.microsoft.com/office/infopath/2007/PartnerControls"/>
    </lcf76f155ced4ddcb4097134ff3c332f>
    <TaxCatchAll xmlns="be02e6f8-ed53-4e5e-a6ad-bbe6da79ea66" xsi:nil="true"/>
  </documentManagement>
</p:properties>
</file>

<file path=customXml/itemProps1.xml><?xml version="1.0" encoding="utf-8"?>
<ds:datastoreItem xmlns:ds="http://schemas.openxmlformats.org/officeDocument/2006/customXml" ds:itemID="{B82DA85F-5821-4A9C-A39D-998E1C7D03B4}"/>
</file>

<file path=customXml/itemProps2.xml><?xml version="1.0" encoding="utf-8"?>
<ds:datastoreItem xmlns:ds="http://schemas.openxmlformats.org/officeDocument/2006/customXml" ds:itemID="{70E069E0-AC73-41D2-9A9A-9E2CA06D54D4}"/>
</file>

<file path=customXml/itemProps3.xml><?xml version="1.0" encoding="utf-8"?>
<ds:datastoreItem xmlns:ds="http://schemas.openxmlformats.org/officeDocument/2006/customXml" ds:itemID="{171F0F7A-DFB6-4156-A047-768E7D98126F}"/>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0x0101004498FF4C62C7C040873E69560CC17735</vt:lpwstr>
  </property>
</Properties>
</file>