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2" Type="http://schemas.openxmlformats.org/officeDocument/2006/relationships/custom-properties" Target="docProps/custom.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8" Type="http://schemas.openxmlformats.org/officeDocument/2006/relationships/slide" Target="slides/slide3.xml"/><Relationship Id="rId18" Type="http://schemas.openxmlformats.org/officeDocument/2006/relationships/customXml" Target="../customXml/item1.xml"/><Relationship Id="rId3" Type="http://schemas.openxmlformats.org/officeDocument/2006/relationships/presProps" Target="presProps.xml"/><Relationship Id="rId12" Type="http://schemas.openxmlformats.org/officeDocument/2006/relationships/slide" Target="slides/slide7.xml"/><Relationship Id="rId17" Type="http://schemas.openxmlformats.org/officeDocument/2006/relationships/slide" Target="slides/slide12.xml"/><Relationship Id="rId7" Type="http://schemas.openxmlformats.org/officeDocument/2006/relationships/slide" Target="slides/slide2.xml"/><Relationship Id="rId2" Type="http://schemas.openxmlformats.org/officeDocument/2006/relationships/viewProps" Target="viewProps.xml"/><Relationship Id="rId16" Type="http://schemas.openxmlformats.org/officeDocument/2006/relationships/slide" Target="slides/slide11.xml"/><Relationship Id="rId20" Type="http://schemas.openxmlformats.org/officeDocument/2006/relationships/customXml" Target="../customXml/item3.xml"/><Relationship Id="rId11" Type="http://schemas.openxmlformats.org/officeDocument/2006/relationships/slide" Target="slides/slide6.xml"/><Relationship Id="rId1" Type="http://schemas.openxmlformats.org/officeDocument/2006/relationships/theme" Target="theme/theme2.xml"/><Relationship Id="rId6" Type="http://schemas.openxmlformats.org/officeDocument/2006/relationships/slide" Target="slides/slide1.xml"/><Relationship Id="rId15" Type="http://schemas.openxmlformats.org/officeDocument/2006/relationships/slide" Target="slides/slide10.xml"/><Relationship Id="rId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customXml" Target="../customXml/item2.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76d7189f6f_0_1: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76d7189f6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Today we come together for World Refugee Day. So let’s celebrate! Because all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our lives are better because of refugees. I will repeat: all our lives are better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because of refugees.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1:	Some people are forced to leave their home countries because of war, disasters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or suffering. That’s not good. They risk everything to find freedom. But when they join our community, it is good for us. We become more diverse and a better place for everyone.</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Let’s celebrate our differences. They make us stronger, more united, and more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able to face our challenges together. We welcome each person to feel safe and to follow their dreams.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We will first hear from those who have been on a refugee journey.</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76f2aeda20_0_1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276f2aeda20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May our God bless us, who is three in one and one in three. In the name of the +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Father, the Son, and the Holy Spirit.</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sz="1200">
              <a:solidFill>
                <a:schemeClr val="dk1"/>
              </a:solidFill>
              <a:latin typeface="Liberation Serif"/>
              <a:ea typeface="Liberation Serif"/>
              <a:cs typeface="Liberation Serif"/>
              <a:sym typeface="Liberation Serif"/>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70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go in justice and peace.</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Thanks be to God!</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3e859e8e0c_0_26: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3e859e8e0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3e859e9057_0_12: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3e859e9057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91440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256d9336627_0_10: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256d933662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76d7189f6f_0_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76d7189f6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Let us also celebrate and acknowledge the First Peoples of this land.</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2:	We acknowledge the many peoples who lived in this country, with their different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cultures, languages and stories. They shared without taking too much from the land, and respected each other and the ancestors. May we also show respect to all Elders. May we listen to our First Nations and find justice and peace together. </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76d7189f6f_0_12: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76d7189f6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As we begin in prayer, we remember God’s call to welcome all people.</a:t>
            </a:r>
            <a:endParaRPr sz="1200">
              <a:solidFill>
                <a:schemeClr val="dk1"/>
              </a:solidFill>
              <a:latin typeface="Liberation Serif"/>
              <a:ea typeface="Liberation Serif"/>
              <a:cs typeface="Liberation Serif"/>
              <a:sym typeface="Liberation Serif"/>
            </a:endParaRPr>
          </a:p>
          <a:p>
            <a:pPr indent="0" lvl="0" marL="457200" rtl="0" algn="l">
              <a:lnSpc>
                <a:spcPct val="137916"/>
              </a:lnSpc>
              <a:spcBef>
                <a:spcPts val="0"/>
              </a:spcBef>
              <a:spcAft>
                <a:spcPts val="0"/>
              </a:spcAft>
              <a:buClr>
                <a:schemeClr val="dk1"/>
              </a:buClr>
              <a:buSzPts val="1100"/>
              <a:buFont typeface="Arial"/>
              <a:buNone/>
            </a:pPr>
            <a:r>
              <a:rPr lang="en">
                <a:solidFill>
                  <a:schemeClr val="dk1"/>
                </a:solidFill>
              </a:rPr>
              <a:t>	+ In the name of the Father, and of the Son, and of the Holy Spirit.</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sz="1200">
              <a:solidFill>
                <a:schemeClr val="dk1"/>
              </a:solidFill>
              <a:latin typeface="Liberation Serif"/>
              <a:ea typeface="Liberation Serif"/>
              <a:cs typeface="Liberation Serif"/>
              <a:sym typeface="Liberation Serif"/>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700"/>
              </a:spcBef>
              <a:spcAft>
                <a:spcPts val="0"/>
              </a:spcAft>
              <a:buClr>
                <a:schemeClr val="dk1"/>
              </a:buClr>
              <a:buSzPts val="1100"/>
              <a:buFont typeface="Arial"/>
              <a:buNone/>
            </a:pPr>
            <a:r>
              <a:rPr i="1" lang="en" u="sng">
                <a:solidFill>
                  <a:schemeClr val="dk1"/>
                </a:solidFill>
              </a:rPr>
              <a:t>Opening Prayer</a:t>
            </a:r>
            <a:endParaRPr i="1" u="sng">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Let us pray … (pause) …</a:t>
            </a:r>
            <a:endParaRPr sz="1200">
              <a:solidFill>
                <a:schemeClr val="dk1"/>
              </a:solidFill>
              <a:latin typeface="Liberation Serif"/>
              <a:ea typeface="Liberation Serif"/>
              <a:cs typeface="Liberation Serif"/>
              <a:sym typeface="Liberation Serif"/>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God of all people,</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you love all the differences in our world.</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Help us to be like you, and welcome each new person with joy.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We ask this through Christ our Lord,</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Amen.</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76d7189f6f_0_17: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76d7189f6f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 	Now let us listen to the Old Testament. It was written to the Israelite people after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they had escaped from slavery in Egypt to the Promised Land.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i="1" u="sng">
              <a:solidFill>
                <a:schemeClr val="dk1"/>
              </a:solidFill>
            </a:endParaRPr>
          </a:p>
          <a:p>
            <a:pPr indent="0" lvl="0" marL="0" rtl="0" algn="l">
              <a:lnSpc>
                <a:spcPct val="137916"/>
              </a:lnSpc>
              <a:spcBef>
                <a:spcPts val="0"/>
              </a:spcBef>
              <a:spcAft>
                <a:spcPts val="0"/>
              </a:spcAft>
              <a:buClr>
                <a:schemeClr val="dk1"/>
              </a:buClr>
              <a:buSzPts val="1100"/>
              <a:buFont typeface="Arial"/>
              <a:buNone/>
            </a:pPr>
            <a:r>
              <a:rPr i="1" lang="en" u="sng">
                <a:solidFill>
                  <a:schemeClr val="dk1"/>
                </a:solidFill>
              </a:rPr>
              <a:t>Scripture</a:t>
            </a:r>
            <a:endParaRPr i="1" u="sng">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3:</a:t>
            </a:r>
            <a:r>
              <a:rPr lang="en" sz="1200">
                <a:solidFill>
                  <a:schemeClr val="dk1"/>
                </a:solidFill>
                <a:latin typeface="Liberation Serif"/>
                <a:ea typeface="Liberation Serif"/>
                <a:cs typeface="Liberation Serif"/>
                <a:sym typeface="Liberation Serif"/>
              </a:rPr>
              <a:t> 	</a:t>
            </a:r>
            <a:r>
              <a:rPr lang="en">
                <a:solidFill>
                  <a:schemeClr val="dk1"/>
                </a:solidFill>
              </a:rPr>
              <a:t>A reading from the Book of Deuteronomy [10:17-19, NRSV].</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For the Lord your God is God of gods and Lord of lords, the great God, mighty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and awesome, who is not partial and takes no bribe, who executes justice for the orphan and the widow, and who loves the strangers, providing them with food and clothing. You shall also love the stranger, for you were strangers in the land of Egypt.</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3e859e8e0c_0_5: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3e859e8e0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God asks us to love the strangers as God does. Let us pray that we might be a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place of welcome for all different people. Our response to each prayer is ‘God of all, hear our prayer’.</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4:	[Holding sign saying ‘Finding’] For those who are finding a way, who don’t know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where they will sleep tonight or where they can be safe. May they find what they need to live. Let us pray.</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		God of all, hear our prayer.</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5:	[Holding sign saying ‘Freedom’] For our leaders. May they let all people live with </a:t>
            </a:r>
            <a:endParaRPr>
              <a:solidFill>
                <a:schemeClr val="dk1"/>
              </a:solidFill>
            </a:endParaRPr>
          </a:p>
          <a:p>
            <a:pPr indent="0" lvl="0" marL="914400" rtl="0" algn="l">
              <a:lnSpc>
                <a:spcPct val="137916"/>
              </a:lnSpc>
              <a:spcBef>
                <a:spcPts val="0"/>
              </a:spcBef>
              <a:spcAft>
                <a:spcPts val="0"/>
              </a:spcAft>
              <a:buClr>
                <a:schemeClr val="dk1"/>
              </a:buClr>
              <a:buSzPts val="1100"/>
              <a:buFont typeface="Arial"/>
              <a:buNone/>
            </a:pPr>
            <a:r>
              <a:rPr lang="en">
                <a:solidFill>
                  <a:schemeClr val="dk1"/>
                </a:solidFill>
              </a:rPr>
              <a:t>freedom, no matter who they are, what they look like or what they believe. Let us pray.</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		God of all, hear our prayer.</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6:	[Holding sign saying ‘Diversity’] For ourselves. May we celebrate our diversity,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and welcome each person. Let us pray.</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		God of all, hear our prayer.</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Reader 7:	[Holding sign saying ‘Community’] For our school community. May we be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stronger because we include everyone. Let us pray.</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		God of all, hear our prayer.</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76d7189f6f_0_34: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76d7189f6f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latin typeface="Liberation Serif"/>
                <a:ea typeface="Liberation Serif"/>
                <a:cs typeface="Liberation Serif"/>
                <a:sym typeface="Liberation Serif"/>
              </a:rPr>
              <a:t>And let us pray together in the words that Jesus taught us: </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76f2aeda20_0_9: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76f2aeda2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3e859e8e0c_0_12:notes"/>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3e859e8e0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37916"/>
              </a:lnSpc>
              <a:spcBef>
                <a:spcPts val="0"/>
              </a:spcBef>
              <a:spcAft>
                <a:spcPts val="0"/>
              </a:spcAft>
              <a:buClr>
                <a:schemeClr val="dk1"/>
              </a:buClr>
              <a:buSzPts val="1100"/>
              <a:buFont typeface="Arial"/>
              <a:buNone/>
            </a:pPr>
            <a:r>
              <a:rPr lang="en">
                <a:solidFill>
                  <a:schemeClr val="dk1"/>
                </a:solidFill>
              </a:rPr>
              <a:t>Leader:</a:t>
            </a:r>
            <a:r>
              <a:rPr lang="en" sz="1200">
                <a:solidFill>
                  <a:schemeClr val="dk1"/>
                </a:solidFill>
                <a:latin typeface="Liberation Serif"/>
                <a:ea typeface="Liberation Serif"/>
                <a:cs typeface="Liberation Serif"/>
                <a:sym typeface="Liberation Serif"/>
              </a:rPr>
              <a:t> 	</a:t>
            </a:r>
            <a:r>
              <a:rPr lang="en">
                <a:solidFill>
                  <a:schemeClr val="dk1"/>
                </a:solidFill>
              </a:rPr>
              <a:t>So let us end together with a prayer of Pope Francis:*</a:t>
            </a:r>
            <a:endParaRPr sz="1200">
              <a:solidFill>
                <a:schemeClr val="dk1"/>
              </a:solidFill>
              <a:latin typeface="Liberation Serif"/>
              <a:ea typeface="Liberation Serif"/>
              <a:cs typeface="Liberation Serif"/>
              <a:sym typeface="Liberation Serif"/>
            </a:endParaRPr>
          </a:p>
          <a:p>
            <a:pPr indent="0" lvl="0" marL="0" rtl="0" algn="l">
              <a:lnSpc>
                <a:spcPct val="137916"/>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37916"/>
              </a:lnSpc>
              <a:spcBef>
                <a:spcPts val="0"/>
              </a:spcBef>
              <a:spcAft>
                <a:spcPts val="0"/>
              </a:spcAft>
              <a:buClr>
                <a:schemeClr val="dk1"/>
              </a:buClr>
              <a:buSzPts val="1100"/>
              <a:buFont typeface="Arial"/>
              <a:buNone/>
            </a:pPr>
            <a:r>
              <a:rPr lang="en">
                <a:solidFill>
                  <a:schemeClr val="dk1"/>
                </a:solidFill>
              </a:rPr>
              <a:t>All:</a:t>
            </a:r>
            <a:r>
              <a:rPr lang="en" sz="1200">
                <a:solidFill>
                  <a:schemeClr val="dk1"/>
                </a:solidFill>
                <a:latin typeface="Liberation Serif"/>
                <a:ea typeface="Liberation Serif"/>
                <a:cs typeface="Liberation Serif"/>
                <a:sym typeface="Liberation Serif"/>
              </a:rPr>
              <a:t> 		</a:t>
            </a:r>
            <a:r>
              <a:rPr lang="en">
                <a:solidFill>
                  <a:schemeClr val="dk1"/>
                </a:solidFill>
              </a:rPr>
              <a:t>Merciful God, we pray to you for all in search of a better life.</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May we seek a world where none are forced to leave their home </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and where all can live in freedom, dignity and peace.</a:t>
            </a:r>
            <a:endParaRPr>
              <a:solidFill>
                <a:schemeClr val="dk1"/>
              </a:solidFill>
            </a:endParaRPr>
          </a:p>
          <a:p>
            <a:pPr indent="457200" lvl="0" marL="457200" rtl="0" algn="l">
              <a:lnSpc>
                <a:spcPct val="137916"/>
              </a:lnSpc>
              <a:spcBef>
                <a:spcPts val="0"/>
              </a:spcBef>
              <a:spcAft>
                <a:spcPts val="0"/>
              </a:spcAft>
              <a:buClr>
                <a:schemeClr val="dk1"/>
              </a:buClr>
              <a:buSzPts val="1100"/>
              <a:buFont typeface="Arial"/>
              <a:buNone/>
            </a:pPr>
            <a:r>
              <a:rPr lang="en">
                <a:solidFill>
                  <a:schemeClr val="dk1"/>
                </a:solidFill>
              </a:rPr>
              <a:t>Amen.</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992767"/>
            <a:ext cx="8520600" cy="27369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3778833"/>
            <a:ext cx="8520600" cy="1056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4202967"/>
            <a:ext cx="8520600" cy="1734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867800"/>
            <a:ext cx="8520600" cy="11223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536633"/>
            <a:ext cx="3999900" cy="4555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536633"/>
            <a:ext cx="3999900" cy="4555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740800"/>
            <a:ext cx="2808000" cy="1007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852800"/>
            <a:ext cx="2808000" cy="4239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600200"/>
            <a:ext cx="6367800" cy="54543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644233"/>
            <a:ext cx="4045200" cy="197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3737433"/>
            <a:ext cx="4045200" cy="16467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965433"/>
            <a:ext cx="3837000" cy="49269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5640767"/>
            <a:ext cx="5998800" cy="8067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www.youtube.com/watch?v=pvddWibgS2E" TargetMode="External"/><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MlkMlpSQFO0" TargetMode="Externa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572750" y="0"/>
            <a:ext cx="10289505" cy="6857999"/>
          </a:xfrm>
          <a:prstGeom prst="rect">
            <a:avLst/>
          </a:prstGeom>
          <a:noFill/>
          <a:ln>
            <a:noFill/>
          </a:ln>
        </p:spPr>
      </p:pic>
      <p:sp>
        <p:nvSpPr>
          <p:cNvPr id="55" name="Google Shape;55;p13"/>
          <p:cNvSpPr txBox="1"/>
          <p:nvPr>
            <p:ph type="ctrTitle"/>
          </p:nvPr>
        </p:nvSpPr>
        <p:spPr>
          <a:xfrm>
            <a:off x="1244538" y="5182275"/>
            <a:ext cx="6654900" cy="899100"/>
          </a:xfrm>
          <a:prstGeom prst="rect">
            <a:avLst/>
          </a:prstGeom>
          <a:solidFill>
            <a:srgbClr val="E69138"/>
          </a:solidFill>
        </p:spPr>
        <p:txBody>
          <a:bodyPr anchorCtr="0" anchor="b" bIns="91425" lIns="91425" spcFirstLastPara="1" rIns="91425" wrap="square" tIns="91425">
            <a:normAutofit fontScale="90000"/>
          </a:bodyPr>
          <a:lstStyle/>
          <a:p>
            <a:pPr indent="0" lvl="0" marL="0" rtl="0" algn="ctr">
              <a:lnSpc>
                <a:spcPct val="109090"/>
              </a:lnSpc>
              <a:spcBef>
                <a:spcPts val="1200"/>
              </a:spcBef>
              <a:spcAft>
                <a:spcPts val="0"/>
              </a:spcAft>
              <a:buClr>
                <a:schemeClr val="dk1"/>
              </a:buClr>
              <a:buSzPct val="28947"/>
              <a:buFont typeface="Arial"/>
              <a:buNone/>
            </a:pPr>
            <a:r>
              <a:t/>
            </a:r>
            <a:endParaRPr b="1" sz="3800"/>
          </a:p>
          <a:p>
            <a:pPr indent="0" lvl="0" marL="0" rtl="0" algn="ctr">
              <a:lnSpc>
                <a:spcPct val="109090"/>
              </a:lnSpc>
              <a:spcBef>
                <a:spcPts val="1200"/>
              </a:spcBef>
              <a:spcAft>
                <a:spcPts val="0"/>
              </a:spcAft>
              <a:buClr>
                <a:schemeClr val="dk1"/>
              </a:buClr>
              <a:buSzPct val="25255"/>
              <a:buFont typeface="Arial"/>
              <a:buNone/>
            </a:pPr>
            <a:r>
              <a:rPr b="1" lang="en" sz="4355">
                <a:latin typeface="Georgia"/>
                <a:ea typeface="Georgia"/>
                <a:cs typeface="Georgia"/>
                <a:sym typeface="Georgia"/>
              </a:rPr>
              <a:t>World Refugee Day 2025</a:t>
            </a:r>
            <a:endParaRPr sz="5755">
              <a:latin typeface="Georgia"/>
              <a:ea typeface="Georgia"/>
              <a:cs typeface="Georgia"/>
              <a:sym typeface="Georgia"/>
            </a:endParaRPr>
          </a:p>
        </p:txBody>
      </p:sp>
      <p:sp>
        <p:nvSpPr>
          <p:cNvPr id="56" name="Google Shape;56;p13"/>
          <p:cNvSpPr txBox="1"/>
          <p:nvPr>
            <p:ph idx="1" type="subTitle"/>
          </p:nvPr>
        </p:nvSpPr>
        <p:spPr>
          <a:xfrm>
            <a:off x="540600" y="171875"/>
            <a:ext cx="8062800" cy="18543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5000">
                <a:solidFill>
                  <a:schemeClr val="lt1"/>
                </a:solidFill>
                <a:latin typeface="Georgia"/>
                <a:ea typeface="Georgia"/>
                <a:cs typeface="Georgia"/>
                <a:sym typeface="Georgia"/>
              </a:rPr>
              <a:t>Finding Freedom: Diversity in Community</a:t>
            </a:r>
            <a:endParaRPr b="1" sz="5000">
              <a:solidFill>
                <a:schemeClr val="lt1"/>
              </a:solidFill>
              <a:latin typeface="Georgia"/>
              <a:ea typeface="Georgia"/>
              <a:cs typeface="Georgia"/>
              <a:sym typeface="Georgi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109" name="Shape 109"/>
        <p:cNvGrpSpPr/>
        <p:nvPr/>
      </p:nvGrpSpPr>
      <p:grpSpPr>
        <a:xfrm>
          <a:off x="0" y="0"/>
          <a:ext cx="0" cy="0"/>
          <a:chOff x="0" y="0"/>
          <a:chExt cx="0" cy="0"/>
        </a:xfrm>
      </p:grpSpPr>
      <p:pic>
        <p:nvPicPr>
          <p:cNvPr id="110" name="Google Shape;110;p22"/>
          <p:cNvPicPr preferRelativeResize="0"/>
          <p:nvPr/>
        </p:nvPicPr>
        <p:blipFill>
          <a:blip r:embed="rId3">
            <a:alphaModFix/>
          </a:blip>
          <a:stretch>
            <a:fillRect/>
          </a:stretch>
        </p:blipFill>
        <p:spPr>
          <a:xfrm>
            <a:off x="-572750" y="0"/>
            <a:ext cx="10289505" cy="6857999"/>
          </a:xfrm>
          <a:prstGeom prst="rect">
            <a:avLst/>
          </a:prstGeom>
          <a:noFill/>
          <a:ln>
            <a:noFill/>
          </a:ln>
        </p:spPr>
      </p:pic>
      <p:sp>
        <p:nvSpPr>
          <p:cNvPr id="111" name="Google Shape;111;p22"/>
          <p:cNvSpPr txBox="1"/>
          <p:nvPr>
            <p:ph idx="1" type="subTitle"/>
          </p:nvPr>
        </p:nvSpPr>
        <p:spPr>
          <a:xfrm>
            <a:off x="297825" y="818700"/>
            <a:ext cx="4608900" cy="52206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1100"/>
              <a:buFont typeface="Arial"/>
              <a:buNone/>
            </a:pPr>
            <a:r>
              <a:rPr b="1" lang="en" sz="4688">
                <a:solidFill>
                  <a:schemeClr val="dk1"/>
                </a:solidFill>
                <a:latin typeface="Georgia"/>
                <a:ea typeface="Georgia"/>
                <a:cs typeface="Georgia"/>
                <a:sym typeface="Georgia"/>
              </a:rPr>
              <a:t>Blessing and Sign of the Cross</a:t>
            </a:r>
            <a:endParaRPr b="1" sz="4688">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t/>
            </a:r>
            <a:endParaRPr b="1" sz="380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b="1" lang="en" sz="3244">
                <a:solidFill>
                  <a:schemeClr val="dk1"/>
                </a:solidFill>
                <a:latin typeface="Georgia"/>
                <a:ea typeface="Georgia"/>
                <a:cs typeface="Georgia"/>
                <a:sym typeface="Georgia"/>
              </a:rPr>
              <a:t> Amen.</a:t>
            </a:r>
            <a:endParaRPr b="1" sz="3244">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	</a:t>
            </a:r>
            <a:endParaRPr sz="3244">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1100"/>
              <a:buFont typeface="Arial"/>
              <a:buNone/>
            </a:pPr>
            <a:r>
              <a:rPr b="1" lang="en" sz="3244">
                <a:solidFill>
                  <a:schemeClr val="dk1"/>
                </a:solidFill>
                <a:latin typeface="Georgia"/>
                <a:ea typeface="Georgia"/>
                <a:cs typeface="Georgia"/>
                <a:sym typeface="Georgia"/>
              </a:rPr>
              <a:t>Thanks be to God!</a:t>
            </a:r>
            <a:endParaRPr b="1" sz="4688">
              <a:solidFill>
                <a:schemeClr val="dk1"/>
              </a:solidFill>
              <a:latin typeface="Georgia"/>
              <a:ea typeface="Georgia"/>
              <a:cs typeface="Georgia"/>
              <a:sym typeface="Georgi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15" name="Shape 115"/>
        <p:cNvGrpSpPr/>
        <p:nvPr/>
      </p:nvGrpSpPr>
      <p:grpSpPr>
        <a:xfrm>
          <a:off x="0" y="0"/>
          <a:ext cx="0" cy="0"/>
          <a:chOff x="0" y="0"/>
          <a:chExt cx="0" cy="0"/>
        </a:xfrm>
      </p:grpSpPr>
      <p:sp>
        <p:nvSpPr>
          <p:cNvPr id="116" name="Google Shape;116;p23"/>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117" name="Google Shape;117;p23"/>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descr="Song: Be God's&#10;Artist: Danielle Rose&#10;Album: Mysteries" id="118" name="Google Shape;118;p23" title="Be God's by Danielle Rose w/lyrics">
            <a:hlinkClick r:id="rId3"/>
          </p:cNvPr>
          <p:cNvPicPr preferRelativeResize="0"/>
          <p:nvPr/>
        </p:nvPicPr>
        <p:blipFill>
          <a:blip r:embed="rId4">
            <a:alphaModFix/>
          </a:blip>
          <a:stretch>
            <a:fillRect/>
          </a:stretch>
        </p:blipFill>
        <p:spPr>
          <a:xfrm>
            <a:off x="-4425" y="854763"/>
            <a:ext cx="9152845" cy="51484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122" name="Shape 122"/>
        <p:cNvGrpSpPr/>
        <p:nvPr/>
      </p:nvGrpSpPr>
      <p:grpSpPr>
        <a:xfrm>
          <a:off x="0" y="0"/>
          <a:ext cx="0" cy="0"/>
          <a:chOff x="0" y="0"/>
          <a:chExt cx="0" cy="0"/>
        </a:xfrm>
      </p:grpSpPr>
      <p:pic>
        <p:nvPicPr>
          <p:cNvPr id="123" name="Google Shape;123;p24"/>
          <p:cNvPicPr preferRelativeResize="0"/>
          <p:nvPr/>
        </p:nvPicPr>
        <p:blipFill>
          <a:blip r:embed="rId3">
            <a:alphaModFix/>
          </a:blip>
          <a:stretch>
            <a:fillRect/>
          </a:stretch>
        </p:blipFill>
        <p:spPr>
          <a:xfrm>
            <a:off x="-572750" y="0"/>
            <a:ext cx="10289505" cy="6857999"/>
          </a:xfrm>
          <a:prstGeom prst="rect">
            <a:avLst/>
          </a:prstGeom>
          <a:noFill/>
          <a:ln>
            <a:noFill/>
          </a:ln>
        </p:spPr>
      </p:pic>
      <p:sp>
        <p:nvSpPr>
          <p:cNvPr id="124" name="Google Shape;124;p24"/>
          <p:cNvSpPr txBox="1"/>
          <p:nvPr>
            <p:ph type="ctrTitle"/>
          </p:nvPr>
        </p:nvSpPr>
        <p:spPr>
          <a:xfrm>
            <a:off x="1244538" y="5182275"/>
            <a:ext cx="6654900" cy="899100"/>
          </a:xfrm>
          <a:prstGeom prst="rect">
            <a:avLst/>
          </a:prstGeom>
          <a:solidFill>
            <a:srgbClr val="E69138"/>
          </a:solidFill>
        </p:spPr>
        <p:txBody>
          <a:bodyPr anchorCtr="0" anchor="b" bIns="91425" lIns="91425" spcFirstLastPara="1" rIns="91425" wrap="square" tIns="91425">
            <a:normAutofit fontScale="90000"/>
          </a:bodyPr>
          <a:lstStyle/>
          <a:p>
            <a:pPr indent="0" lvl="0" marL="0" rtl="0" algn="ctr">
              <a:lnSpc>
                <a:spcPct val="109090"/>
              </a:lnSpc>
              <a:spcBef>
                <a:spcPts val="1200"/>
              </a:spcBef>
              <a:spcAft>
                <a:spcPts val="0"/>
              </a:spcAft>
              <a:buClr>
                <a:schemeClr val="dk1"/>
              </a:buClr>
              <a:buSzPct val="28947"/>
              <a:buFont typeface="Arial"/>
              <a:buNone/>
            </a:pPr>
            <a:r>
              <a:t/>
            </a:r>
            <a:endParaRPr b="1" sz="3800"/>
          </a:p>
          <a:p>
            <a:pPr indent="0" lvl="0" marL="0" rtl="0" algn="ctr">
              <a:lnSpc>
                <a:spcPct val="109090"/>
              </a:lnSpc>
              <a:spcBef>
                <a:spcPts val="1200"/>
              </a:spcBef>
              <a:spcAft>
                <a:spcPts val="0"/>
              </a:spcAft>
              <a:buClr>
                <a:schemeClr val="dk1"/>
              </a:buClr>
              <a:buSzPct val="25255"/>
              <a:buFont typeface="Arial"/>
              <a:buNone/>
            </a:pPr>
            <a:r>
              <a:rPr b="1" lang="en" sz="4355">
                <a:latin typeface="Georgia"/>
                <a:ea typeface="Georgia"/>
                <a:cs typeface="Georgia"/>
                <a:sym typeface="Georgia"/>
              </a:rPr>
              <a:t>World Refugee Day 2025</a:t>
            </a:r>
            <a:endParaRPr sz="5755">
              <a:latin typeface="Georgia"/>
              <a:ea typeface="Georgia"/>
              <a:cs typeface="Georgia"/>
              <a:sym typeface="Georgia"/>
            </a:endParaRPr>
          </a:p>
        </p:txBody>
      </p:sp>
      <p:sp>
        <p:nvSpPr>
          <p:cNvPr id="125" name="Google Shape;125;p24"/>
          <p:cNvSpPr txBox="1"/>
          <p:nvPr>
            <p:ph idx="1" type="subTitle"/>
          </p:nvPr>
        </p:nvSpPr>
        <p:spPr>
          <a:xfrm>
            <a:off x="540600" y="171875"/>
            <a:ext cx="8062800" cy="18543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5000">
                <a:solidFill>
                  <a:schemeClr val="lt1"/>
                </a:solidFill>
                <a:latin typeface="Georgia"/>
                <a:ea typeface="Georgia"/>
                <a:cs typeface="Georgia"/>
                <a:sym typeface="Georgia"/>
              </a:rPr>
              <a:t>Finding Freedom: Diversity in Community</a:t>
            </a:r>
            <a:endParaRPr b="1" sz="5000">
              <a:solidFill>
                <a:schemeClr val="lt1"/>
              </a:solidFill>
              <a:latin typeface="Georgia"/>
              <a:ea typeface="Georgia"/>
              <a:cs typeface="Georgia"/>
              <a:sym typeface="Georgi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0" name="Shape 60"/>
        <p:cNvGrpSpPr/>
        <p:nvPr/>
      </p:nvGrpSpPr>
      <p:grpSpPr>
        <a:xfrm>
          <a:off x="0" y="0"/>
          <a:ext cx="0" cy="0"/>
          <a:chOff x="0" y="0"/>
          <a:chExt cx="0" cy="0"/>
        </a:xfrm>
      </p:grpSpPr>
      <p:sp>
        <p:nvSpPr>
          <p:cNvPr id="61" name="Google Shape;61;p1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
        <p:nvSpPr>
          <p:cNvPr id="62" name="Google Shape;62;p1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descr="June 18 - 24 is Refugee Week. It’s all about celebrating the positive contributions made by refugees to Australian society. We find out more about what it means to be a refugee and meet some kids who came to Australia as refugees.&#10;&#10;𝗕𝗧𝗡 𝗦𝗧𝗢𝗥𝗬 𝗣𝗔𝗚𝗘&#10;https://www.abc.net.au/btn/classroom/refugee-week-2023/102485344&#10;&#10;𝗧𝗘𝗔𝗖𝗛𝗘𝗥 𝗥𝗘𝗦𝗢𝗨𝗥𝗖𝗘𝗦&#10;Students will develop an understanding of who is a refugee and why people become refugees. They will also explore the theme for Refugee Week 2023.&#10;https://live-production.wcms.abc-cdn.net.au/54ce69b121e6ddd8793a9f5dc6dad4ce&#10;&#10;__________________________________________&#10;Subscribe https://www.youtube.com/behindthenews?sub_confirmation=1&#10;TikTok: https://www.tiktok.com/@behindthenewstv&#10;Facebook: https://www.facebook.com/abcbtn &#10;Instagram: https://www.instagram.com/behindthenews/ &#10;&#10;For the past 50 years, Behind the News has been helping to break down current issues and events for young people all around the world. The program is a high-energy, fun way for people to learn about the stories we see in the news while providing background information that isn’t usually given by other news bulletins." id="63" name="Google Shape;63;p14" title="Fariba &amp; Fatima Came to Australia As Refugees - Behind the News">
            <a:hlinkClick r:id="rId3"/>
          </p:cNvPr>
          <p:cNvPicPr preferRelativeResize="0"/>
          <p:nvPr/>
        </p:nvPicPr>
        <p:blipFill>
          <a:blip r:embed="rId4">
            <a:alphaModFix/>
          </a:blip>
          <a:stretch>
            <a:fillRect/>
          </a:stretch>
        </p:blipFill>
        <p:spPr>
          <a:xfrm>
            <a:off x="0" y="857250"/>
            <a:ext cx="91440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
                                        </p:tgtEl>
                                        <p:attrNameLst>
                                          <p:attrName>style.visibility</p:attrName>
                                        </p:attrNameLst>
                                      </p:cBhvr>
                                      <p:to>
                                        <p:strVal val="visible"/>
                                      </p:to>
                                    </p:set>
                                    <p:animEffect filter="fade" transition="in">
                                      <p:cBhvr>
                                        <p:cTn dur="1000"/>
                                        <p:tgtEl>
                                          <p:spTgt spid="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pic>
        <p:nvPicPr>
          <p:cNvPr id="68" name="Google Shape;68;p15"/>
          <p:cNvPicPr preferRelativeResize="0"/>
          <p:nvPr/>
        </p:nvPicPr>
        <p:blipFill>
          <a:blip r:embed="rId3">
            <a:alphaModFix/>
          </a:blip>
          <a:stretch>
            <a:fillRect/>
          </a:stretch>
        </p:blipFill>
        <p:spPr>
          <a:xfrm>
            <a:off x="0" y="0"/>
            <a:ext cx="9144003" cy="6858010"/>
          </a:xfrm>
          <a:prstGeom prst="rect">
            <a:avLst/>
          </a:prstGeom>
          <a:noFill/>
          <a:ln>
            <a:noFill/>
          </a:ln>
        </p:spPr>
      </p:pic>
      <p:sp>
        <p:nvSpPr>
          <p:cNvPr id="69" name="Google Shape;69;p15"/>
          <p:cNvSpPr txBox="1"/>
          <p:nvPr>
            <p:ph type="title"/>
          </p:nvPr>
        </p:nvSpPr>
        <p:spPr>
          <a:xfrm>
            <a:off x="1867800" y="4752375"/>
            <a:ext cx="5408400" cy="14640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spcBef>
                <a:spcPts val="0"/>
              </a:spcBef>
              <a:spcAft>
                <a:spcPts val="0"/>
              </a:spcAft>
              <a:buNone/>
            </a:pPr>
            <a:r>
              <a:rPr b="1" lang="en" sz="4200">
                <a:latin typeface="Georgia"/>
                <a:ea typeface="Georgia"/>
                <a:cs typeface="Georgia"/>
                <a:sym typeface="Georgia"/>
              </a:rPr>
              <a:t>Acknowledgement </a:t>
            </a:r>
            <a:endParaRPr b="1" sz="4200">
              <a:latin typeface="Georgia"/>
              <a:ea typeface="Georgia"/>
              <a:cs typeface="Georgia"/>
              <a:sym typeface="Georgia"/>
            </a:endParaRPr>
          </a:p>
          <a:p>
            <a:pPr indent="0" lvl="0" marL="0" rtl="0" algn="ctr">
              <a:spcBef>
                <a:spcPts val="0"/>
              </a:spcBef>
              <a:spcAft>
                <a:spcPts val="0"/>
              </a:spcAft>
              <a:buNone/>
            </a:pPr>
            <a:r>
              <a:rPr b="1" lang="en" sz="4200">
                <a:latin typeface="Georgia"/>
                <a:ea typeface="Georgia"/>
                <a:cs typeface="Georgia"/>
                <a:sym typeface="Georgia"/>
              </a:rPr>
              <a:t>of Country</a:t>
            </a:r>
            <a:endParaRPr b="1" sz="4200">
              <a:latin typeface="Georgia"/>
              <a:ea typeface="Georgia"/>
              <a:cs typeface="Georgia"/>
              <a:sym typeface="Georgi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73" name="Shape 73"/>
        <p:cNvGrpSpPr/>
        <p:nvPr/>
      </p:nvGrpSpPr>
      <p:grpSpPr>
        <a:xfrm>
          <a:off x="0" y="0"/>
          <a:ext cx="0" cy="0"/>
          <a:chOff x="0" y="0"/>
          <a:chExt cx="0" cy="0"/>
        </a:xfrm>
      </p:grpSpPr>
      <p:pic>
        <p:nvPicPr>
          <p:cNvPr id="74" name="Google Shape;74;p16"/>
          <p:cNvPicPr preferRelativeResize="0"/>
          <p:nvPr/>
        </p:nvPicPr>
        <p:blipFill>
          <a:blip r:embed="rId3">
            <a:alphaModFix/>
          </a:blip>
          <a:stretch>
            <a:fillRect/>
          </a:stretch>
        </p:blipFill>
        <p:spPr>
          <a:xfrm>
            <a:off x="-572750" y="0"/>
            <a:ext cx="10289505" cy="6857999"/>
          </a:xfrm>
          <a:prstGeom prst="rect">
            <a:avLst/>
          </a:prstGeom>
          <a:noFill/>
          <a:ln>
            <a:noFill/>
          </a:ln>
        </p:spPr>
      </p:pic>
      <p:sp>
        <p:nvSpPr>
          <p:cNvPr id="75" name="Google Shape;75;p16"/>
          <p:cNvSpPr txBox="1"/>
          <p:nvPr>
            <p:ph idx="1" type="subTitle"/>
          </p:nvPr>
        </p:nvSpPr>
        <p:spPr>
          <a:xfrm>
            <a:off x="4118250" y="489550"/>
            <a:ext cx="4101600" cy="49725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1100"/>
              <a:buFont typeface="Arial"/>
              <a:buNone/>
            </a:pPr>
            <a:r>
              <a:rPr b="1" lang="en" sz="4688">
                <a:solidFill>
                  <a:schemeClr val="dk1"/>
                </a:solidFill>
                <a:latin typeface="Georgia"/>
                <a:ea typeface="Georgia"/>
                <a:cs typeface="Georgia"/>
                <a:sym typeface="Georgia"/>
              </a:rPr>
              <a:t>Sign of the Cross and</a:t>
            </a:r>
            <a:endParaRPr b="1" sz="4688">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1100"/>
              <a:buFont typeface="Arial"/>
              <a:buNone/>
            </a:pPr>
            <a:r>
              <a:rPr b="1" lang="en" sz="4688">
                <a:solidFill>
                  <a:schemeClr val="dk1"/>
                </a:solidFill>
                <a:latin typeface="Georgia"/>
                <a:ea typeface="Georgia"/>
                <a:cs typeface="Georgia"/>
                <a:sym typeface="Georgia"/>
              </a:rPr>
              <a:t>Opening Prayer</a:t>
            </a:r>
            <a:endParaRPr b="1" sz="4688">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t/>
            </a:r>
            <a:endParaRPr b="1" sz="380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b="1" lang="en" sz="3244">
                <a:solidFill>
                  <a:schemeClr val="dk1"/>
                </a:solidFill>
                <a:latin typeface="Georgia"/>
                <a:ea typeface="Georgia"/>
                <a:cs typeface="Georgia"/>
                <a:sym typeface="Georgia"/>
              </a:rPr>
              <a:t> Amen.</a:t>
            </a:r>
            <a:endParaRPr b="1" sz="5000">
              <a:solidFill>
                <a:schemeClr val="lt1"/>
              </a:solidFill>
              <a:latin typeface="Georgia"/>
              <a:ea typeface="Georgia"/>
              <a:cs typeface="Georgia"/>
              <a:sym typeface="Georgi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79" name="Shape 79"/>
        <p:cNvGrpSpPr/>
        <p:nvPr/>
      </p:nvGrpSpPr>
      <p:grpSpPr>
        <a:xfrm>
          <a:off x="0" y="0"/>
          <a:ext cx="0" cy="0"/>
          <a:chOff x="0" y="0"/>
          <a:chExt cx="0" cy="0"/>
        </a:xfrm>
      </p:grpSpPr>
      <p:sp>
        <p:nvSpPr>
          <p:cNvPr id="80" name="Google Shape;80;p17"/>
          <p:cNvSpPr txBox="1"/>
          <p:nvPr>
            <p:ph type="ctrTitle"/>
          </p:nvPr>
        </p:nvSpPr>
        <p:spPr>
          <a:xfrm>
            <a:off x="150" y="1055325"/>
            <a:ext cx="9144000" cy="1452900"/>
          </a:xfrm>
          <a:prstGeom prst="rect">
            <a:avLst/>
          </a:prstGeom>
          <a:noFill/>
        </p:spPr>
        <p:txBody>
          <a:bodyPr anchorCtr="0" anchor="b" bIns="91425" lIns="91425" spcFirstLastPara="1" rIns="91425" wrap="square" tIns="91425">
            <a:normAutofit fontScale="90000"/>
          </a:bodyPr>
          <a:lstStyle/>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90"/>
              </a:lnSpc>
              <a:spcBef>
                <a:spcPts val="1200"/>
              </a:spcBef>
              <a:spcAft>
                <a:spcPts val="0"/>
              </a:spcAft>
              <a:buNone/>
            </a:pPr>
            <a:r>
              <a:t/>
            </a:r>
            <a:endParaRPr b="1" sz="4466">
              <a:latin typeface="Georgia"/>
              <a:ea typeface="Georgia"/>
              <a:cs typeface="Georgia"/>
              <a:sym typeface="Georgia"/>
            </a:endParaRPr>
          </a:p>
          <a:p>
            <a:pPr indent="0" lvl="0" marL="0" rtl="0" algn="ctr">
              <a:lnSpc>
                <a:spcPct val="109000"/>
              </a:lnSpc>
              <a:spcBef>
                <a:spcPts val="0"/>
              </a:spcBef>
              <a:spcAft>
                <a:spcPts val="0"/>
              </a:spcAft>
              <a:buNone/>
            </a:pPr>
            <a:r>
              <a:rPr b="1" lang="en" sz="3911">
                <a:latin typeface="Georgia"/>
                <a:ea typeface="Georgia"/>
                <a:cs typeface="Georgia"/>
                <a:sym typeface="Georgia"/>
              </a:rPr>
              <a:t>Reading: Deuteronomy </a:t>
            </a:r>
            <a:r>
              <a:rPr b="1" lang="en" sz="3911">
                <a:latin typeface="Georgia"/>
                <a:ea typeface="Georgia"/>
                <a:cs typeface="Georgia"/>
                <a:sym typeface="Georgia"/>
              </a:rPr>
              <a:t>10:17-19</a:t>
            </a:r>
            <a:endParaRPr b="1" sz="3911">
              <a:latin typeface="Georgia"/>
              <a:ea typeface="Georgia"/>
              <a:cs typeface="Georgia"/>
              <a:sym typeface="Georgia"/>
            </a:endParaRPr>
          </a:p>
          <a:p>
            <a:pPr indent="0" lvl="0" marL="0" rtl="0" algn="ctr">
              <a:lnSpc>
                <a:spcPct val="109090"/>
              </a:lnSpc>
              <a:spcBef>
                <a:spcPts val="1200"/>
              </a:spcBef>
              <a:spcAft>
                <a:spcPts val="0"/>
              </a:spcAft>
              <a:buNone/>
            </a:pPr>
            <a:r>
              <a:t/>
            </a:r>
            <a:endParaRPr b="1" sz="3800">
              <a:latin typeface="Georgia"/>
              <a:ea typeface="Georgia"/>
              <a:cs typeface="Georgia"/>
              <a:sym typeface="Georgia"/>
            </a:endParaRPr>
          </a:p>
          <a:p>
            <a:pPr indent="0" lvl="0" marL="0" rtl="0" algn="l">
              <a:lnSpc>
                <a:spcPct val="109090"/>
              </a:lnSpc>
              <a:spcBef>
                <a:spcPts val="1200"/>
              </a:spcBef>
              <a:spcAft>
                <a:spcPts val="0"/>
              </a:spcAft>
              <a:buNone/>
            </a:pPr>
            <a:r>
              <a:t/>
            </a:r>
            <a:endParaRPr b="1" sz="3244">
              <a:latin typeface="Georgia"/>
              <a:ea typeface="Georgia"/>
              <a:cs typeface="Georgia"/>
              <a:sym typeface="Georgia"/>
            </a:endParaRPr>
          </a:p>
        </p:txBody>
      </p:sp>
      <p:pic>
        <p:nvPicPr>
          <p:cNvPr id="81" name="Google Shape;81;p17"/>
          <p:cNvPicPr preferRelativeResize="0"/>
          <p:nvPr/>
        </p:nvPicPr>
        <p:blipFill>
          <a:blip r:embed="rId3">
            <a:alphaModFix/>
          </a:blip>
          <a:stretch>
            <a:fillRect/>
          </a:stretch>
        </p:blipFill>
        <p:spPr>
          <a:xfrm>
            <a:off x="857650" y="1581925"/>
            <a:ext cx="7428977" cy="4951449"/>
          </a:xfrm>
          <a:prstGeom prst="rect">
            <a:avLst/>
          </a:prstGeom>
          <a:noFill/>
          <a:ln cap="flat" cmpd="sng" w="38100">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85" name="Shape 85"/>
        <p:cNvGrpSpPr/>
        <p:nvPr/>
      </p:nvGrpSpPr>
      <p:grpSpPr>
        <a:xfrm>
          <a:off x="0" y="0"/>
          <a:ext cx="0" cy="0"/>
          <a:chOff x="0" y="0"/>
          <a:chExt cx="0" cy="0"/>
        </a:xfrm>
      </p:grpSpPr>
      <p:pic>
        <p:nvPicPr>
          <p:cNvPr id="86" name="Google Shape;86;p18"/>
          <p:cNvPicPr preferRelativeResize="0"/>
          <p:nvPr/>
        </p:nvPicPr>
        <p:blipFill>
          <a:blip r:embed="rId3">
            <a:alphaModFix/>
          </a:blip>
          <a:stretch>
            <a:fillRect/>
          </a:stretch>
        </p:blipFill>
        <p:spPr>
          <a:xfrm>
            <a:off x="-572750" y="0"/>
            <a:ext cx="10289505" cy="6857999"/>
          </a:xfrm>
          <a:prstGeom prst="rect">
            <a:avLst/>
          </a:prstGeom>
          <a:noFill/>
          <a:ln>
            <a:noFill/>
          </a:ln>
        </p:spPr>
      </p:pic>
      <p:sp>
        <p:nvSpPr>
          <p:cNvPr id="87" name="Google Shape;87;p18"/>
          <p:cNvSpPr txBox="1"/>
          <p:nvPr>
            <p:ph idx="1" type="subTitle"/>
          </p:nvPr>
        </p:nvSpPr>
        <p:spPr>
          <a:xfrm>
            <a:off x="470400" y="695700"/>
            <a:ext cx="4101600" cy="54666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1100"/>
              <a:buFont typeface="Arial"/>
              <a:buNone/>
            </a:pPr>
            <a:r>
              <a:rPr b="1" lang="en" sz="4688">
                <a:solidFill>
                  <a:schemeClr val="dk1"/>
                </a:solidFill>
                <a:latin typeface="Georgia"/>
                <a:ea typeface="Georgia"/>
                <a:cs typeface="Georgia"/>
                <a:sym typeface="Georgia"/>
              </a:rPr>
              <a:t>Responding in Prayer</a:t>
            </a:r>
            <a:endParaRPr b="1" sz="4688">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t/>
            </a:r>
            <a:endParaRPr b="1" sz="140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i="1" lang="en" sz="3244">
                <a:solidFill>
                  <a:schemeClr val="dk1"/>
                </a:solidFill>
                <a:latin typeface="Georgia"/>
                <a:ea typeface="Georgia"/>
                <a:cs typeface="Georgia"/>
                <a:sym typeface="Georgia"/>
              </a:rPr>
              <a:t>…Let us pray.</a:t>
            </a:r>
            <a:endParaRPr i="1" sz="3244">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t/>
            </a:r>
            <a:endParaRPr i="1" sz="3244">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lang="en" sz="3244">
                <a:solidFill>
                  <a:schemeClr val="dk1"/>
                </a:solidFill>
                <a:latin typeface="Georgia"/>
                <a:ea typeface="Georgia"/>
                <a:cs typeface="Georgia"/>
                <a:sym typeface="Georgia"/>
              </a:rPr>
              <a:t>Response:</a:t>
            </a:r>
            <a:r>
              <a:rPr b="1" lang="en" sz="3244">
                <a:solidFill>
                  <a:schemeClr val="dk1"/>
                </a:solidFill>
                <a:latin typeface="Georgia"/>
                <a:ea typeface="Georgia"/>
                <a:cs typeface="Georgia"/>
                <a:sym typeface="Georgia"/>
              </a:rPr>
              <a:t> </a:t>
            </a:r>
            <a:endParaRPr b="1" sz="3244">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1100"/>
              <a:buFont typeface="Arial"/>
              <a:buNone/>
            </a:pPr>
            <a:r>
              <a:rPr b="1" lang="en" sz="3244">
                <a:solidFill>
                  <a:schemeClr val="dk1"/>
                </a:solidFill>
                <a:latin typeface="Georgia"/>
                <a:ea typeface="Georgia"/>
                <a:cs typeface="Georgia"/>
                <a:sym typeface="Georgia"/>
              </a:rPr>
              <a:t>God of all,        hear our prayer.</a:t>
            </a:r>
            <a:endParaRPr b="1" sz="4688">
              <a:solidFill>
                <a:schemeClr val="dk1"/>
              </a:solidFill>
              <a:latin typeface="Georgia"/>
              <a:ea typeface="Georgia"/>
              <a:cs typeface="Georgia"/>
              <a:sym typeface="Georgi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91" name="Shape 91"/>
        <p:cNvGrpSpPr/>
        <p:nvPr/>
      </p:nvGrpSpPr>
      <p:grpSpPr>
        <a:xfrm>
          <a:off x="0" y="0"/>
          <a:ext cx="0" cy="0"/>
          <a:chOff x="0" y="0"/>
          <a:chExt cx="0" cy="0"/>
        </a:xfrm>
      </p:grpSpPr>
      <p:pic>
        <p:nvPicPr>
          <p:cNvPr id="92" name="Google Shape;92;p19"/>
          <p:cNvPicPr preferRelativeResize="0"/>
          <p:nvPr/>
        </p:nvPicPr>
        <p:blipFill>
          <a:blip r:embed="rId3">
            <a:alphaModFix/>
          </a:blip>
          <a:stretch>
            <a:fillRect/>
          </a:stretch>
        </p:blipFill>
        <p:spPr>
          <a:xfrm>
            <a:off x="-572750" y="0"/>
            <a:ext cx="10289505" cy="6857999"/>
          </a:xfrm>
          <a:prstGeom prst="rect">
            <a:avLst/>
          </a:prstGeom>
          <a:noFill/>
          <a:ln>
            <a:noFill/>
          </a:ln>
        </p:spPr>
      </p:pic>
      <p:sp>
        <p:nvSpPr>
          <p:cNvPr id="93" name="Google Shape;93;p19"/>
          <p:cNvSpPr txBox="1"/>
          <p:nvPr>
            <p:ph idx="1" type="subTitle"/>
          </p:nvPr>
        </p:nvSpPr>
        <p:spPr>
          <a:xfrm>
            <a:off x="540075" y="445200"/>
            <a:ext cx="8332500" cy="59676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Our Father who art in heaven,</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hallowed be thy name.</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Thy kingdom come.</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Thy will be done </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on earth, as it is in heaven.</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Give us this day </a:t>
            </a:r>
            <a:endParaRPr b="1" sz="4120">
              <a:solidFill>
                <a:schemeClr val="dk1"/>
              </a:solidFill>
              <a:latin typeface="Georgia"/>
              <a:ea typeface="Georgia"/>
              <a:cs typeface="Georgia"/>
              <a:sym typeface="Georgia"/>
            </a:endParaRPr>
          </a:p>
          <a:p>
            <a:pPr indent="0" lvl="0" marL="0" rtl="0" algn="ctr">
              <a:lnSpc>
                <a:spcPct val="109090"/>
              </a:lnSpc>
              <a:spcBef>
                <a:spcPts val="1200"/>
              </a:spcBef>
              <a:spcAft>
                <a:spcPts val="0"/>
              </a:spcAft>
              <a:buClr>
                <a:schemeClr val="dk1"/>
              </a:buClr>
              <a:buSzPts val="990"/>
              <a:buFont typeface="Arial"/>
              <a:buNone/>
            </a:pPr>
            <a:r>
              <a:rPr b="1" lang="en" sz="4120">
                <a:solidFill>
                  <a:schemeClr val="dk1"/>
                </a:solidFill>
                <a:latin typeface="Georgia"/>
                <a:ea typeface="Georgia"/>
                <a:cs typeface="Georgia"/>
                <a:sym typeface="Georgia"/>
              </a:rPr>
              <a:t>our daily bread,</a:t>
            </a:r>
            <a:endParaRPr b="1" sz="5688">
              <a:solidFill>
                <a:schemeClr val="dk1"/>
              </a:solidFill>
              <a:latin typeface="Georgia"/>
              <a:ea typeface="Georgia"/>
              <a:cs typeface="Georgia"/>
              <a:sym typeface="Georgi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97" name="Shape 97"/>
        <p:cNvGrpSpPr/>
        <p:nvPr/>
      </p:nvGrpSpPr>
      <p:grpSpPr>
        <a:xfrm>
          <a:off x="0" y="0"/>
          <a:ext cx="0" cy="0"/>
          <a:chOff x="0" y="0"/>
          <a:chExt cx="0" cy="0"/>
        </a:xfrm>
      </p:grpSpPr>
      <p:pic>
        <p:nvPicPr>
          <p:cNvPr id="98" name="Google Shape;98;p20"/>
          <p:cNvPicPr preferRelativeResize="0"/>
          <p:nvPr/>
        </p:nvPicPr>
        <p:blipFill>
          <a:blip r:embed="rId3">
            <a:alphaModFix/>
          </a:blip>
          <a:stretch>
            <a:fillRect/>
          </a:stretch>
        </p:blipFill>
        <p:spPr>
          <a:xfrm>
            <a:off x="-572750" y="0"/>
            <a:ext cx="10289505" cy="6857999"/>
          </a:xfrm>
          <a:prstGeom prst="rect">
            <a:avLst/>
          </a:prstGeom>
          <a:noFill/>
          <a:ln>
            <a:noFill/>
          </a:ln>
        </p:spPr>
      </p:pic>
      <p:sp>
        <p:nvSpPr>
          <p:cNvPr id="99" name="Google Shape;99;p20"/>
          <p:cNvSpPr txBox="1"/>
          <p:nvPr>
            <p:ph idx="1" type="subTitle"/>
          </p:nvPr>
        </p:nvSpPr>
        <p:spPr>
          <a:xfrm>
            <a:off x="201450" y="310950"/>
            <a:ext cx="8741100" cy="62361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Help us to keep walking,</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together with our migrant brothers and sisters,</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toward the eternal dwelling you have prepared for us.</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Open our eyes and our hearts</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so that every encounter with those in need</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becomes an encounter with Jesus, your Son and our Lord.</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Amen.</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lin ang="5400012" scaled="0"/>
        </a:gradFill>
      </p:bgPr>
    </p:bg>
    <p:spTree>
      <p:nvGrpSpPr>
        <p:cNvPr id="103" name="Shape 103"/>
        <p:cNvGrpSpPr/>
        <p:nvPr/>
      </p:nvGrpSpPr>
      <p:grpSpPr>
        <a:xfrm>
          <a:off x="0" y="0"/>
          <a:ext cx="0" cy="0"/>
          <a:chOff x="0" y="0"/>
          <a:chExt cx="0" cy="0"/>
        </a:xfrm>
      </p:grpSpPr>
      <p:pic>
        <p:nvPicPr>
          <p:cNvPr id="104" name="Google Shape;104;p21"/>
          <p:cNvPicPr preferRelativeResize="0"/>
          <p:nvPr/>
        </p:nvPicPr>
        <p:blipFill>
          <a:blip r:embed="rId3">
            <a:alphaModFix/>
          </a:blip>
          <a:stretch>
            <a:fillRect/>
          </a:stretch>
        </p:blipFill>
        <p:spPr>
          <a:xfrm>
            <a:off x="-572750" y="0"/>
            <a:ext cx="10289505" cy="6857999"/>
          </a:xfrm>
          <a:prstGeom prst="rect">
            <a:avLst/>
          </a:prstGeom>
          <a:noFill/>
          <a:ln>
            <a:noFill/>
          </a:ln>
        </p:spPr>
      </p:pic>
      <p:sp>
        <p:nvSpPr>
          <p:cNvPr id="105" name="Google Shape;105;p21"/>
          <p:cNvSpPr txBox="1"/>
          <p:nvPr>
            <p:ph idx="1" type="subTitle"/>
          </p:nvPr>
        </p:nvSpPr>
        <p:spPr>
          <a:xfrm>
            <a:off x="201450" y="310950"/>
            <a:ext cx="8741100" cy="6236100"/>
          </a:xfrm>
          <a:prstGeom prst="rect">
            <a:avLst/>
          </a:prstGeom>
          <a:solidFill>
            <a:srgbClr val="389C0D">
              <a:alpha val="68630"/>
            </a:srgbClr>
          </a:solidFill>
        </p:spPr>
        <p:txBody>
          <a:bodyPr anchorCtr="0" anchor="t" bIns="91425" lIns="91425" spcFirstLastPara="1" rIns="91425" wrap="square" tIns="91425">
            <a:noAutofit/>
          </a:bodyPr>
          <a:lstStyle/>
          <a:p>
            <a:pPr indent="0" lvl="0" marL="0" rtl="0" algn="ctr">
              <a:lnSpc>
                <a:spcPct val="109000"/>
              </a:lnSpc>
              <a:spcBef>
                <a:spcPts val="0"/>
              </a:spcBef>
              <a:spcAft>
                <a:spcPts val="0"/>
              </a:spcAft>
              <a:buClr>
                <a:schemeClr val="dk1"/>
              </a:buClr>
              <a:buSzPts val="990"/>
              <a:buFont typeface="Arial"/>
              <a:buNone/>
            </a:pPr>
            <a:r>
              <a:rPr b="1" lang="en" sz="3320">
                <a:solidFill>
                  <a:schemeClr val="dk1"/>
                </a:solidFill>
                <a:latin typeface="Georgia"/>
                <a:ea typeface="Georgia"/>
                <a:cs typeface="Georgia"/>
                <a:sym typeface="Georgia"/>
              </a:rPr>
              <a:t>(Prayer from Pope Francis)</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820">
                <a:solidFill>
                  <a:schemeClr val="dk1"/>
                </a:solidFill>
                <a:latin typeface="Georgia"/>
                <a:ea typeface="Georgia"/>
                <a:cs typeface="Georgia"/>
                <a:sym typeface="Georgia"/>
              </a:rPr>
              <a:t>Merciful God, we pray to you for all in search of a better life.</a:t>
            </a:r>
            <a:endParaRPr b="1" sz="38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820">
                <a:solidFill>
                  <a:schemeClr val="dk1"/>
                </a:solidFill>
                <a:latin typeface="Georgia"/>
                <a:ea typeface="Georgia"/>
                <a:cs typeface="Georgia"/>
                <a:sym typeface="Georgia"/>
              </a:rPr>
              <a:t>May we seek a world where none are forced to leave their home </a:t>
            </a:r>
            <a:endParaRPr b="1" sz="38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820">
                <a:solidFill>
                  <a:schemeClr val="dk1"/>
                </a:solidFill>
                <a:latin typeface="Georgia"/>
                <a:ea typeface="Georgia"/>
                <a:cs typeface="Georgia"/>
                <a:sym typeface="Georgia"/>
              </a:rPr>
              <a:t>and where all can live in freedom, dignity and peace.</a:t>
            </a:r>
            <a:endParaRPr b="1" sz="38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rPr b="1" lang="en" sz="3820">
                <a:solidFill>
                  <a:schemeClr val="dk1"/>
                </a:solidFill>
                <a:latin typeface="Georgia"/>
                <a:ea typeface="Georgia"/>
                <a:cs typeface="Georgia"/>
                <a:sym typeface="Georgia"/>
              </a:rPr>
              <a:t>Amen.</a:t>
            </a:r>
            <a:endParaRPr b="1" sz="38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8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a:p>
            <a:pPr indent="0" lvl="0" marL="0" rtl="0" algn="ctr">
              <a:lnSpc>
                <a:spcPct val="109000"/>
              </a:lnSpc>
              <a:spcBef>
                <a:spcPts val="0"/>
              </a:spcBef>
              <a:spcAft>
                <a:spcPts val="0"/>
              </a:spcAft>
              <a:buClr>
                <a:schemeClr val="dk1"/>
              </a:buClr>
              <a:buSzPts val="990"/>
              <a:buFont typeface="Arial"/>
              <a:buNone/>
            </a:pPr>
            <a:r>
              <a:t/>
            </a:r>
            <a:endParaRPr b="1" sz="3320">
              <a:solidFill>
                <a:schemeClr val="dk1"/>
              </a:solidFill>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98FF4C62C7C040873E69560CC17735" ma:contentTypeVersion="18" ma:contentTypeDescription="Create a new document." ma:contentTypeScope="" ma:versionID="2fcca7eb94e53f447b0db99d9a5f4384">
  <xsd:schema xmlns:xsd="http://www.w3.org/2001/XMLSchema" xmlns:xs="http://www.w3.org/2001/XMLSchema" xmlns:p="http://schemas.microsoft.com/office/2006/metadata/properties" xmlns:ns2="94b7dc0f-28c0-401b-be1d-f3d989cf5e37" xmlns:ns3="6a8572dc-a0cc-4c75-8839-41466289af54" xmlns:ns4="be02e6f8-ed53-4e5e-a6ad-bbe6da79ea66" targetNamespace="http://schemas.microsoft.com/office/2006/metadata/properties" ma:root="true" ma:fieldsID="9f47fd76954f93f36522ed2879ddbd4e" ns2:_="" ns3:_="" ns4:_="">
    <xsd:import namespace="94b7dc0f-28c0-401b-be1d-f3d989cf5e37"/>
    <xsd:import namespace="6a8572dc-a0cc-4c75-8839-41466289af54"/>
    <xsd:import namespace="be02e6f8-ed53-4e5e-a6ad-bbe6da79ea6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b7dc0f-28c0-401b-be1d-f3d989cf5e3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a8572dc-a0cc-4c75-8839-41466289a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008c932-918a-434d-b851-035d6bcadef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e02e6f8-ed53-4e5e-a6ad-bbe6da79ea66"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a0dd8f1-cae2-498f-be18-2bcf590aa5ea}" ma:internalName="TaxCatchAll" ma:showField="CatchAllData" ma:web="94b7dc0f-28c0-401b-be1d-f3d989cf5e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a8572dc-a0cc-4c75-8839-41466289af54">
      <Terms xmlns="http://schemas.microsoft.com/office/infopath/2007/PartnerControls"/>
    </lcf76f155ced4ddcb4097134ff3c332f>
    <TaxCatchAll xmlns="be02e6f8-ed53-4e5e-a6ad-bbe6da79ea66" xsi:nil="true"/>
  </documentManagement>
</p:properties>
</file>

<file path=customXml/itemProps1.xml><?xml version="1.0" encoding="utf-8"?>
<ds:datastoreItem xmlns:ds="http://schemas.openxmlformats.org/officeDocument/2006/customXml" ds:itemID="{BC153FD8-2955-42DF-9749-9F4B97EBB549}"/>
</file>

<file path=customXml/itemProps2.xml><?xml version="1.0" encoding="utf-8"?>
<ds:datastoreItem xmlns:ds="http://schemas.openxmlformats.org/officeDocument/2006/customXml" ds:itemID="{AE0C87A3-88D9-4367-B440-3DDBB91DEF83}"/>
</file>

<file path=customXml/itemProps3.xml><?xml version="1.0" encoding="utf-8"?>
<ds:datastoreItem xmlns:ds="http://schemas.openxmlformats.org/officeDocument/2006/customXml" ds:itemID="{66F87E01-94E0-4FA3-9111-473950E1EE1D}"/>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0x0101004498FF4C62C7C040873E69560CC17735</vt:lpwstr>
  </property>
</Properties>
</file>