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4"/>
    <p:sldMasterId id="2147483698" r:id="rId5"/>
    <p:sldMasterId id="2147483758" r:id="rId6"/>
  </p:sldMasterIdLst>
  <p:notesMasterIdLst>
    <p:notesMasterId r:id="rId21"/>
  </p:notesMasterIdLst>
  <p:handoutMasterIdLst>
    <p:handoutMasterId r:id="rId22"/>
  </p:handoutMasterIdLst>
  <p:sldIdLst>
    <p:sldId id="258" r:id="rId7"/>
    <p:sldId id="280" r:id="rId8"/>
    <p:sldId id="281" r:id="rId9"/>
    <p:sldId id="287" r:id="rId10"/>
    <p:sldId id="282" r:id="rId11"/>
    <p:sldId id="283" r:id="rId12"/>
    <p:sldId id="284" r:id="rId13"/>
    <p:sldId id="285" r:id="rId14"/>
    <p:sldId id="289" r:id="rId15"/>
    <p:sldId id="290" r:id="rId16"/>
    <p:sldId id="286" r:id="rId17"/>
    <p:sldId id="288" r:id="rId18"/>
    <p:sldId id="291" r:id="rId19"/>
    <p:sldId id="292" r:id="rId20"/>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0000"/>
    <a:srgbClr val="7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1943" autoAdjust="0"/>
  </p:normalViewPr>
  <p:slideViewPr>
    <p:cSldViewPr snapToGrid="0">
      <p:cViewPr varScale="1">
        <p:scale>
          <a:sx n="54" d="100"/>
          <a:sy n="54" d="100"/>
        </p:scale>
        <p:origin x="-540" y="-84"/>
      </p:cViewPr>
      <p:guideLst>
        <p:guide orient="horz" pos="1185"/>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47" d="100"/>
          <a:sy n="47" d="100"/>
        </p:scale>
        <p:origin x="-2964" y="-114"/>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024" cy="497126"/>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47890" y="0"/>
            <a:ext cx="2945024" cy="497126"/>
          </a:xfrm>
          <a:prstGeom prst="rect">
            <a:avLst/>
          </a:prstGeom>
        </p:spPr>
        <p:txBody>
          <a:bodyPr vert="horz" lIns="91440" tIns="45720" rIns="91440" bIns="45720" rtlCol="0"/>
          <a:lstStyle>
            <a:lvl1pPr algn="r">
              <a:defRPr sz="1200"/>
            </a:lvl1pPr>
          </a:lstStyle>
          <a:p>
            <a:fld id="{683B7696-F368-4C69-B046-3DF62E937D24}" type="datetimeFigureOut">
              <a:rPr lang="en-AU" smtClean="0"/>
              <a:pPr/>
              <a:t>13/12/2012</a:t>
            </a:fld>
            <a:endParaRPr lang="en-AU" dirty="0"/>
          </a:p>
        </p:txBody>
      </p:sp>
      <p:sp>
        <p:nvSpPr>
          <p:cNvPr id="4" name="Footer Placeholder 3"/>
          <p:cNvSpPr>
            <a:spLocks noGrp="1"/>
          </p:cNvSpPr>
          <p:nvPr>
            <p:ph type="ftr" sz="quarter" idx="2"/>
          </p:nvPr>
        </p:nvSpPr>
        <p:spPr>
          <a:xfrm>
            <a:off x="0" y="9432687"/>
            <a:ext cx="2945024" cy="497125"/>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47890" y="9432687"/>
            <a:ext cx="2945024" cy="497125"/>
          </a:xfrm>
          <a:prstGeom prst="rect">
            <a:avLst/>
          </a:prstGeom>
        </p:spPr>
        <p:txBody>
          <a:bodyPr vert="horz" lIns="91440" tIns="45720" rIns="91440" bIns="45720" rtlCol="0" anchor="b"/>
          <a:lstStyle>
            <a:lvl1pPr algn="r">
              <a:defRPr sz="1200"/>
            </a:lvl1pPr>
          </a:lstStyle>
          <a:p>
            <a:fld id="{B2DDABBF-35F4-478D-90DD-5AC31AC297F1}" type="slidenum">
              <a:rPr lang="en-AU" smtClean="0"/>
              <a:pPr/>
              <a:t>‹#›</a:t>
            </a:fld>
            <a:endParaRPr lang="en-AU" dirty="0"/>
          </a:p>
        </p:txBody>
      </p:sp>
    </p:spTree>
    <p:extLst>
      <p:ext uri="{BB962C8B-B14F-4D97-AF65-F5344CB8AC3E}">
        <p14:creationId xmlns:p14="http://schemas.microsoft.com/office/powerpoint/2010/main" val="3406453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44283" cy="49657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48648" y="0"/>
            <a:ext cx="2944283" cy="496570"/>
          </a:xfrm>
          <a:prstGeom prst="rect">
            <a:avLst/>
          </a:prstGeom>
        </p:spPr>
        <p:txBody>
          <a:bodyPr vert="horz" lIns="91440" tIns="45720" rIns="91440" bIns="45720" rtlCol="0"/>
          <a:lstStyle>
            <a:lvl1pPr algn="r">
              <a:defRPr sz="1200"/>
            </a:lvl1pPr>
          </a:lstStyle>
          <a:p>
            <a:fld id="{697BA600-22E7-4A79-8925-FD226FA3800C}" type="datetimeFigureOut">
              <a:rPr lang="en-AU" smtClean="0"/>
              <a:pPr/>
              <a:t>13/12/2012</a:t>
            </a:fld>
            <a:endParaRPr lang="en-AU"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450" y="4717417"/>
            <a:ext cx="5435600" cy="446913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3" y="9433108"/>
            <a:ext cx="2944283" cy="49657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48648" y="9433108"/>
            <a:ext cx="2944283" cy="496570"/>
          </a:xfrm>
          <a:prstGeom prst="rect">
            <a:avLst/>
          </a:prstGeom>
        </p:spPr>
        <p:txBody>
          <a:bodyPr vert="horz" lIns="91440" tIns="45720" rIns="91440" bIns="45720" rtlCol="0" anchor="b"/>
          <a:lstStyle>
            <a:lvl1pPr algn="r">
              <a:defRPr sz="1200"/>
            </a:lvl1pPr>
          </a:lstStyle>
          <a:p>
            <a:fld id="{2B498C6D-F404-4D25-87B5-3E003F661C10}" type="slidenum">
              <a:rPr lang="en-AU" smtClean="0"/>
              <a:pPr/>
              <a:t>‹#›</a:t>
            </a:fld>
            <a:endParaRPr lang="en-AU" dirty="0"/>
          </a:p>
        </p:txBody>
      </p:sp>
    </p:spTree>
    <p:extLst>
      <p:ext uri="{BB962C8B-B14F-4D97-AF65-F5344CB8AC3E}">
        <p14:creationId xmlns:p14="http://schemas.microsoft.com/office/powerpoint/2010/main" val="3431943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545476D-FC0A-4AFC-B3C6-326F24765C0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95288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859B03-395D-4B99-B878-83AE4242572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75100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2"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2"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D3227-61FC-4450-A68D-7904C8AE2B6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66011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29320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AU" dirty="0" smtClean="0"/>
              <a:t>Updated :  Thursday 24</a:t>
            </a:r>
            <a:r>
              <a:rPr lang="en-AU" baseline="30000" dirty="0" smtClean="0"/>
              <a:t>th</a:t>
            </a:r>
            <a:r>
              <a:rPr lang="en-AU" dirty="0" smtClean="0"/>
              <a:t> May 2012</a:t>
            </a:r>
            <a:endParaRPr lang="en-US" dirty="0"/>
          </a:p>
        </p:txBody>
      </p:sp>
      <p:pic>
        <p:nvPicPr>
          <p:cNvPr id="7" name="Picture 4" descr="slide 6"/>
          <p:cNvPicPr>
            <a:picLocks noChangeAspect="1" noChangeArrowheads="1"/>
          </p:cNvPicPr>
          <p:nvPr userDrawn="1"/>
        </p:nvPicPr>
        <p:blipFill>
          <a:blip r:embed="rId2" cstate="print"/>
          <a:srcRect/>
          <a:stretch>
            <a:fillRect/>
          </a:stretch>
        </p:blipFill>
        <p:spPr bwMode="auto">
          <a:xfrm>
            <a:off x="0" y="27384"/>
            <a:ext cx="9144000" cy="6858000"/>
          </a:xfrm>
          <a:prstGeom prst="rect">
            <a:avLst/>
          </a:prstGeom>
          <a:noFill/>
          <a:ln w="9525">
            <a:noFill/>
            <a:miter lim="800000"/>
            <a:headEnd/>
            <a:tailEnd/>
          </a:ln>
        </p:spPr>
      </p:pic>
      <p:pic>
        <p:nvPicPr>
          <p:cNvPr id="12" name="Picture 7" descr="DSC0000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66412" b="71016"/>
          <a:stretch/>
        </p:blipFill>
        <p:spPr>
          <a:xfrm>
            <a:off x="7280953" y="156702"/>
            <a:ext cx="1402129" cy="16133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7" descr="DSC00002"/>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l="34877" t="30555" r="27105" b="37114"/>
          <a:stretch/>
        </p:blipFill>
        <p:spPr>
          <a:xfrm>
            <a:off x="3949272" y="162920"/>
            <a:ext cx="1417522" cy="160749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7" descr="DSC0000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30878" r="66190" b="36952"/>
          <a:stretch/>
        </p:blipFill>
        <p:spPr>
          <a:xfrm>
            <a:off x="5672182" y="171386"/>
            <a:ext cx="1324670" cy="159948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14" descr="DSC0000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64855" r="65527" b="2695"/>
          <a:stretch/>
        </p:blipFill>
        <p:spPr>
          <a:xfrm>
            <a:off x="2169686" y="156703"/>
            <a:ext cx="1483092" cy="161337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15" descr="DSC00002"/>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35058" t="64973" r="26709" b="2696"/>
          <a:stretch/>
        </p:blipFill>
        <p:spPr>
          <a:xfrm>
            <a:off x="434674" y="162919"/>
            <a:ext cx="1425530" cy="160749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12" descr="06CAA37959_PP4"/>
          <p:cNvPicPr>
            <a:picLocks noChangeArrowheads="1"/>
          </p:cNvPicPr>
          <p:nvPr userDrawn="1"/>
        </p:nvPicPr>
        <p:blipFill rotWithShape="1">
          <a:blip r:embed="rId7" cstate="print"/>
          <a:srcRect l="20544" t="34109" r="24071" b="36165"/>
          <a:stretch/>
        </p:blipFill>
        <p:spPr bwMode="auto">
          <a:xfrm>
            <a:off x="169334" y="6036733"/>
            <a:ext cx="1097018" cy="440267"/>
          </a:xfrm>
          <a:prstGeom prst="rect">
            <a:avLst/>
          </a:prstGeom>
          <a:noFill/>
          <a:ln w="9525">
            <a:noFill/>
            <a:miter lim="800000"/>
            <a:headEnd/>
            <a:tailEnd/>
          </a:ln>
        </p:spPr>
      </p:pic>
    </p:spTree>
    <p:extLst>
      <p:ext uri="{BB962C8B-B14F-4D97-AF65-F5344CB8AC3E}">
        <p14:creationId xmlns:p14="http://schemas.microsoft.com/office/powerpoint/2010/main" val="2315562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2616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85343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42623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22850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prstClr val="black">
                  <a:tint val="75000"/>
                </a:prstClr>
              </a:solidFill>
            </a:endParaRPr>
          </a:p>
        </p:txBody>
      </p:sp>
      <p:sp>
        <p:nvSpPr>
          <p:cNvPr id="3" name="Footer Placeholder 2"/>
          <p:cNvSpPr>
            <a:spLocks noGrp="1"/>
          </p:cNvSpPr>
          <p:nvPr>
            <p:ph type="ftr" sz="quarter" idx="11"/>
          </p:nvPr>
        </p:nvSpPr>
        <p:spPr>
          <a:xfrm>
            <a:off x="3131840" y="6453336"/>
            <a:ext cx="2895600" cy="340147"/>
          </a:xfrm>
        </p:spPr>
        <p:txBody>
          <a:bodyPr/>
          <a:lstStyle>
            <a:lvl1pPr algn="ctr">
              <a:defRPr/>
            </a:lvl1p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43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24083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662BAAB-271F-49C4-85FB-FDBD10BDF9A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4581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159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16241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371458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4184159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479369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108455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451141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5390346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6713830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94533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04399C5-C499-4FB3-9C1A-BB674501B6A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18303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pic>
        <p:nvPicPr>
          <p:cNvPr id="5" name="Picture 4" descr="slide 6"/>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3" descr="061023 - Caritas_Logo"/>
          <p:cNvPicPr>
            <a:picLocks noChangeAspect="1" noChangeArrowheads="1"/>
          </p:cNvPicPr>
          <p:nvPr userDrawn="1"/>
        </p:nvPicPr>
        <p:blipFill>
          <a:blip r:embed="rId3" cstate="print"/>
          <a:srcRect/>
          <a:stretch>
            <a:fillRect/>
          </a:stretch>
        </p:blipFill>
        <p:spPr bwMode="auto">
          <a:xfrm>
            <a:off x="207512" y="216355"/>
            <a:ext cx="1599222" cy="571500"/>
          </a:xfrm>
          <a:prstGeom prst="rect">
            <a:avLst/>
          </a:prstGeom>
          <a:noFill/>
          <a:ln w="9525">
            <a:noFill/>
            <a:miter lim="800000"/>
            <a:headEnd/>
            <a:tailEnd/>
          </a:ln>
        </p:spPr>
      </p:pic>
    </p:spTree>
    <p:extLst>
      <p:ext uri="{BB962C8B-B14F-4D97-AF65-F5344CB8AC3E}">
        <p14:creationId xmlns:p14="http://schemas.microsoft.com/office/powerpoint/2010/main" val="25793317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451967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2380505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9586345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959410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0173238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itel 3"/>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366584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E6AB863-6D54-47A6-8862-15E638B69AE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2183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457732-30A5-446F-8FBB-C66CC1B39E8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66741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9D6898C-3216-43B6-8F38-6F525FE3607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2264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CC701C8-BE83-430F-B3BB-AFB4A808674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7040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56DEC5F-4505-422D-9DDB-380AE7B75C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4316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smtClean="0">
                <a:solidFill>
                  <a:srgbClr val="000000"/>
                </a:solidFill>
              </a:rPr>
              <a:t>Updated 2.25pm Tuesday 22nd May 2012</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08DB564-CC73-4574-A6D7-D269A8342BF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7309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31721"/>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2600588"/>
            <a:ext cx="7772400" cy="34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defRPr/>
            </a:pPr>
            <a:r>
              <a:rPr lang="en-AU" dirty="0" smtClean="0">
                <a:solidFill>
                  <a:srgbClr val="000000"/>
                </a:solidFill>
              </a:rPr>
              <a:t>Updated 2.25pm Tuesday 22nd May 2012</a:t>
            </a: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defRPr/>
            </a:pPr>
            <a:fld id="{C13758D3-9A8B-452F-8CB5-CE1BA81A9335}" type="slidenum">
              <a:rPr lang="en-US">
                <a:solidFill>
                  <a:srgbClr val="000000"/>
                </a:solidFill>
              </a:rPr>
              <a:pPr eaLnBrk="0" fontAlgn="base" hangingPunct="0">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1205989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0" fontAlgn="base" hangingPunct="0">
        <a:spcBef>
          <a:spcPct val="0"/>
        </a:spcBef>
        <a:spcAft>
          <a:spcPct val="0"/>
        </a:spcAft>
        <a:defRPr sz="4000" b="0">
          <a:solidFill>
            <a:srgbClr val="C00000"/>
          </a:solidFill>
          <a:latin typeface="Calibri" pitchFamily="34" charset="0"/>
          <a:ea typeface="+mj-ea"/>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pitchFamily="-44" charset="-128"/>
        </a:defRPr>
      </a:lvl2pPr>
      <a:lvl3pPr algn="ctr" rtl="0" eaLnBrk="0" fontAlgn="base" hangingPunct="0">
        <a:spcBef>
          <a:spcPct val="0"/>
        </a:spcBef>
        <a:spcAft>
          <a:spcPct val="0"/>
        </a:spcAft>
        <a:defRPr sz="4400">
          <a:solidFill>
            <a:schemeClr val="tx2"/>
          </a:solidFill>
          <a:latin typeface="Arial" charset="0"/>
          <a:ea typeface="ＭＳ Ｐゴシック" pitchFamily="-44" charset="-128"/>
        </a:defRPr>
      </a:lvl3pPr>
      <a:lvl4pPr algn="ctr" rtl="0" eaLnBrk="0" fontAlgn="base" hangingPunct="0">
        <a:spcBef>
          <a:spcPct val="0"/>
        </a:spcBef>
        <a:spcAft>
          <a:spcPct val="0"/>
        </a:spcAft>
        <a:defRPr sz="4400">
          <a:solidFill>
            <a:schemeClr val="tx2"/>
          </a:solidFill>
          <a:latin typeface="Arial" charset="0"/>
          <a:ea typeface="ＭＳ Ｐゴシック" pitchFamily="-44" charset="-128"/>
        </a:defRPr>
      </a:lvl4pPr>
      <a:lvl5pPr algn="ctr" rtl="0" eaLnBrk="0" fontAlgn="base" hangingPunct="0">
        <a:spcBef>
          <a:spcPct val="0"/>
        </a:spcBef>
        <a:spcAft>
          <a:spcPct val="0"/>
        </a:spcAft>
        <a:defRPr sz="4400">
          <a:solidFill>
            <a:schemeClr val="tx2"/>
          </a:solidFill>
          <a:latin typeface="Arial" charset="0"/>
          <a:ea typeface="ＭＳ Ｐゴシック" pitchFamily="-44" charset="-128"/>
        </a:defRPr>
      </a:lvl5pPr>
      <a:lvl6pPr marL="457200" algn="ctr" rtl="0" fontAlgn="base">
        <a:spcBef>
          <a:spcPct val="0"/>
        </a:spcBef>
        <a:spcAft>
          <a:spcPct val="0"/>
        </a:spcAft>
        <a:defRPr sz="4400">
          <a:solidFill>
            <a:schemeClr val="tx2"/>
          </a:solidFill>
          <a:latin typeface="Arial" charset="0"/>
          <a:ea typeface="ＭＳ Ｐゴシック" pitchFamily="-44" charset="-128"/>
        </a:defRPr>
      </a:lvl6pPr>
      <a:lvl7pPr marL="914400" algn="ctr" rtl="0" fontAlgn="base">
        <a:spcBef>
          <a:spcPct val="0"/>
        </a:spcBef>
        <a:spcAft>
          <a:spcPct val="0"/>
        </a:spcAft>
        <a:defRPr sz="4400">
          <a:solidFill>
            <a:schemeClr val="tx2"/>
          </a:solidFill>
          <a:latin typeface="Arial" charset="0"/>
          <a:ea typeface="ＭＳ Ｐゴシック" pitchFamily="-44" charset="-128"/>
        </a:defRPr>
      </a:lvl7pPr>
      <a:lvl8pPr marL="1371600" algn="ctr" rtl="0" fontAlgn="base">
        <a:spcBef>
          <a:spcPct val="0"/>
        </a:spcBef>
        <a:spcAft>
          <a:spcPct val="0"/>
        </a:spcAft>
        <a:defRPr sz="4400">
          <a:solidFill>
            <a:schemeClr val="tx2"/>
          </a:solidFill>
          <a:latin typeface="Arial" charset="0"/>
          <a:ea typeface="ＭＳ Ｐゴシック" pitchFamily="-44" charset="-128"/>
        </a:defRPr>
      </a:lvl8pPr>
      <a:lvl9pPr marL="1828800" algn="ctr" rtl="0" fontAlgn="base">
        <a:spcBef>
          <a:spcPct val="0"/>
        </a:spcBef>
        <a:spcAft>
          <a:spcPct val="0"/>
        </a:spcAft>
        <a:defRPr sz="4400">
          <a:solidFill>
            <a:schemeClr val="tx2"/>
          </a:solidFill>
          <a:latin typeface="Arial" charset="0"/>
          <a:ea typeface="ＭＳ Ｐゴシック" pitchFamily="-44" charset="-128"/>
        </a:defRPr>
      </a:lvl9pPr>
    </p:titleStyle>
    <p:bodyStyle>
      <a:lvl1pPr marL="342900" indent="-342900" algn="l" rtl="0" eaLnBrk="0" fontAlgn="base" hangingPunct="0">
        <a:spcBef>
          <a:spcPct val="20000"/>
        </a:spcBef>
        <a:spcAft>
          <a:spcPct val="0"/>
        </a:spcAft>
        <a:buClr>
          <a:srgbClr val="C00000"/>
        </a:buClr>
        <a:buFont typeface="Arial" pitchFamily="34" charset="0"/>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lr>
          <a:srgbClr val="C00000"/>
        </a:buClr>
        <a:buFont typeface="Arial" pitchFamily="34" charset="0"/>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lr>
          <a:srgbClr val="C00000"/>
        </a:buClr>
        <a:buFont typeface="Arial" pitchFamily="34" charset="0"/>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lr>
          <a:srgbClr val="C00000"/>
        </a:buClr>
        <a:buFont typeface="Arial" pitchFamily="34" charset="0"/>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lr>
          <a:srgbClr val="C00000"/>
        </a:buClr>
        <a:buFont typeface="Arial" pitchFamily="34" charset="0"/>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AU" dirty="0" smtClean="0">
                <a:solidFill>
                  <a:prstClr val="black">
                    <a:tint val="75000"/>
                  </a:prstClr>
                </a:solidFill>
              </a:rPr>
              <a:t>Updated 2.25pm Tuesday 22nd May 2012</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907BC-C915-4C94-BF02-96F7BB15B52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9182511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31651"/>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2608975"/>
            <a:ext cx="8229600" cy="380021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66A52D-DA56-45F2-A0F6-0FF827D09308}" type="datetimeFigureOut">
              <a:rPr lang="en-AU" smtClean="0">
                <a:solidFill>
                  <a:prstClr val="black">
                    <a:tint val="75000"/>
                  </a:prstClr>
                </a:solidFill>
              </a:rPr>
              <a:pPr/>
              <a:t>13/12/2012</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B35B45-E5A0-4459-B5FA-15F9F2919DF5}"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077912945"/>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3" r:id="rId14"/>
  </p:sldLayoutIdLst>
  <p:txStyles>
    <p:titleStyle>
      <a:lvl1pPr algn="ctr" defTabSz="914400" rtl="0" eaLnBrk="1" latinLnBrk="0" hangingPunct="1">
        <a:spcBef>
          <a:spcPct val="0"/>
        </a:spcBef>
        <a:buNone/>
        <a:defRPr sz="4000" b="1" kern="1200">
          <a:solidFill>
            <a:srgbClr val="C00000"/>
          </a:solidFill>
          <a:latin typeface="+mj-lt"/>
          <a:ea typeface="+mj-ea"/>
          <a:cs typeface="+mj-cs"/>
        </a:defRPr>
      </a:lvl1pPr>
    </p:titleStyle>
    <p:bodyStyle>
      <a:lvl1pPr marL="342900" indent="-342900" algn="l" defTabSz="914400" rtl="0" eaLnBrk="1" latinLnBrk="0" hangingPunct="1">
        <a:spcBef>
          <a:spcPct val="20000"/>
        </a:spcBef>
        <a:buClr>
          <a:srgbClr val="C00000"/>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C00000"/>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C00000"/>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C00000"/>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C00000"/>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8666" y="1107652"/>
            <a:ext cx="6246828" cy="3323987"/>
          </a:xfrm>
          <a:prstGeom prst="rect">
            <a:avLst/>
          </a:prstGeom>
          <a:noFill/>
        </p:spPr>
        <p:txBody>
          <a:bodyPr wrap="square" rtlCol="0">
            <a:spAutoFit/>
          </a:bodyPr>
          <a:lstStyle/>
          <a:p>
            <a:pPr algn="ctr"/>
            <a:r>
              <a:rPr lang="en-AU" sz="3200" b="1" dirty="0" smtClean="0">
                <a:solidFill>
                  <a:srgbClr val="C00000"/>
                </a:solidFill>
                <a:latin typeface="Calibri" pitchFamily="34" charset="0"/>
                <a:cs typeface="Calibri" pitchFamily="34" charset="0"/>
              </a:rPr>
              <a:t>Why are people being internally displaced in Burma?</a:t>
            </a:r>
          </a:p>
          <a:p>
            <a:pPr algn="ctr"/>
            <a:endParaRPr lang="en-AU" sz="3200" b="1" dirty="0">
              <a:solidFill>
                <a:srgbClr val="C00000"/>
              </a:solidFill>
              <a:latin typeface="Calibri" pitchFamily="34" charset="0"/>
              <a:cs typeface="Calibri" pitchFamily="34" charset="0"/>
            </a:endParaRPr>
          </a:p>
          <a:p>
            <a:pPr algn="ctr"/>
            <a:r>
              <a:rPr lang="en-AU" sz="1400" b="1" dirty="0">
                <a:solidFill>
                  <a:srgbClr val="C00000"/>
                </a:solidFill>
                <a:latin typeface="Calibri" pitchFamily="34" charset="0"/>
                <a:cs typeface="Calibri" pitchFamily="34" charset="0"/>
              </a:rPr>
              <a:t>Michael Peyra</a:t>
            </a:r>
          </a:p>
          <a:p>
            <a:pPr algn="ctr"/>
            <a:endParaRPr lang="en-AU" sz="2000" b="1" dirty="0" smtClean="0">
              <a:solidFill>
                <a:srgbClr val="C00000"/>
              </a:solidFill>
              <a:latin typeface="Calibri" pitchFamily="34" charset="0"/>
              <a:cs typeface="Calibri" pitchFamily="34" charset="0"/>
            </a:endParaRPr>
          </a:p>
          <a:p>
            <a:pPr algn="ctr"/>
            <a:r>
              <a:rPr lang="en-AU" sz="2000" b="1" dirty="0" smtClean="0">
                <a:solidFill>
                  <a:srgbClr val="C00000"/>
                </a:solidFill>
                <a:latin typeface="Calibri" pitchFamily="34" charset="0"/>
                <a:cs typeface="Calibri" pitchFamily="34" charset="0"/>
              </a:rPr>
              <a:t>6-December 2012</a:t>
            </a:r>
          </a:p>
          <a:p>
            <a:pPr algn="ctr"/>
            <a:endParaRPr lang="en-AU" sz="2400" b="1" dirty="0" smtClean="0">
              <a:solidFill>
                <a:srgbClr val="C00000"/>
              </a:solidFill>
              <a:latin typeface="Calibri" pitchFamily="34" charset="0"/>
              <a:cs typeface="Calibri" pitchFamily="34" charset="0"/>
            </a:endParaRPr>
          </a:p>
          <a:p>
            <a:pPr algn="ctr"/>
            <a:r>
              <a:rPr lang="en-AU" sz="3600" b="1" dirty="0" smtClean="0">
                <a:solidFill>
                  <a:srgbClr val="C00000"/>
                </a:solidFill>
                <a:latin typeface="Calibri" pitchFamily="34" charset="0"/>
                <a:cs typeface="Calibri" pitchFamily="34" charset="0"/>
              </a:rPr>
              <a:t> </a:t>
            </a:r>
            <a:endParaRPr lang="en-AU" sz="3600" b="1" dirty="0">
              <a:solidFill>
                <a:srgbClr val="C00000"/>
              </a:solidFill>
              <a:latin typeface="Calibri" pitchFamily="34" charset="0"/>
              <a:cs typeface="Calibri" pitchFamily="34" charset="0"/>
            </a:endParaRPr>
          </a:p>
        </p:txBody>
      </p:sp>
      <p:pic>
        <p:nvPicPr>
          <p:cNvPr id="8" name="Picture 12" descr="06CAA37959_PP4"/>
          <p:cNvPicPr>
            <a:picLocks noChangeArrowheads="1"/>
          </p:cNvPicPr>
          <p:nvPr/>
        </p:nvPicPr>
        <p:blipFill rotWithShape="1">
          <a:blip r:embed="rId2" cstate="print"/>
          <a:srcRect l="17713" t="30670" r="9081" b="34687"/>
          <a:stretch/>
        </p:blipFill>
        <p:spPr bwMode="auto">
          <a:xfrm>
            <a:off x="2048427" y="4330290"/>
            <a:ext cx="5047146" cy="1785966"/>
          </a:xfrm>
          <a:prstGeom prst="rect">
            <a:avLst/>
          </a:prstGeom>
          <a:noFill/>
          <a:ln w="9525">
            <a:noFill/>
            <a:miter lim="800000"/>
            <a:headEnd/>
            <a:tailEnd/>
          </a:ln>
        </p:spPr>
      </p:pic>
    </p:spTree>
    <p:extLst>
      <p:ext uri="{BB962C8B-B14F-4D97-AF65-F5344CB8AC3E}">
        <p14:creationId xmlns:p14="http://schemas.microsoft.com/office/powerpoint/2010/main" val="3295785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AU" dirty="0"/>
          </a:p>
        </p:txBody>
      </p:sp>
      <p:sp>
        <p:nvSpPr>
          <p:cNvPr id="8" name="Rectangle 7"/>
          <p:cNvSpPr/>
          <p:nvPr/>
        </p:nvSpPr>
        <p:spPr>
          <a:xfrm>
            <a:off x="245533" y="67734"/>
            <a:ext cx="8729134" cy="1718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p:cNvSpPr>
            <a:spLocks noGrp="1"/>
          </p:cNvSpPr>
          <p:nvPr>
            <p:ph idx="1"/>
          </p:nvPr>
        </p:nvSpPr>
        <p:spPr>
          <a:xfrm>
            <a:off x="177793" y="1461030"/>
            <a:ext cx="2870207" cy="816503"/>
          </a:xfrm>
        </p:spPr>
        <p:txBody>
          <a:bodyPr>
            <a:noAutofit/>
          </a:bodyPr>
          <a:lstStyle/>
          <a:p>
            <a:pPr marL="0" indent="0">
              <a:buClr>
                <a:srgbClr val="C00000"/>
              </a:buClr>
              <a:buNone/>
            </a:pPr>
            <a:r>
              <a:rPr lang="en-AU" sz="2400" dirty="0" smtClean="0">
                <a:solidFill>
                  <a:srgbClr val="C00000"/>
                </a:solidFill>
              </a:rPr>
              <a:t>Burma/Myanmar</a:t>
            </a:r>
          </a:p>
        </p:txBody>
      </p:sp>
      <p:pic>
        <p:nvPicPr>
          <p:cNvPr id="10" name="Picture 9"/>
          <p:cNvPicPr/>
          <p:nvPr/>
        </p:nvPicPr>
        <p:blipFill rotWithShape="1">
          <a:blip r:embed="rId2">
            <a:extLst>
              <a:ext uri="{28A0092B-C50C-407E-A947-70E740481C1C}">
                <a14:useLocalDpi xmlns:a14="http://schemas.microsoft.com/office/drawing/2010/main" val="0"/>
              </a:ext>
            </a:extLst>
          </a:blip>
          <a:srcRect l="16794" t="7436" r="12271" b="12376"/>
          <a:stretch/>
        </p:blipFill>
        <p:spPr bwMode="auto">
          <a:xfrm>
            <a:off x="2565424" y="188597"/>
            <a:ext cx="5444068" cy="6356139"/>
          </a:xfrm>
          <a:prstGeom prst="rect">
            <a:avLst/>
          </a:prstGeom>
          <a:noFill/>
          <a:ln>
            <a:noFill/>
          </a:ln>
        </p:spPr>
      </p:pic>
    </p:spTree>
    <p:extLst>
      <p:ext uri="{BB962C8B-B14F-4D97-AF65-F5344CB8AC3E}">
        <p14:creationId xmlns:p14="http://schemas.microsoft.com/office/powerpoint/2010/main" val="3102792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956" y="2018840"/>
            <a:ext cx="6578600" cy="1143000"/>
          </a:xfrm>
        </p:spPr>
        <p:txBody>
          <a:bodyPr>
            <a:noAutofit/>
          </a:body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Kachin State conflict – geo-political motives, as well as a struggle over resources </a:t>
            </a:r>
            <a:r>
              <a:rPr lang="en-AU" sz="1200" dirty="0" smtClean="0">
                <a:solidFill>
                  <a:srgbClr val="C00000"/>
                </a:solidFill>
              </a:rPr>
              <a:t>(cont.)</a:t>
            </a:r>
            <a:r>
              <a:rPr lang="en-AU" sz="3200" dirty="0"/>
              <a:t/>
            </a:r>
            <a:br>
              <a:rPr lang="en-AU" sz="3200" dirty="0"/>
            </a:br>
            <a:r>
              <a:rPr lang="en-AU" sz="3200" dirty="0">
                <a:solidFill>
                  <a:srgbClr val="C00000"/>
                </a:solidFill>
              </a:rPr>
              <a:t/>
            </a:r>
            <a:br>
              <a:rPr lang="en-AU" sz="3200" dirty="0">
                <a:solidFill>
                  <a:srgbClr val="C00000"/>
                </a:solidFill>
              </a:rPr>
            </a:br>
            <a:endParaRPr lang="en-AU" sz="3200" dirty="0">
              <a:solidFill>
                <a:srgbClr val="C00000"/>
              </a:solidFill>
            </a:endParaRPr>
          </a:p>
        </p:txBody>
      </p:sp>
      <p:sp>
        <p:nvSpPr>
          <p:cNvPr id="3" name="Content Placeholder 2"/>
          <p:cNvSpPr>
            <a:spLocks noGrp="1"/>
          </p:cNvSpPr>
          <p:nvPr>
            <p:ph idx="1"/>
          </p:nvPr>
        </p:nvSpPr>
        <p:spPr>
          <a:xfrm>
            <a:off x="457200" y="2954866"/>
            <a:ext cx="8229600" cy="3496733"/>
          </a:xfrm>
        </p:spPr>
        <p:txBody>
          <a:bodyPr>
            <a:normAutofit/>
          </a:bodyPr>
          <a:lstStyle/>
          <a:p>
            <a:pPr lvl="0">
              <a:buClr>
                <a:srgbClr val="C00000"/>
              </a:buClr>
            </a:pPr>
            <a:r>
              <a:rPr lang="en-AU" sz="2000" dirty="0"/>
              <a:t>Arable land </a:t>
            </a:r>
            <a:r>
              <a:rPr lang="en-AU" sz="2000" dirty="0" smtClean="0"/>
              <a:t>is confiscated </a:t>
            </a:r>
            <a:r>
              <a:rPr lang="en-AU" sz="2000" dirty="0"/>
              <a:t>by Government for exploitation of commercial cash crop (castor oil, rubber, sugar cane). This has led to decline in agricultural productivity and </a:t>
            </a:r>
            <a:r>
              <a:rPr lang="en-AU" sz="2000" dirty="0" smtClean="0"/>
              <a:t>self-reliance</a:t>
            </a:r>
          </a:p>
          <a:p>
            <a:pPr lvl="0">
              <a:buClr>
                <a:srgbClr val="C00000"/>
              </a:buClr>
            </a:pPr>
            <a:endParaRPr lang="en-AU" sz="1050" dirty="0"/>
          </a:p>
          <a:p>
            <a:pPr lvl="0">
              <a:buClr>
                <a:srgbClr val="C00000"/>
              </a:buClr>
            </a:pPr>
            <a:r>
              <a:rPr lang="en-AU" sz="2000" dirty="0"/>
              <a:t>International support for civilian-led relief organizations operating in KIO areas has been sporadic and </a:t>
            </a:r>
            <a:r>
              <a:rPr lang="en-AU" sz="2000" dirty="0" smtClean="0"/>
              <a:t>inadequate</a:t>
            </a:r>
          </a:p>
          <a:p>
            <a:pPr lvl="0">
              <a:buClr>
                <a:srgbClr val="C00000"/>
              </a:buClr>
            </a:pPr>
            <a:endParaRPr lang="en-AU" sz="1050" dirty="0"/>
          </a:p>
          <a:p>
            <a:pPr lvl="0">
              <a:buClr>
                <a:srgbClr val="C00000"/>
              </a:buClr>
            </a:pPr>
            <a:r>
              <a:rPr lang="en-AU" sz="2000" dirty="0"/>
              <a:t>No end to the Conflict in sight. The Catholic Church is actively engaged in providing support in the form of basic services to at least 30,000 of the 65,000 internally displaced (now in Phase V of the response program)</a:t>
            </a:r>
          </a:p>
          <a:p>
            <a:pPr>
              <a:buClr>
                <a:srgbClr val="C00000"/>
              </a:buClr>
            </a:pPr>
            <a:endParaRPr lang="en-AU" sz="2000" dirty="0"/>
          </a:p>
        </p:txBody>
      </p:sp>
    </p:spTree>
    <p:extLst>
      <p:ext uri="{BB962C8B-B14F-4D97-AF65-F5344CB8AC3E}">
        <p14:creationId xmlns:p14="http://schemas.microsoft.com/office/powerpoint/2010/main" val="1134826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532275"/>
            <a:ext cx="8229600" cy="619132"/>
          </a:xfrm>
        </p:spPr>
        <p:txBody>
          <a:bodyPr>
            <a:noAutofit/>
          </a:body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The structural issue: lack of a fundamental change in the power-sharing arrangements</a:t>
            </a:r>
            <a:r>
              <a:rPr lang="en-AU" sz="2000" dirty="0" smtClean="0"/>
              <a:t/>
            </a:r>
            <a:br>
              <a:rPr lang="en-AU" sz="2000" dirty="0" smtClean="0"/>
            </a:br>
            <a:r>
              <a:rPr lang="en-AU" sz="3200" dirty="0" smtClean="0"/>
              <a:t/>
            </a:r>
            <a:br>
              <a:rPr lang="en-AU" sz="3200" dirty="0" smtClean="0"/>
            </a:b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
        <p:nvSpPr>
          <p:cNvPr id="3" name="Content Placeholder 2"/>
          <p:cNvSpPr>
            <a:spLocks noGrp="1"/>
          </p:cNvSpPr>
          <p:nvPr>
            <p:ph idx="1"/>
          </p:nvPr>
        </p:nvSpPr>
        <p:spPr>
          <a:xfrm>
            <a:off x="457200" y="2874731"/>
            <a:ext cx="8229600" cy="3171296"/>
          </a:xfrm>
        </p:spPr>
        <p:txBody>
          <a:bodyPr>
            <a:noAutofit/>
          </a:bodyPr>
          <a:lstStyle/>
          <a:p>
            <a:pPr lvl="0">
              <a:buClr>
                <a:srgbClr val="C00000"/>
              </a:buClr>
            </a:pPr>
            <a:r>
              <a:rPr lang="en-AU" sz="2000" dirty="0"/>
              <a:t>Burma is a country of 52 million </a:t>
            </a:r>
            <a:r>
              <a:rPr lang="en-AU" sz="2000" dirty="0" smtClean="0"/>
              <a:t>consisting of 135 </a:t>
            </a:r>
            <a:r>
              <a:rPr lang="en-AU" sz="2000" dirty="0"/>
              <a:t>different ethnic </a:t>
            </a:r>
            <a:r>
              <a:rPr lang="en-AU" sz="2000" dirty="0" smtClean="0"/>
              <a:t>groups.</a:t>
            </a:r>
          </a:p>
          <a:p>
            <a:pPr lvl="0">
              <a:buClr>
                <a:srgbClr val="C00000"/>
              </a:buClr>
            </a:pPr>
            <a:r>
              <a:rPr lang="en-AU" sz="2000" dirty="0" smtClean="0"/>
              <a:t>Most </a:t>
            </a:r>
            <a:r>
              <a:rPr lang="en-AU" sz="2000" dirty="0"/>
              <a:t>of Burma’s ethnic minorities inhabit areas along the country's mountainous frontiers</a:t>
            </a:r>
            <a:r>
              <a:rPr lang="en-AU" sz="2000" dirty="0" smtClean="0"/>
              <a:t>.</a:t>
            </a:r>
          </a:p>
          <a:p>
            <a:pPr lvl="0">
              <a:buClr>
                <a:srgbClr val="C00000"/>
              </a:buClr>
            </a:pPr>
            <a:r>
              <a:rPr lang="en-AU" sz="2000" dirty="0" smtClean="0"/>
              <a:t>The </a:t>
            </a:r>
            <a:r>
              <a:rPr lang="en-AU" sz="2000" dirty="0" err="1" smtClean="0"/>
              <a:t>Burman</a:t>
            </a:r>
            <a:r>
              <a:rPr lang="en-AU" sz="2000" dirty="0" smtClean="0"/>
              <a:t> (“</a:t>
            </a:r>
            <a:r>
              <a:rPr lang="en-AU" sz="2000" dirty="0" err="1" smtClean="0"/>
              <a:t>Bamar</a:t>
            </a:r>
            <a:r>
              <a:rPr lang="en-AU" sz="2000" dirty="0" smtClean="0"/>
              <a:t>”) largest </a:t>
            </a:r>
            <a:r>
              <a:rPr lang="en-AU" sz="2000" dirty="0"/>
              <a:t>single ethnic group </a:t>
            </a:r>
            <a:r>
              <a:rPr lang="en-AU" sz="2000" dirty="0" smtClean="0"/>
              <a:t>comprise </a:t>
            </a:r>
            <a:r>
              <a:rPr lang="en-AU" sz="2000" dirty="0"/>
              <a:t>roughly two-thirds of the entire population, dominate the army and government. </a:t>
            </a:r>
            <a:endParaRPr lang="en-AU" sz="2000" dirty="0" smtClean="0"/>
          </a:p>
          <a:p>
            <a:pPr lvl="0">
              <a:buClr>
                <a:srgbClr val="C00000"/>
              </a:buClr>
            </a:pPr>
            <a:r>
              <a:rPr lang="en-AU" sz="2000" dirty="0" smtClean="0"/>
              <a:t>During </a:t>
            </a:r>
            <a:r>
              <a:rPr lang="en-AU" sz="2000" dirty="0"/>
              <a:t>the colonial days, the British ruled the country as two regional entities, favouring the </a:t>
            </a:r>
            <a:r>
              <a:rPr lang="en-AU" sz="2000" dirty="0" err="1"/>
              <a:t>Burman</a:t>
            </a:r>
            <a:r>
              <a:rPr lang="en-AU" sz="2000" dirty="0"/>
              <a:t> heartland </a:t>
            </a:r>
            <a:r>
              <a:rPr lang="en-AU" sz="2000" dirty="0" smtClean="0"/>
              <a:t>over the </a:t>
            </a:r>
            <a:r>
              <a:rPr lang="en-AU" sz="2000" dirty="0"/>
              <a:t>“hill” States, belonging to the Chin, Kachin, Shan, </a:t>
            </a:r>
            <a:r>
              <a:rPr lang="en-AU" sz="2000" dirty="0" err="1"/>
              <a:t>Kayin</a:t>
            </a:r>
            <a:r>
              <a:rPr lang="en-AU" sz="2000" dirty="0"/>
              <a:t>, and </a:t>
            </a:r>
            <a:r>
              <a:rPr lang="en-AU" sz="2000" dirty="0" err="1" smtClean="0"/>
              <a:t>Kayah</a:t>
            </a:r>
            <a:r>
              <a:rPr lang="en-AU" sz="2000" dirty="0" smtClean="0"/>
              <a:t>. These were left to be </a:t>
            </a:r>
            <a:r>
              <a:rPr lang="en-AU" sz="2000" dirty="0"/>
              <a:t>largely </a:t>
            </a:r>
            <a:r>
              <a:rPr lang="en-AU" sz="2000" dirty="0" smtClean="0"/>
              <a:t>autonomous regions.</a:t>
            </a:r>
            <a:endParaRPr lang="en-AU" sz="2000" dirty="0"/>
          </a:p>
        </p:txBody>
      </p:sp>
    </p:spTree>
    <p:extLst>
      <p:ext uri="{BB962C8B-B14F-4D97-AF65-F5344CB8AC3E}">
        <p14:creationId xmlns:p14="http://schemas.microsoft.com/office/powerpoint/2010/main" val="40146148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26095"/>
            <a:ext cx="8229600" cy="619132"/>
          </a:xfrm>
        </p:spPr>
        <p:txBody>
          <a:bodyPr>
            <a:noAutofit/>
          </a:bodyPr>
          <a:lstStyle/>
          <a:p>
            <a:r>
              <a:rPr lang="en-AU" sz="3200" dirty="0" smtClean="0">
                <a:solidFill>
                  <a:srgbClr val="C00000"/>
                </a:solidFill>
              </a:rPr>
              <a:t> </a:t>
            </a:r>
            <a:br>
              <a:rPr lang="en-AU" sz="3200" dirty="0" smtClean="0">
                <a:solidFill>
                  <a:srgbClr val="C00000"/>
                </a:solidFill>
              </a:rPr>
            </a:br>
            <a:r>
              <a:rPr lang="en-AU" sz="3200" dirty="0" smtClean="0"/>
              <a:t/>
            </a:r>
            <a:br>
              <a:rPr lang="en-AU" sz="3200" dirty="0" smtClean="0"/>
            </a:br>
            <a:r>
              <a:rPr lang="en-AU" sz="2800" dirty="0" smtClean="0">
                <a:solidFill>
                  <a:srgbClr val="C00000"/>
                </a:solidFill>
              </a:rPr>
              <a:t>The structural issue: lack of a fundamental change in power-sharing arrangements </a:t>
            </a:r>
            <a:r>
              <a:rPr lang="en-AU" sz="1200" dirty="0" smtClean="0">
                <a:solidFill>
                  <a:srgbClr val="C00000"/>
                </a:solidFill>
              </a:rPr>
              <a:t>(cont.)</a:t>
            </a:r>
            <a:r>
              <a:rPr lang="en-AU" sz="2400" dirty="0"/>
              <a:t/>
            </a:r>
            <a:br>
              <a:rPr lang="en-AU" sz="2400" dirty="0"/>
            </a:br>
            <a:r>
              <a:rPr lang="en-AU" sz="3200" dirty="0">
                <a:solidFill>
                  <a:srgbClr val="C00000"/>
                </a:solidFill>
              </a:rPr>
              <a:t/>
            </a:r>
            <a:br>
              <a:rPr lang="en-AU" sz="3200" dirty="0">
                <a:solidFill>
                  <a:srgbClr val="C00000"/>
                </a:solidFill>
              </a:rPr>
            </a:br>
            <a:endParaRPr lang="en-AU" sz="3200" dirty="0">
              <a:solidFill>
                <a:srgbClr val="C00000"/>
              </a:solidFill>
            </a:endParaRPr>
          </a:p>
        </p:txBody>
      </p:sp>
      <p:sp>
        <p:nvSpPr>
          <p:cNvPr id="3" name="Content Placeholder 2"/>
          <p:cNvSpPr>
            <a:spLocks noGrp="1"/>
          </p:cNvSpPr>
          <p:nvPr>
            <p:ph idx="1"/>
          </p:nvPr>
        </p:nvSpPr>
        <p:spPr>
          <a:xfrm>
            <a:off x="457200" y="2923715"/>
            <a:ext cx="8229600" cy="3395442"/>
          </a:xfrm>
        </p:spPr>
        <p:txBody>
          <a:bodyPr>
            <a:normAutofit fontScale="47500" lnSpcReduction="20000"/>
          </a:bodyPr>
          <a:lstStyle/>
          <a:p>
            <a:pPr lvl="0">
              <a:buClr>
                <a:srgbClr val="C00000"/>
              </a:buClr>
            </a:pPr>
            <a:r>
              <a:rPr lang="en-AU" sz="4200" dirty="0" smtClean="0"/>
              <a:t>After </a:t>
            </a:r>
            <a:r>
              <a:rPr lang="en-AU" sz="4200" dirty="0"/>
              <a:t>independence, the “</a:t>
            </a:r>
            <a:r>
              <a:rPr lang="en-AU" sz="4200" dirty="0" err="1"/>
              <a:t>Panglong</a:t>
            </a:r>
            <a:r>
              <a:rPr lang="en-AU" sz="4200" dirty="0"/>
              <a:t> agreement” (1947), outlined minority rights and specifically gave the Shan and Karenni peoples the option to secede from the union a decade after independence. </a:t>
            </a:r>
            <a:endParaRPr lang="en-AU" sz="4200" dirty="0" smtClean="0"/>
          </a:p>
          <a:p>
            <a:pPr lvl="0">
              <a:buClr>
                <a:srgbClr val="C00000"/>
              </a:buClr>
            </a:pPr>
            <a:endParaRPr lang="en-AU" sz="2300" dirty="0"/>
          </a:p>
          <a:p>
            <a:pPr lvl="0">
              <a:buClr>
                <a:srgbClr val="C00000"/>
              </a:buClr>
            </a:pPr>
            <a:r>
              <a:rPr lang="en-AU" sz="4200" dirty="0" smtClean="0"/>
              <a:t>These </a:t>
            </a:r>
            <a:r>
              <a:rPr lang="en-AU" sz="4200" dirty="0"/>
              <a:t>constitutional guarantees were never </a:t>
            </a:r>
            <a:r>
              <a:rPr lang="en-AU" sz="4200" dirty="0" smtClean="0"/>
              <a:t>respected </a:t>
            </a:r>
          </a:p>
          <a:p>
            <a:pPr lvl="0">
              <a:buClr>
                <a:srgbClr val="C00000"/>
              </a:buClr>
            </a:pPr>
            <a:endParaRPr lang="en-AU" sz="2300" dirty="0" smtClean="0"/>
          </a:p>
          <a:p>
            <a:pPr>
              <a:buClr>
                <a:srgbClr val="C00000"/>
              </a:buClr>
            </a:pPr>
            <a:r>
              <a:rPr lang="en-AU" sz="4200" dirty="0"/>
              <a:t>Secession wars and wars over division of power and control over resources continue to this day</a:t>
            </a:r>
          </a:p>
          <a:p>
            <a:pPr lvl="0">
              <a:buClr>
                <a:srgbClr val="C00000"/>
              </a:buClr>
            </a:pPr>
            <a:endParaRPr lang="en-AU" sz="2500" dirty="0"/>
          </a:p>
          <a:p>
            <a:pPr lvl="0">
              <a:buClr>
                <a:srgbClr val="C00000"/>
              </a:buClr>
            </a:pPr>
            <a:r>
              <a:rPr lang="en-AU" sz="4200" dirty="0" smtClean="0"/>
              <a:t>Displacement has averaged 75,000 </a:t>
            </a:r>
            <a:r>
              <a:rPr lang="en-AU" sz="4200" dirty="0"/>
              <a:t>people each year during the previous decade. According to conservative estimates </a:t>
            </a:r>
            <a:r>
              <a:rPr lang="en-AU" sz="4200" dirty="0" smtClean="0"/>
              <a:t>450,000 </a:t>
            </a:r>
            <a:r>
              <a:rPr lang="en-AU" sz="4200" dirty="0"/>
              <a:t>people still remain internally </a:t>
            </a:r>
            <a:r>
              <a:rPr lang="en-AU" sz="4200" dirty="0" smtClean="0"/>
              <a:t>displaced</a:t>
            </a:r>
            <a:endParaRPr lang="en-AU" sz="4200" dirty="0"/>
          </a:p>
          <a:p>
            <a:pPr>
              <a:buClr>
                <a:srgbClr val="C00000"/>
              </a:buClr>
            </a:pPr>
            <a:endParaRPr lang="en-AU" sz="3600" dirty="0"/>
          </a:p>
        </p:txBody>
      </p:sp>
    </p:spTree>
    <p:extLst>
      <p:ext uri="{BB962C8B-B14F-4D97-AF65-F5344CB8AC3E}">
        <p14:creationId xmlns:p14="http://schemas.microsoft.com/office/powerpoint/2010/main" val="505224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3439"/>
            <a:ext cx="8229600" cy="1143000"/>
          </a:xfrm>
        </p:spPr>
        <p:txBody>
          <a:bodyPr>
            <a:noAutofit/>
          </a:body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The structural issue: lack of a fundamental change in power-sharing arrangements </a:t>
            </a:r>
            <a:r>
              <a:rPr lang="en-AU" sz="1200" dirty="0" smtClean="0">
                <a:solidFill>
                  <a:srgbClr val="C00000"/>
                </a:solidFill>
              </a:rPr>
              <a:t>(cont.)</a:t>
            </a:r>
            <a:r>
              <a:rPr lang="en-AU" sz="3200" dirty="0"/>
              <a:t/>
            </a:r>
            <a:br>
              <a:rPr lang="en-AU" sz="3200" dirty="0"/>
            </a:br>
            <a:r>
              <a:rPr lang="en-AU" sz="3200" dirty="0">
                <a:solidFill>
                  <a:srgbClr val="C00000"/>
                </a:solidFill>
              </a:rPr>
              <a:t/>
            </a:r>
            <a:br>
              <a:rPr lang="en-AU" sz="3200" dirty="0">
                <a:solidFill>
                  <a:srgbClr val="C00000"/>
                </a:solidFill>
              </a:rPr>
            </a:br>
            <a:endParaRPr lang="en-AU" sz="3200" dirty="0">
              <a:solidFill>
                <a:srgbClr val="C00000"/>
              </a:solidFill>
            </a:endParaRPr>
          </a:p>
        </p:txBody>
      </p:sp>
      <p:sp>
        <p:nvSpPr>
          <p:cNvPr id="3" name="Content Placeholder 2"/>
          <p:cNvSpPr>
            <a:spLocks noGrp="1"/>
          </p:cNvSpPr>
          <p:nvPr>
            <p:ph idx="1"/>
          </p:nvPr>
        </p:nvSpPr>
        <p:spPr>
          <a:xfrm>
            <a:off x="457200" y="2989027"/>
            <a:ext cx="8229600" cy="3624042"/>
          </a:xfrm>
        </p:spPr>
        <p:txBody>
          <a:bodyPr>
            <a:normAutofit fontScale="47500" lnSpcReduction="20000"/>
          </a:bodyPr>
          <a:lstStyle/>
          <a:p>
            <a:pPr lvl="0">
              <a:buClr>
                <a:srgbClr val="C00000"/>
              </a:buClr>
            </a:pPr>
            <a:r>
              <a:rPr lang="en-AU" sz="4200" dirty="0" smtClean="0"/>
              <a:t>Newly </a:t>
            </a:r>
            <a:r>
              <a:rPr lang="en-AU" sz="4200" dirty="0"/>
              <a:t>displaced in Burma </a:t>
            </a:r>
            <a:r>
              <a:rPr lang="en-AU" sz="4200" i="1" dirty="0"/>
              <a:t>over the past 12 months</a:t>
            </a:r>
            <a:r>
              <a:rPr lang="en-AU" sz="4200" dirty="0"/>
              <a:t> outnumber by far the </a:t>
            </a:r>
            <a:r>
              <a:rPr lang="en-AU" sz="4200" dirty="0" smtClean="0"/>
              <a:t>142,000 </a:t>
            </a:r>
            <a:r>
              <a:rPr lang="en-AU" sz="4200" dirty="0"/>
              <a:t>refugees remaining along the Thai Burma </a:t>
            </a:r>
            <a:r>
              <a:rPr lang="en-AU" sz="4200" dirty="0" smtClean="0"/>
              <a:t>border waiting to be repatriated. Does </a:t>
            </a:r>
            <a:r>
              <a:rPr lang="en-AU" sz="4200" dirty="0"/>
              <a:t>that </a:t>
            </a:r>
            <a:r>
              <a:rPr lang="en-AU" sz="4200" dirty="0" smtClean="0"/>
              <a:t>reflect a </a:t>
            </a:r>
            <a:r>
              <a:rPr lang="en-AU" sz="4200" dirty="0"/>
              <a:t>safe environment </a:t>
            </a:r>
            <a:r>
              <a:rPr lang="en-AU" sz="4200" dirty="0" smtClean="0"/>
              <a:t>for people to </a:t>
            </a:r>
            <a:r>
              <a:rPr lang="en-AU" sz="4200" dirty="0"/>
              <a:t>return </a:t>
            </a:r>
            <a:r>
              <a:rPr lang="en-AU" sz="4200" dirty="0" smtClean="0"/>
              <a:t>to?</a:t>
            </a:r>
          </a:p>
          <a:p>
            <a:pPr lvl="0">
              <a:buClr>
                <a:srgbClr val="C00000"/>
              </a:buClr>
            </a:pPr>
            <a:endParaRPr lang="en-AU" sz="2100" dirty="0"/>
          </a:p>
          <a:p>
            <a:pPr lvl="0">
              <a:buClr>
                <a:srgbClr val="C00000"/>
              </a:buClr>
            </a:pPr>
            <a:r>
              <a:rPr lang="en-AU" sz="4200" dirty="0" smtClean="0"/>
              <a:t>There </a:t>
            </a:r>
            <a:r>
              <a:rPr lang="en-AU" sz="4200" dirty="0"/>
              <a:t>is a concern that the Burmese and Thai Governments might be tempted to agree to prematurely close down some of the camps without necessary guarantees for safety being in place</a:t>
            </a:r>
          </a:p>
          <a:p>
            <a:pPr lvl="0">
              <a:buClr>
                <a:srgbClr val="C00000"/>
              </a:buClr>
            </a:pPr>
            <a:endParaRPr lang="en-AU" sz="2300" dirty="0"/>
          </a:p>
          <a:p>
            <a:pPr lvl="0">
              <a:buClr>
                <a:srgbClr val="C00000"/>
              </a:buClr>
            </a:pPr>
            <a:r>
              <a:rPr lang="en-AU" sz="4200" dirty="0"/>
              <a:t>Constitutional division of powers between central and “segmental” authorities remains of paramount importance. Without some form of a Federative structure being agreed by all parties, sustainable peace will always remain elusive.  </a:t>
            </a:r>
          </a:p>
          <a:p>
            <a:pPr>
              <a:buClr>
                <a:srgbClr val="C00000"/>
              </a:buClr>
            </a:pPr>
            <a:endParaRPr lang="en-AU" sz="2800" dirty="0"/>
          </a:p>
        </p:txBody>
      </p:sp>
    </p:spTree>
    <p:extLst>
      <p:ext uri="{BB962C8B-B14F-4D97-AF65-F5344CB8AC3E}">
        <p14:creationId xmlns:p14="http://schemas.microsoft.com/office/powerpoint/2010/main" val="307186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66" y="1857967"/>
            <a:ext cx="8229600" cy="1143000"/>
          </a:xfrm>
        </p:spPr>
        <p:txBody>
          <a:bodyPr>
            <a:noAutofit/>
          </a:body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Rakhine State conflict – inter-communal and inter-religious violence</a:t>
            </a:r>
            <a:r>
              <a:rPr lang="en-AU" sz="3200" dirty="0">
                <a:solidFill>
                  <a:srgbClr val="C00000"/>
                </a:solidFill>
              </a:rPr>
              <a:t/>
            </a:r>
            <a:br>
              <a:rPr lang="en-AU" sz="3200" dirty="0">
                <a:solidFill>
                  <a:srgbClr val="C00000"/>
                </a:solidFill>
              </a:rPr>
            </a:br>
            <a:endParaRPr lang="en-AU" sz="3200" dirty="0">
              <a:solidFill>
                <a:srgbClr val="C00000"/>
              </a:solidFill>
            </a:endParaRPr>
          </a:p>
        </p:txBody>
      </p:sp>
      <p:sp>
        <p:nvSpPr>
          <p:cNvPr id="3" name="Content Placeholder 2"/>
          <p:cNvSpPr>
            <a:spLocks noGrp="1"/>
          </p:cNvSpPr>
          <p:nvPr>
            <p:ph idx="1"/>
          </p:nvPr>
        </p:nvSpPr>
        <p:spPr>
          <a:xfrm>
            <a:off x="457200" y="3200410"/>
            <a:ext cx="8229600" cy="3171296"/>
          </a:xfrm>
        </p:spPr>
        <p:txBody>
          <a:bodyPr>
            <a:normAutofit/>
          </a:bodyPr>
          <a:lstStyle/>
          <a:p>
            <a:pPr lvl="0">
              <a:buClr>
                <a:srgbClr val="C00000"/>
              </a:buClr>
            </a:pPr>
            <a:r>
              <a:rPr lang="en-AU" sz="2000" dirty="0"/>
              <a:t>Since June 2012, over 110,000 people, nearly all </a:t>
            </a:r>
            <a:r>
              <a:rPr lang="en-AU" sz="2000" dirty="0" err="1"/>
              <a:t>Rohingya</a:t>
            </a:r>
            <a:r>
              <a:rPr lang="en-AU" sz="2000" dirty="0"/>
              <a:t> Muslims, displaced and in dire need of food, shelter, and medical care (74,800 IDP’s from June unrest, 36,400 IDP’s from October unrest</a:t>
            </a:r>
            <a:r>
              <a:rPr lang="en-AU" sz="2000" dirty="0" smtClean="0"/>
              <a:t>)</a:t>
            </a:r>
          </a:p>
          <a:p>
            <a:pPr lvl="0">
              <a:buClr>
                <a:srgbClr val="C00000"/>
              </a:buClr>
            </a:pPr>
            <a:endParaRPr lang="en-AU" sz="1050" dirty="0"/>
          </a:p>
          <a:p>
            <a:pPr lvl="0">
              <a:buClr>
                <a:srgbClr val="C00000"/>
              </a:buClr>
            </a:pPr>
            <a:r>
              <a:rPr lang="en-AU" sz="2000" dirty="0"/>
              <a:t>Dozens of civilians are dead ; more than 5,300 houses and religious buildings destroyed in </a:t>
            </a:r>
            <a:r>
              <a:rPr lang="en-AU" sz="2000" dirty="0" err="1"/>
              <a:t>Sittwe</a:t>
            </a:r>
            <a:r>
              <a:rPr lang="en-AU" sz="2000" dirty="0"/>
              <a:t> and 9 </a:t>
            </a:r>
            <a:r>
              <a:rPr lang="en-AU" sz="2000" dirty="0" smtClean="0"/>
              <a:t>Townships</a:t>
            </a:r>
          </a:p>
          <a:p>
            <a:pPr lvl="0">
              <a:buClr>
                <a:srgbClr val="C00000"/>
              </a:buClr>
            </a:pPr>
            <a:endParaRPr lang="en-AU" sz="1050" dirty="0"/>
          </a:p>
          <a:p>
            <a:pPr lvl="0">
              <a:buClr>
                <a:srgbClr val="C00000"/>
              </a:buClr>
            </a:pPr>
            <a:r>
              <a:rPr lang="en-AU" sz="2000" dirty="0"/>
              <a:t>Origin of the conflict lies in inter-religious and inter communal violence between </a:t>
            </a:r>
            <a:r>
              <a:rPr lang="en-AU" sz="2000" dirty="0" smtClean="0"/>
              <a:t>the Buddhist </a:t>
            </a:r>
            <a:r>
              <a:rPr lang="en-AU" sz="2000" dirty="0"/>
              <a:t>Rakhine </a:t>
            </a:r>
            <a:r>
              <a:rPr lang="en-AU" sz="2000" dirty="0" smtClean="0"/>
              <a:t>population </a:t>
            </a:r>
            <a:r>
              <a:rPr lang="en-AU" sz="2000" dirty="0"/>
              <a:t>and Muslim Rohingya</a:t>
            </a:r>
          </a:p>
          <a:p>
            <a:pPr>
              <a:buClr>
                <a:srgbClr val="C00000"/>
              </a:buClr>
            </a:pPr>
            <a:endParaRPr lang="en-AU" sz="2000" dirty="0"/>
          </a:p>
        </p:txBody>
      </p:sp>
    </p:spTree>
    <p:extLst>
      <p:ext uri="{BB962C8B-B14F-4D97-AF65-F5344CB8AC3E}">
        <p14:creationId xmlns:p14="http://schemas.microsoft.com/office/powerpoint/2010/main" val="2106340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2861730"/>
            <a:ext cx="8602133" cy="3742260"/>
          </a:xfrm>
        </p:spPr>
        <p:txBody>
          <a:bodyPr>
            <a:normAutofit/>
          </a:bodyPr>
          <a:lstStyle/>
          <a:p>
            <a:pPr lvl="0">
              <a:buClr>
                <a:srgbClr val="C00000"/>
              </a:buClr>
            </a:pPr>
            <a:r>
              <a:rPr lang="en-AU" sz="2000" dirty="0"/>
              <a:t>The </a:t>
            </a:r>
            <a:r>
              <a:rPr lang="en-AU" sz="2000" dirty="0" err="1"/>
              <a:t>Rohingya</a:t>
            </a:r>
            <a:r>
              <a:rPr lang="en-AU" sz="2000" dirty="0"/>
              <a:t> are officially an alien and illegal community, not listed as one of the 135 recognized “ethnic nationalities” in </a:t>
            </a:r>
            <a:r>
              <a:rPr lang="en-AU" sz="2000" dirty="0" smtClean="0"/>
              <a:t>Burma</a:t>
            </a:r>
          </a:p>
          <a:p>
            <a:pPr lvl="0">
              <a:buClr>
                <a:srgbClr val="C00000"/>
              </a:buClr>
            </a:pPr>
            <a:endParaRPr lang="en-AU" sz="500" dirty="0"/>
          </a:p>
          <a:p>
            <a:pPr lvl="0">
              <a:buClr>
                <a:srgbClr val="C00000"/>
              </a:buClr>
            </a:pPr>
            <a:r>
              <a:rPr lang="en-AU" sz="2000" dirty="0" err="1"/>
              <a:t>Rohingya</a:t>
            </a:r>
            <a:r>
              <a:rPr lang="en-AU" sz="2000" dirty="0"/>
              <a:t> have faced decades of state sponsored discrimination and abuses. Burma’s 1982 Citizenship Law effectively stripped the </a:t>
            </a:r>
            <a:r>
              <a:rPr lang="en-AU" sz="2000" dirty="0" err="1"/>
              <a:t>Rohingya</a:t>
            </a:r>
            <a:r>
              <a:rPr lang="en-AU" sz="2000" dirty="0"/>
              <a:t> of citizenship, rendering them </a:t>
            </a:r>
            <a:r>
              <a:rPr lang="en-AU" sz="2000" dirty="0" smtClean="0"/>
              <a:t>stateless</a:t>
            </a:r>
          </a:p>
          <a:p>
            <a:pPr lvl="0">
              <a:buClr>
                <a:srgbClr val="C00000"/>
              </a:buClr>
            </a:pPr>
            <a:endParaRPr lang="en-AU" sz="100" dirty="0"/>
          </a:p>
          <a:p>
            <a:pPr lvl="0">
              <a:buClr>
                <a:srgbClr val="C00000"/>
              </a:buClr>
            </a:pPr>
            <a:r>
              <a:rPr lang="en-AU" sz="2000" dirty="0"/>
              <a:t>Stateless </a:t>
            </a:r>
            <a:r>
              <a:rPr lang="en-AU" sz="2000" dirty="0" err="1"/>
              <a:t>Rohingya</a:t>
            </a:r>
            <a:r>
              <a:rPr lang="en-AU" sz="2000" dirty="0"/>
              <a:t> in Burma around 808,000 (UNHCR figures). Much smaller minorities in Bangladesh (300,000), Pakistan (200,000), Thailand (100,000) and Malaysia (24,370). Most of these populations are unrecognized refugees from earlier “ethnic cleansing” campaigns in Rakhine State most </a:t>
            </a:r>
            <a:r>
              <a:rPr lang="en-AU" sz="2000" dirty="0" smtClean="0"/>
              <a:t>notably </a:t>
            </a:r>
            <a:r>
              <a:rPr lang="en-AU" sz="2000" dirty="0"/>
              <a:t>in </a:t>
            </a:r>
            <a:r>
              <a:rPr lang="en-AU" sz="2000" dirty="0" smtClean="0"/>
              <a:t>1978 and 2000</a:t>
            </a:r>
            <a:endParaRPr lang="en-AU" sz="2000" dirty="0"/>
          </a:p>
          <a:p>
            <a:pPr>
              <a:buClr>
                <a:srgbClr val="C00000"/>
              </a:buClr>
            </a:pPr>
            <a:endParaRPr lang="en-AU" sz="2800" dirty="0"/>
          </a:p>
        </p:txBody>
      </p:sp>
      <p:sp>
        <p:nvSpPr>
          <p:cNvPr id="6" name="Title 1"/>
          <p:cNvSpPr txBox="1">
            <a:spLocks/>
          </p:cNvSpPr>
          <p:nvPr/>
        </p:nvSpPr>
        <p:spPr>
          <a:xfrm>
            <a:off x="440266" y="1798698"/>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Rakhine State conflict – inter-communal and inter-religious violence </a:t>
            </a:r>
            <a:r>
              <a:rPr lang="en-AU" sz="1200" dirty="0" smtClean="0">
                <a:solidFill>
                  <a:srgbClr val="C00000"/>
                </a:solidFill>
              </a:rPr>
              <a:t>(cont.)</a:t>
            </a: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Tree>
    <p:extLst>
      <p:ext uri="{BB962C8B-B14F-4D97-AF65-F5344CB8AC3E}">
        <p14:creationId xmlns:p14="http://schemas.microsoft.com/office/powerpoint/2010/main" val="782675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Updated :  Thursday 24</a:t>
            </a:r>
            <a:r>
              <a:rPr lang="en-AU" baseline="30000" smtClean="0"/>
              <a:t>th</a:t>
            </a:r>
            <a:r>
              <a:rPr lang="en-AU" smtClean="0"/>
              <a:t> May 2012</a:t>
            </a:r>
            <a:endParaRPr lang="en-US" dirty="0"/>
          </a:p>
        </p:txBody>
      </p:sp>
      <p:sp>
        <p:nvSpPr>
          <p:cNvPr id="5" name="Title 4"/>
          <p:cNvSpPr>
            <a:spLocks noGrp="1"/>
          </p:cNvSpPr>
          <p:nvPr>
            <p:ph type="title"/>
          </p:nvPr>
        </p:nvSpPr>
        <p:spPr/>
        <p:txBody>
          <a:bodyPr/>
          <a:lstStyle/>
          <a:p>
            <a:endParaRPr lang="en-AU" dirty="0"/>
          </a:p>
        </p:txBody>
      </p:sp>
      <p:sp>
        <p:nvSpPr>
          <p:cNvPr id="8" name="Rectangle 7"/>
          <p:cNvSpPr/>
          <p:nvPr/>
        </p:nvSpPr>
        <p:spPr>
          <a:xfrm>
            <a:off x="245533" y="67734"/>
            <a:ext cx="8729134" cy="1718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p:nvPr/>
        </p:nvPicPr>
        <p:blipFill rotWithShape="1">
          <a:blip r:embed="rId2">
            <a:extLst>
              <a:ext uri="{28A0092B-C50C-407E-A947-70E740481C1C}">
                <a14:useLocalDpi xmlns:a14="http://schemas.microsoft.com/office/drawing/2010/main" val="0"/>
              </a:ext>
            </a:extLst>
          </a:blip>
          <a:srcRect t="6925"/>
          <a:stretch/>
        </p:blipFill>
        <p:spPr bwMode="auto">
          <a:xfrm>
            <a:off x="3458845" y="67734"/>
            <a:ext cx="5175994" cy="6790266"/>
          </a:xfrm>
          <a:prstGeom prst="rect">
            <a:avLst/>
          </a:prstGeom>
          <a:noFill/>
          <a:ln>
            <a:noFill/>
          </a:ln>
        </p:spPr>
      </p:pic>
      <p:sp>
        <p:nvSpPr>
          <p:cNvPr id="9" name="Title 1"/>
          <p:cNvSpPr txBox="1">
            <a:spLocks/>
          </p:cNvSpPr>
          <p:nvPr/>
        </p:nvSpPr>
        <p:spPr>
          <a:xfrm>
            <a:off x="397956" y="927100"/>
            <a:ext cx="6578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AU" sz="1600" dirty="0" smtClean="0">
                <a:solidFill>
                  <a:srgbClr val="C00000"/>
                </a:solidFill>
              </a:rPr>
              <a:t>Recent Rakhine State</a:t>
            </a:r>
          </a:p>
          <a:p>
            <a:pPr algn="l"/>
            <a:r>
              <a:rPr lang="en-AU" sz="1600" dirty="0" smtClean="0">
                <a:solidFill>
                  <a:srgbClr val="C00000"/>
                </a:solidFill>
              </a:rPr>
              <a:t>Emergency,</a:t>
            </a:r>
          </a:p>
          <a:p>
            <a:pPr algn="l"/>
            <a:r>
              <a:rPr lang="en-AU" sz="1600" dirty="0" smtClean="0">
                <a:solidFill>
                  <a:srgbClr val="C00000"/>
                </a:solidFill>
              </a:rPr>
              <a:t>Reported IDP figures;</a:t>
            </a:r>
          </a:p>
          <a:p>
            <a:pPr algn="l"/>
            <a:r>
              <a:rPr lang="en-AU" sz="1600" dirty="0" smtClean="0">
                <a:solidFill>
                  <a:srgbClr val="C00000"/>
                </a:solidFill>
              </a:rPr>
              <a:t>5 Nov 2012 OCHA</a:t>
            </a:r>
            <a:endParaRPr lang="en-AU" sz="1600" dirty="0">
              <a:solidFill>
                <a:srgbClr val="C00000"/>
              </a:solidFill>
            </a:endParaRPr>
          </a:p>
        </p:txBody>
      </p:sp>
    </p:spTree>
    <p:extLst>
      <p:ext uri="{BB962C8B-B14F-4D97-AF65-F5344CB8AC3E}">
        <p14:creationId xmlns:p14="http://schemas.microsoft.com/office/powerpoint/2010/main" val="3492146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266" y="2997206"/>
            <a:ext cx="8551334" cy="3860792"/>
          </a:xfrm>
        </p:spPr>
        <p:txBody>
          <a:bodyPr>
            <a:noAutofit/>
          </a:bodyPr>
          <a:lstStyle/>
          <a:p>
            <a:pPr lvl="0">
              <a:buClr>
                <a:srgbClr val="C00000"/>
              </a:buClr>
            </a:pPr>
            <a:r>
              <a:rPr lang="en-AU" sz="2000" dirty="0"/>
              <a:t>In present conflict Burmese authorities again failed to take adequate measures to stem rising tensions and curb sectarian </a:t>
            </a:r>
            <a:r>
              <a:rPr lang="en-AU" sz="2000" dirty="0" smtClean="0"/>
              <a:t>violence</a:t>
            </a:r>
          </a:p>
          <a:p>
            <a:pPr lvl="0">
              <a:buClr>
                <a:srgbClr val="C00000"/>
              </a:buClr>
            </a:pPr>
            <a:endParaRPr lang="en-AU" sz="500" dirty="0"/>
          </a:p>
          <a:p>
            <a:pPr lvl="0">
              <a:buClr>
                <a:srgbClr val="C00000"/>
              </a:buClr>
            </a:pPr>
            <a:r>
              <a:rPr lang="en-AU" sz="2000" dirty="0"/>
              <a:t>Local authorities and low enforcement culpable of inciting the violence: police and a </a:t>
            </a:r>
            <a:r>
              <a:rPr lang="en-AU" sz="2000" dirty="0" smtClean="0"/>
              <a:t>Para-military </a:t>
            </a:r>
            <a:r>
              <a:rPr lang="en-AU" sz="2000" dirty="0"/>
              <a:t>border force called “</a:t>
            </a:r>
            <a:r>
              <a:rPr lang="en-AU" sz="2000" dirty="0" err="1"/>
              <a:t>Nasaka</a:t>
            </a:r>
            <a:r>
              <a:rPr lang="en-AU" sz="2000" dirty="0"/>
              <a:t>”, who are all made up of fiercely anti-Rohingya Rakhine Buddhists often take a partisan attitude </a:t>
            </a:r>
            <a:endParaRPr lang="en-AU" sz="2000" dirty="0" smtClean="0"/>
          </a:p>
          <a:p>
            <a:pPr lvl="0">
              <a:buClr>
                <a:srgbClr val="C00000"/>
              </a:buClr>
            </a:pPr>
            <a:endParaRPr lang="en-AU" sz="200" dirty="0"/>
          </a:p>
          <a:p>
            <a:pPr lvl="0">
              <a:buClr>
                <a:srgbClr val="C00000"/>
              </a:buClr>
            </a:pPr>
            <a:r>
              <a:rPr lang="en-AU" sz="2000" dirty="0"/>
              <a:t>Burmese Army (</a:t>
            </a:r>
            <a:r>
              <a:rPr lang="en-AU" sz="2000" dirty="0" err="1"/>
              <a:t>Tatmadaw</a:t>
            </a:r>
            <a:r>
              <a:rPr lang="en-AU" sz="2000" dirty="0"/>
              <a:t>) is present but does not </a:t>
            </a:r>
            <a:r>
              <a:rPr lang="en-AU" sz="2000" dirty="0" smtClean="0"/>
              <a:t>interfere</a:t>
            </a:r>
          </a:p>
          <a:p>
            <a:pPr lvl="0">
              <a:buClr>
                <a:srgbClr val="C00000"/>
              </a:buClr>
            </a:pPr>
            <a:endParaRPr lang="en-AU" sz="200" dirty="0"/>
          </a:p>
          <a:p>
            <a:pPr lvl="0">
              <a:buClr>
                <a:srgbClr val="C00000"/>
              </a:buClr>
            </a:pPr>
            <a:r>
              <a:rPr lang="en-AU" sz="2000" dirty="0"/>
              <a:t>No independent international monitors to visit affected areas; Burmese security forces have restricted the access of international humanitarian agencies</a:t>
            </a:r>
          </a:p>
          <a:p>
            <a:pPr>
              <a:buClr>
                <a:srgbClr val="C00000"/>
              </a:buClr>
            </a:pPr>
            <a:endParaRPr lang="en-AU" sz="2000" dirty="0"/>
          </a:p>
        </p:txBody>
      </p:sp>
      <p:sp>
        <p:nvSpPr>
          <p:cNvPr id="6" name="Title 1"/>
          <p:cNvSpPr txBox="1">
            <a:spLocks/>
          </p:cNvSpPr>
          <p:nvPr/>
        </p:nvSpPr>
        <p:spPr>
          <a:xfrm>
            <a:off x="440266" y="1857967"/>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solidFill>
                  <a:srgbClr val="C00000"/>
                </a:solidFill>
              </a:rPr>
              <a:t> </a:t>
            </a:r>
            <a:br>
              <a:rPr lang="en-AU" sz="3200" dirty="0" smtClean="0">
                <a:solidFill>
                  <a:srgbClr val="C00000"/>
                </a:solidFill>
              </a:rPr>
            </a:b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
        <p:nvSpPr>
          <p:cNvPr id="4" name="Rectangle 3"/>
          <p:cNvSpPr/>
          <p:nvPr/>
        </p:nvSpPr>
        <p:spPr>
          <a:xfrm>
            <a:off x="754591" y="1867986"/>
            <a:ext cx="7600950" cy="954107"/>
          </a:xfrm>
          <a:prstGeom prst="rect">
            <a:avLst/>
          </a:prstGeom>
        </p:spPr>
        <p:txBody>
          <a:bodyPr wrap="square">
            <a:spAutoFit/>
          </a:bodyPr>
          <a:lstStyle/>
          <a:p>
            <a:pPr algn="ctr"/>
            <a:r>
              <a:rPr lang="en-AU" sz="2800" dirty="0">
                <a:solidFill>
                  <a:srgbClr val="C00000"/>
                </a:solidFill>
              </a:rPr>
              <a:t>Rakhine State conflict – inter-communal and inter-religious </a:t>
            </a:r>
            <a:r>
              <a:rPr lang="en-AU" sz="2800" dirty="0" smtClean="0">
                <a:solidFill>
                  <a:srgbClr val="C00000"/>
                </a:solidFill>
              </a:rPr>
              <a:t>violence </a:t>
            </a:r>
            <a:r>
              <a:rPr lang="en-AU" sz="1200" dirty="0" smtClean="0">
                <a:solidFill>
                  <a:srgbClr val="C00000"/>
                </a:solidFill>
              </a:rPr>
              <a:t>(cont.)</a:t>
            </a:r>
            <a:endParaRPr lang="en-AU" sz="1200" dirty="0"/>
          </a:p>
        </p:txBody>
      </p:sp>
    </p:spTree>
    <p:extLst>
      <p:ext uri="{BB962C8B-B14F-4D97-AF65-F5344CB8AC3E}">
        <p14:creationId xmlns:p14="http://schemas.microsoft.com/office/powerpoint/2010/main" val="2510123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64938"/>
            <a:ext cx="8382000" cy="3171296"/>
          </a:xfrm>
        </p:spPr>
        <p:txBody>
          <a:bodyPr>
            <a:normAutofit fontScale="70000" lnSpcReduction="20000"/>
          </a:bodyPr>
          <a:lstStyle/>
          <a:p>
            <a:pPr lvl="0">
              <a:buClr>
                <a:srgbClr val="C00000"/>
              </a:buClr>
            </a:pPr>
            <a:r>
              <a:rPr lang="en-AU" sz="2900" dirty="0"/>
              <a:t>International financial support needed to deal with IDP’s falls desperately short of requirements – USD $67.6 million needed to cover the period of July 2012-June 2013. So far, it has received $27 </a:t>
            </a:r>
            <a:r>
              <a:rPr lang="en-AU" sz="2900" dirty="0" smtClean="0"/>
              <a:t>million</a:t>
            </a:r>
          </a:p>
          <a:p>
            <a:pPr lvl="0">
              <a:buClr>
                <a:srgbClr val="C00000"/>
              </a:buClr>
            </a:pPr>
            <a:endParaRPr lang="en-AU" sz="2200" dirty="0"/>
          </a:p>
          <a:p>
            <a:pPr lvl="0">
              <a:buClr>
                <a:srgbClr val="C00000"/>
              </a:buClr>
            </a:pPr>
            <a:r>
              <a:rPr lang="en-AU" sz="2900" dirty="0"/>
              <a:t>High risk of “spill-over” of this conflict to other parts of the </a:t>
            </a:r>
            <a:r>
              <a:rPr lang="en-AU" sz="2900" dirty="0" smtClean="0"/>
              <a:t>country</a:t>
            </a:r>
          </a:p>
          <a:p>
            <a:pPr lvl="0">
              <a:buClr>
                <a:srgbClr val="C00000"/>
              </a:buClr>
            </a:pPr>
            <a:endParaRPr lang="en-AU" sz="1900" dirty="0"/>
          </a:p>
          <a:p>
            <a:pPr lvl="0">
              <a:buClr>
                <a:srgbClr val="C00000"/>
              </a:buClr>
            </a:pPr>
            <a:r>
              <a:rPr lang="en-AU" sz="2900" dirty="0"/>
              <a:t>Refugee numbers: tens of thousands over the past few </a:t>
            </a:r>
            <a:r>
              <a:rPr lang="en-AU" sz="2900" dirty="0" smtClean="0"/>
              <a:t>decades</a:t>
            </a:r>
          </a:p>
          <a:p>
            <a:pPr lvl="0">
              <a:buClr>
                <a:srgbClr val="C00000"/>
              </a:buClr>
            </a:pPr>
            <a:endParaRPr lang="en-AU" sz="1700" dirty="0"/>
          </a:p>
          <a:p>
            <a:pPr lvl="0">
              <a:buClr>
                <a:srgbClr val="C00000"/>
              </a:buClr>
            </a:pPr>
            <a:r>
              <a:rPr lang="en-AU" sz="2900" dirty="0"/>
              <a:t>29,000 Rohingya live in official refugee camps in Bangladesh, where they are assisted by UNHCR and NGOs; another 200,000 Rohingya refugees reside in unofficial camps or Bangladeshi villages without legal protection (source: Refugees International)</a:t>
            </a:r>
          </a:p>
          <a:p>
            <a:pPr>
              <a:buClr>
                <a:srgbClr val="C00000"/>
              </a:buClr>
            </a:pPr>
            <a:endParaRPr lang="en-AU" sz="2800" dirty="0"/>
          </a:p>
        </p:txBody>
      </p:sp>
      <p:sp>
        <p:nvSpPr>
          <p:cNvPr id="6" name="Title 1"/>
          <p:cNvSpPr txBox="1">
            <a:spLocks/>
          </p:cNvSpPr>
          <p:nvPr/>
        </p:nvSpPr>
        <p:spPr>
          <a:xfrm>
            <a:off x="440266" y="1857967"/>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Rakhine </a:t>
            </a:r>
            <a:r>
              <a:rPr lang="en-AU" sz="2800" dirty="0">
                <a:solidFill>
                  <a:srgbClr val="C00000"/>
                </a:solidFill>
              </a:rPr>
              <a:t>S</a:t>
            </a:r>
            <a:r>
              <a:rPr lang="en-AU" sz="2800" dirty="0" smtClean="0">
                <a:solidFill>
                  <a:srgbClr val="C00000"/>
                </a:solidFill>
              </a:rPr>
              <a:t>tate conflict – inter-communal and inter-religious violence</a:t>
            </a:r>
            <a:r>
              <a:rPr lang="en-AU" sz="3200" dirty="0">
                <a:solidFill>
                  <a:srgbClr val="C00000"/>
                </a:solidFill>
              </a:rPr>
              <a:t> </a:t>
            </a:r>
            <a:r>
              <a:rPr lang="en-AU" sz="1200" dirty="0">
                <a:solidFill>
                  <a:srgbClr val="C00000"/>
                </a:solidFill>
              </a:rPr>
              <a:t>(cont.)</a:t>
            </a: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Tree>
    <p:extLst>
      <p:ext uri="{BB962C8B-B14F-4D97-AF65-F5344CB8AC3E}">
        <p14:creationId xmlns:p14="http://schemas.microsoft.com/office/powerpoint/2010/main" val="2548457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97202"/>
            <a:ext cx="8229600" cy="3171296"/>
          </a:xfrm>
        </p:spPr>
        <p:txBody>
          <a:bodyPr>
            <a:normAutofit fontScale="92500" lnSpcReduction="10000"/>
          </a:bodyPr>
          <a:lstStyle/>
          <a:p>
            <a:pPr lvl="0">
              <a:buClr>
                <a:srgbClr val="C00000"/>
              </a:buClr>
            </a:pPr>
            <a:r>
              <a:rPr lang="en-AU" sz="2200" dirty="0"/>
              <a:t>Since June 2011, the Burmese army launched large-scale attacks against the </a:t>
            </a:r>
            <a:r>
              <a:rPr lang="en-AU" sz="2200" dirty="0" err="1"/>
              <a:t>Kachin</a:t>
            </a:r>
            <a:r>
              <a:rPr lang="en-AU" sz="2200" dirty="0"/>
              <a:t> ethnic minority in the nation’s jade- and timber-rich northernmost state. At least 70,000 people have been internally displaced. 7,000 – 10,000 have fled to China </a:t>
            </a:r>
            <a:r>
              <a:rPr lang="en-AU" sz="2200" dirty="0" smtClean="0"/>
              <a:t>(4,000 </a:t>
            </a:r>
            <a:r>
              <a:rPr lang="en-AU" sz="2200" dirty="0"/>
              <a:t>+ were recently pushed back into Burma</a:t>
            </a:r>
            <a:r>
              <a:rPr lang="en-AU" sz="2200" dirty="0" smtClean="0"/>
              <a:t>)</a:t>
            </a:r>
          </a:p>
          <a:p>
            <a:pPr lvl="0">
              <a:buClr>
                <a:srgbClr val="C00000"/>
              </a:buClr>
            </a:pPr>
            <a:endParaRPr lang="en-AU" sz="1700" dirty="0"/>
          </a:p>
          <a:p>
            <a:pPr lvl="0">
              <a:buClr>
                <a:srgbClr val="C00000"/>
              </a:buClr>
            </a:pPr>
            <a:r>
              <a:rPr lang="en-AU" sz="2200" dirty="0"/>
              <a:t>Human Rights Watch and other sources report extrajudicial </a:t>
            </a:r>
            <a:r>
              <a:rPr lang="en-AU" sz="2200" dirty="0" smtClean="0"/>
              <a:t>executions; </a:t>
            </a:r>
            <a:r>
              <a:rPr lang="en-AU" sz="2200" dirty="0"/>
              <a:t>children killed by shelling and other indiscriminate </a:t>
            </a:r>
            <a:r>
              <a:rPr lang="en-AU" sz="2200" dirty="0" smtClean="0"/>
              <a:t>attacks; </a:t>
            </a:r>
            <a:r>
              <a:rPr lang="en-AU" sz="2200" dirty="0"/>
              <a:t>forced </a:t>
            </a:r>
            <a:r>
              <a:rPr lang="en-AU" sz="2200" dirty="0" smtClean="0"/>
              <a:t>labour; unlawful </a:t>
            </a:r>
            <a:r>
              <a:rPr lang="en-AU" sz="2200" dirty="0"/>
              <a:t>confiscation of food and </a:t>
            </a:r>
            <a:r>
              <a:rPr lang="en-AU" sz="2200" dirty="0" smtClean="0"/>
              <a:t>property; torture; </a:t>
            </a:r>
            <a:r>
              <a:rPr lang="en-AU" sz="2200" dirty="0"/>
              <a:t>sexual </a:t>
            </a:r>
            <a:r>
              <a:rPr lang="en-AU" sz="2200" dirty="0" smtClean="0"/>
              <a:t>violence; </a:t>
            </a:r>
            <a:r>
              <a:rPr lang="en-AU" sz="2200" dirty="0"/>
              <a:t>beatings and pillage, </a:t>
            </a:r>
            <a:r>
              <a:rPr lang="en-AU" sz="2200" dirty="0" smtClean="0"/>
              <a:t>and extensive </a:t>
            </a:r>
            <a:r>
              <a:rPr lang="en-AU" sz="2200" dirty="0"/>
              <a:t>use of anti-personnel landmines in civilian areas</a:t>
            </a:r>
          </a:p>
          <a:p>
            <a:pPr>
              <a:buClr>
                <a:srgbClr val="C00000"/>
              </a:buClr>
            </a:pPr>
            <a:endParaRPr lang="en-AU" sz="2800" dirty="0"/>
          </a:p>
        </p:txBody>
      </p:sp>
      <p:sp>
        <p:nvSpPr>
          <p:cNvPr id="6" name="Title 1"/>
          <p:cNvSpPr txBox="1">
            <a:spLocks/>
          </p:cNvSpPr>
          <p:nvPr/>
        </p:nvSpPr>
        <p:spPr>
          <a:xfrm>
            <a:off x="1032956" y="2018840"/>
            <a:ext cx="6578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Kachin State conflict – geo-political motives, as well as a struggle over resources </a:t>
            </a:r>
            <a:r>
              <a:rPr lang="en-AU" sz="1200" dirty="0" smtClean="0">
                <a:solidFill>
                  <a:srgbClr val="C00000"/>
                </a:solidFill>
              </a:rPr>
              <a:t>(cont.)</a:t>
            </a:r>
            <a:r>
              <a:rPr lang="en-AU" sz="3200" dirty="0" smtClean="0"/>
              <a:t/>
            </a:r>
            <a:br>
              <a:rPr lang="en-AU" sz="3200" dirty="0" smtClean="0"/>
            </a:b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Tree>
    <p:extLst>
      <p:ext uri="{BB962C8B-B14F-4D97-AF65-F5344CB8AC3E}">
        <p14:creationId xmlns:p14="http://schemas.microsoft.com/office/powerpoint/2010/main" val="1955627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2878663"/>
            <a:ext cx="8466667" cy="3826933"/>
          </a:xfrm>
        </p:spPr>
        <p:txBody>
          <a:bodyPr>
            <a:normAutofit fontScale="32500" lnSpcReduction="20000"/>
          </a:bodyPr>
          <a:lstStyle/>
          <a:p>
            <a:pPr lvl="0">
              <a:buClr>
                <a:srgbClr val="C00000"/>
              </a:buClr>
            </a:pPr>
            <a:r>
              <a:rPr lang="en-AU" sz="6200" dirty="0"/>
              <a:t>Not only Burmese Military but also the </a:t>
            </a:r>
            <a:r>
              <a:rPr lang="en-AU" sz="6200" dirty="0" err="1"/>
              <a:t>Kachin</a:t>
            </a:r>
            <a:r>
              <a:rPr lang="en-AU" sz="6200" dirty="0"/>
              <a:t> Independence Army (KIA) is guilty of human rights abuses </a:t>
            </a:r>
            <a:endParaRPr lang="en-AU" sz="6200" dirty="0" smtClean="0"/>
          </a:p>
          <a:p>
            <a:pPr lvl="0">
              <a:buClr>
                <a:srgbClr val="C00000"/>
              </a:buClr>
            </a:pPr>
            <a:endParaRPr lang="en-AU" sz="3400" dirty="0"/>
          </a:p>
          <a:p>
            <a:pPr lvl="0">
              <a:buClr>
                <a:srgbClr val="C00000"/>
              </a:buClr>
            </a:pPr>
            <a:r>
              <a:rPr lang="en-AU" sz="6200" dirty="0"/>
              <a:t>Background of the conflict is essentially a struggle for control over resources. Geo-political considerations are paramount (multibillion dollar dual gas and oil pipeline from the Gulf of Bengal to Yunnan, China</a:t>
            </a:r>
            <a:r>
              <a:rPr lang="en-AU" sz="6200" dirty="0" smtClean="0"/>
              <a:t>)</a:t>
            </a:r>
          </a:p>
          <a:p>
            <a:pPr lvl="0">
              <a:buClr>
                <a:srgbClr val="C00000"/>
              </a:buClr>
            </a:pPr>
            <a:endParaRPr lang="en-AU" sz="3100" dirty="0"/>
          </a:p>
          <a:p>
            <a:pPr lvl="0">
              <a:buClr>
                <a:srgbClr val="C00000"/>
              </a:buClr>
            </a:pPr>
            <a:r>
              <a:rPr lang="en-AU" sz="6200" dirty="0"/>
              <a:t>The military retain a leading role in Burma economy through its holding which are among the country's biggest commercial </a:t>
            </a:r>
            <a:r>
              <a:rPr lang="en-AU" sz="6200" dirty="0" smtClean="0"/>
              <a:t>enterprises</a:t>
            </a:r>
          </a:p>
          <a:p>
            <a:pPr lvl="0">
              <a:buClr>
                <a:srgbClr val="C00000"/>
              </a:buClr>
            </a:pPr>
            <a:endParaRPr lang="en-AU" sz="3400" dirty="0"/>
          </a:p>
          <a:p>
            <a:pPr lvl="0">
              <a:buClr>
                <a:srgbClr val="C00000"/>
              </a:buClr>
            </a:pPr>
            <a:r>
              <a:rPr lang="en-AU" sz="6200" dirty="0"/>
              <a:t>Displacement is the direct result of violence, but also induced by rapacious “development” by Government-backed investors and Chinese Companies: logging, mega hydro-electric powers </a:t>
            </a:r>
            <a:r>
              <a:rPr lang="en-AU" sz="6200" dirty="0" smtClean="0"/>
              <a:t>schemes, mono-cropping…</a:t>
            </a:r>
            <a:endParaRPr lang="en-AU" sz="6200" dirty="0"/>
          </a:p>
          <a:p>
            <a:pPr marL="0" indent="0">
              <a:buClr>
                <a:srgbClr val="C00000"/>
              </a:buClr>
              <a:buNone/>
            </a:pPr>
            <a:endParaRPr lang="en-AU" sz="2800" dirty="0"/>
          </a:p>
        </p:txBody>
      </p:sp>
      <p:sp>
        <p:nvSpPr>
          <p:cNvPr id="6" name="Title 1"/>
          <p:cNvSpPr txBox="1">
            <a:spLocks/>
          </p:cNvSpPr>
          <p:nvPr/>
        </p:nvSpPr>
        <p:spPr>
          <a:xfrm>
            <a:off x="1032956" y="2018840"/>
            <a:ext cx="6578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solidFill>
                  <a:srgbClr val="C00000"/>
                </a:solidFill>
              </a:rPr>
              <a:t> </a:t>
            </a:r>
            <a:br>
              <a:rPr lang="en-AU" sz="3200" dirty="0" smtClean="0">
                <a:solidFill>
                  <a:srgbClr val="C00000"/>
                </a:solidFill>
              </a:rPr>
            </a:br>
            <a:r>
              <a:rPr lang="en-AU" sz="2800" dirty="0" smtClean="0">
                <a:solidFill>
                  <a:srgbClr val="C00000"/>
                </a:solidFill>
              </a:rPr>
              <a:t>Kachin State conflict – geo-political motives, as well as a struggle over resources </a:t>
            </a:r>
            <a:r>
              <a:rPr lang="en-AU" sz="1200" dirty="0" smtClean="0">
                <a:solidFill>
                  <a:srgbClr val="C00000"/>
                </a:solidFill>
              </a:rPr>
              <a:t>(cont.)</a:t>
            </a:r>
            <a:r>
              <a:rPr lang="en-AU" sz="3200" dirty="0" smtClean="0"/>
              <a:t/>
            </a:r>
            <a:br>
              <a:rPr lang="en-AU" sz="3200" dirty="0" smtClean="0"/>
            </a:br>
            <a:r>
              <a:rPr lang="en-AU" sz="3200" dirty="0" smtClean="0">
                <a:solidFill>
                  <a:srgbClr val="C00000"/>
                </a:solidFill>
              </a:rPr>
              <a:t/>
            </a:r>
            <a:br>
              <a:rPr lang="en-AU" sz="3200" dirty="0" smtClean="0">
                <a:solidFill>
                  <a:srgbClr val="C00000"/>
                </a:solidFill>
              </a:rPr>
            </a:br>
            <a:endParaRPr lang="en-AU" sz="3200" dirty="0">
              <a:solidFill>
                <a:srgbClr val="C00000"/>
              </a:solidFill>
            </a:endParaRPr>
          </a:p>
        </p:txBody>
      </p:sp>
    </p:spTree>
    <p:extLst>
      <p:ext uri="{BB962C8B-B14F-4D97-AF65-F5344CB8AC3E}">
        <p14:creationId xmlns:p14="http://schemas.microsoft.com/office/powerpoint/2010/main" val="2391215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Updated :  Thursday 24</a:t>
            </a:r>
            <a:r>
              <a:rPr lang="en-AU" baseline="30000" smtClean="0"/>
              <a:t>th</a:t>
            </a:r>
            <a:r>
              <a:rPr lang="en-AU" smtClean="0"/>
              <a:t> May 2012</a:t>
            </a:r>
            <a:endParaRPr lang="en-US" dirty="0"/>
          </a:p>
        </p:txBody>
      </p:sp>
      <p:sp>
        <p:nvSpPr>
          <p:cNvPr id="5" name="Title 4"/>
          <p:cNvSpPr>
            <a:spLocks noGrp="1"/>
          </p:cNvSpPr>
          <p:nvPr>
            <p:ph type="title"/>
          </p:nvPr>
        </p:nvSpPr>
        <p:spPr/>
        <p:txBody>
          <a:bodyPr/>
          <a:lstStyle/>
          <a:p>
            <a:endParaRPr lang="en-AU" dirty="0"/>
          </a:p>
        </p:txBody>
      </p:sp>
      <p:sp>
        <p:nvSpPr>
          <p:cNvPr id="8" name="Rectangle 7"/>
          <p:cNvSpPr/>
          <p:nvPr/>
        </p:nvSpPr>
        <p:spPr>
          <a:xfrm>
            <a:off x="245533" y="67734"/>
            <a:ext cx="8729134" cy="1718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3334889" y="74553"/>
            <a:ext cx="4733844" cy="6706366"/>
          </a:xfrm>
          <a:prstGeom prst="rect">
            <a:avLst/>
          </a:prstGeom>
          <a:noFill/>
          <a:ln>
            <a:noFill/>
          </a:ln>
        </p:spPr>
      </p:pic>
      <p:sp>
        <p:nvSpPr>
          <p:cNvPr id="2" name="Rectangle 1"/>
          <p:cNvSpPr/>
          <p:nvPr/>
        </p:nvSpPr>
        <p:spPr>
          <a:xfrm>
            <a:off x="245533" y="4924411"/>
            <a:ext cx="3225801" cy="830997"/>
          </a:xfrm>
          <a:prstGeom prst="rect">
            <a:avLst/>
          </a:prstGeom>
        </p:spPr>
        <p:txBody>
          <a:bodyPr wrap="square">
            <a:spAutoFit/>
          </a:bodyPr>
          <a:lstStyle/>
          <a:p>
            <a:r>
              <a:rPr lang="en-AU" sz="1200" dirty="0"/>
              <a:t>Source: Human Rights Watch: </a:t>
            </a:r>
            <a:endParaRPr lang="en-AU" sz="1200" dirty="0" smtClean="0"/>
          </a:p>
          <a:p>
            <a:r>
              <a:rPr lang="en-AU" sz="1200" dirty="0" smtClean="0"/>
              <a:t>Wartime </a:t>
            </a:r>
            <a:r>
              <a:rPr lang="en-AU" sz="1200" dirty="0"/>
              <a:t>Abuses and Forced Displacement </a:t>
            </a:r>
            <a:endParaRPr lang="en-AU" sz="1200" dirty="0" smtClean="0"/>
          </a:p>
          <a:p>
            <a:r>
              <a:rPr lang="en-AU" sz="1200" dirty="0" smtClean="0"/>
              <a:t>in </a:t>
            </a:r>
            <a:r>
              <a:rPr lang="en-AU" sz="1200" dirty="0"/>
              <a:t>Burma’s </a:t>
            </a:r>
            <a:r>
              <a:rPr lang="en-AU" sz="1200" dirty="0" err="1"/>
              <a:t>Kachin</a:t>
            </a:r>
            <a:r>
              <a:rPr lang="en-AU" sz="1200" dirty="0"/>
              <a:t> State</a:t>
            </a:r>
          </a:p>
          <a:p>
            <a:r>
              <a:rPr lang="en-AU" sz="1200" dirty="0"/>
              <a:t>ISBN: 1-56432-874-0  </a:t>
            </a:r>
            <a:r>
              <a:rPr lang="en-AU" sz="1200" dirty="0" smtClean="0"/>
              <a:t>March </a:t>
            </a:r>
            <a:r>
              <a:rPr lang="en-AU" sz="1200" dirty="0"/>
              <a:t>2012</a:t>
            </a:r>
          </a:p>
        </p:txBody>
      </p:sp>
      <p:sp>
        <p:nvSpPr>
          <p:cNvPr id="10" name="Title 1"/>
          <p:cNvSpPr txBox="1">
            <a:spLocks/>
          </p:cNvSpPr>
          <p:nvPr/>
        </p:nvSpPr>
        <p:spPr>
          <a:xfrm>
            <a:off x="397956" y="738188"/>
            <a:ext cx="6578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AU" sz="2000" dirty="0" smtClean="0">
                <a:solidFill>
                  <a:srgbClr val="C00000"/>
                </a:solidFill>
              </a:rPr>
              <a:t> </a:t>
            </a:r>
            <a:br>
              <a:rPr lang="en-AU" sz="2000" dirty="0" smtClean="0">
                <a:solidFill>
                  <a:srgbClr val="C00000"/>
                </a:solidFill>
              </a:rPr>
            </a:br>
            <a:r>
              <a:rPr lang="en-AU" sz="2800" dirty="0" err="1" smtClean="0">
                <a:solidFill>
                  <a:srgbClr val="C00000"/>
                </a:solidFill>
              </a:rPr>
              <a:t>Kachin</a:t>
            </a:r>
            <a:r>
              <a:rPr lang="en-AU" sz="2800" dirty="0" smtClean="0">
                <a:solidFill>
                  <a:srgbClr val="C00000"/>
                </a:solidFill>
              </a:rPr>
              <a:t> State</a:t>
            </a:r>
            <a:endParaRPr lang="en-AU" sz="3200" dirty="0">
              <a:solidFill>
                <a:srgbClr val="C00000"/>
              </a:solidFill>
            </a:endParaRPr>
          </a:p>
        </p:txBody>
      </p:sp>
    </p:spTree>
    <p:extLst>
      <p:ext uri="{BB962C8B-B14F-4D97-AF65-F5344CB8AC3E}">
        <p14:creationId xmlns:p14="http://schemas.microsoft.com/office/powerpoint/2010/main" val="244891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Document_x0020_Name xmlns="894bc5a1-b2c1-49bf-bc97-28f10ba2b9aa">Presentations</Document_x0020_Name>
    <Date xmlns="894bc5a1-b2c1-49bf-bc97-28f10ba2b9aa">26 September 2012</D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C052DDDBA0AEA46A5701F2E1BF432AB" ma:contentTypeVersion="2" ma:contentTypeDescription="Create a new document." ma:contentTypeScope="" ma:versionID="ba1c7cabd2115ad3c8da6437d24151da">
  <xsd:schema xmlns:xsd="http://www.w3.org/2001/XMLSchema" xmlns:p="http://schemas.microsoft.com/office/2006/metadata/properties" xmlns:ns2="894bc5a1-b2c1-49bf-bc97-28f10ba2b9aa" targetNamespace="http://schemas.microsoft.com/office/2006/metadata/properties" ma:root="true" ma:fieldsID="f5bd39178dc41d6a8c83ce0873cd7439" ns2:_="">
    <xsd:import namespace="894bc5a1-b2c1-49bf-bc97-28f10ba2b9aa"/>
    <xsd:element name="properties">
      <xsd:complexType>
        <xsd:sequence>
          <xsd:element name="documentManagement">
            <xsd:complexType>
              <xsd:all>
                <xsd:element ref="ns2:Document_x0020_Name"/>
                <xsd:element ref="ns2:Date" minOccurs="0"/>
              </xsd:all>
            </xsd:complexType>
          </xsd:element>
        </xsd:sequence>
      </xsd:complexType>
    </xsd:element>
  </xsd:schema>
  <xsd:schema xmlns:xsd="http://www.w3.org/2001/XMLSchema" xmlns:dms="http://schemas.microsoft.com/office/2006/documentManagement/types" targetNamespace="894bc5a1-b2c1-49bf-bc97-28f10ba2b9aa" elementFormDefault="qualified">
    <xsd:import namespace="http://schemas.microsoft.com/office/2006/documentManagement/types"/>
    <xsd:element name="Document_x0020_Name" ma:index="8" ma:displayName="Document Name" ma:default="Presentations" ma:description="documents of interest for Jack" ma:format="Dropdown" ma:internalName="Document_x0020_Name">
      <xsd:simpleType>
        <xsd:restriction base="dms:Choice">
          <xsd:enumeration value="Presentations"/>
          <xsd:enumeration value="General Documents"/>
          <xsd:enumeration value="Catholic"/>
          <xsd:enumeration value="Fundraising"/>
          <xsd:enumeration value="Climate"/>
          <xsd:enumeration value="Community Engagement Documents"/>
          <xsd:enumeration value="International Programs Documents"/>
          <xsd:enumeration value="Delegation of Authority in Jack's absence"/>
          <xsd:enumeration value="Jack speeches / talks"/>
          <xsd:enumeration value="Corporate Services"/>
          <xsd:enumeration value="Human Resources"/>
        </xsd:restriction>
      </xsd:simpleType>
    </xsd:element>
    <xsd:element name="Date" ma:index="9" nillable="true" ma:displayName="Date" ma:internalName="Dat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DDFAD0F-A598-411F-809C-C43684C99004}">
  <ds:schemaRefs>
    <ds:schemaRef ds:uri="http://schemas.microsoft.com/sharepoint/v3/contenttype/forms"/>
  </ds:schemaRefs>
</ds:datastoreItem>
</file>

<file path=customXml/itemProps2.xml><?xml version="1.0" encoding="utf-8"?>
<ds:datastoreItem xmlns:ds="http://schemas.openxmlformats.org/officeDocument/2006/customXml" ds:itemID="{7D921AD9-C973-4AD8-A4AF-628A01AD55C2}">
  <ds:schemaRefs>
    <ds:schemaRef ds:uri="http://purl.org/dc/elements/1.1/"/>
    <ds:schemaRef ds:uri="http://schemas.openxmlformats.org/package/2006/metadata/core-properties"/>
    <ds:schemaRef ds:uri="http://purl.org/dc/dcmitype/"/>
    <ds:schemaRef ds:uri="http://schemas.microsoft.com/office/2006/documentManagement/types"/>
    <ds:schemaRef ds:uri="894bc5a1-b2c1-49bf-bc97-28f10ba2b9aa"/>
    <ds:schemaRef ds:uri="http://purl.org/dc/term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3A92F9F-B1AC-4BD5-A125-0759E5BF51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bc5a1-b2c1-49bf-bc97-28f10ba2b9a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990</TotalTime>
  <Words>1012</Words>
  <Application>Microsoft Office PowerPoint</Application>
  <PresentationFormat>On-screen Show (4:3)</PresentationFormat>
  <Paragraphs>85</Paragraphs>
  <Slides>14</Slides>
  <Notes>0</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Blank Presentation</vt:lpstr>
      <vt:lpstr>Office Theme</vt:lpstr>
      <vt:lpstr>Custom Design</vt:lpstr>
      <vt:lpstr>PowerPoint Presentation</vt:lpstr>
      <vt:lpstr>  Rakhine State conflict – inter-communal and inter-religious violence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Kachin State conflict – geo-political motives, as well as a struggle over resources (cont.)  </vt:lpstr>
      <vt:lpstr>  The structural issue: lack of a fundamental change in the power-sharing arrangements   </vt:lpstr>
      <vt:lpstr>   The structural issue: lack of a fundamental change in power-sharing arrangements (cont.)  </vt:lpstr>
      <vt:lpstr>  The structural issue: lack of a fundamental change in power-sharing arrangements (cont.)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SJOG Presentation 26 September 2012 FINAL</dc:title>
  <dc:creator>Susan Golightly</dc:creator>
  <cp:lastModifiedBy>Joe Moloney</cp:lastModifiedBy>
  <cp:revision>173</cp:revision>
  <cp:lastPrinted>2012-11-08T05:49:09Z</cp:lastPrinted>
  <dcterms:created xsi:type="dcterms:W3CDTF">2012-09-25T11:22:10Z</dcterms:created>
  <dcterms:modified xsi:type="dcterms:W3CDTF">2012-12-13T00:31:35Z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0x010100AC052DDDBA0AEA46A5701F2E1BF432AB</vt:lpwstr>
  </property>
</Properties>
</file>