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334" r:id="rId2"/>
    <p:sldId id="390" r:id="rId3"/>
    <p:sldId id="371" r:id="rId4"/>
    <p:sldId id="306" r:id="rId5"/>
    <p:sldId id="297" r:id="rId6"/>
    <p:sldId id="373" r:id="rId7"/>
    <p:sldId id="383" r:id="rId8"/>
    <p:sldId id="384" r:id="rId9"/>
    <p:sldId id="380" r:id="rId10"/>
    <p:sldId id="396" r:id="rId11"/>
    <p:sldId id="381" r:id="rId12"/>
    <p:sldId id="368" r:id="rId13"/>
    <p:sldId id="358" r:id="rId14"/>
    <p:sldId id="391" r:id="rId15"/>
    <p:sldId id="393" r:id="rId16"/>
    <p:sldId id="394" r:id="rId17"/>
    <p:sldId id="397" r:id="rId18"/>
    <p:sldId id="395" r:id="rId19"/>
  </p:sldIdLst>
  <p:sldSz cx="9144000" cy="6858000" type="screen4x3"/>
  <p:notesSz cx="6669088" cy="9820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8000"/>
    <a:srgbClr val="CCFFCC"/>
    <a:srgbClr val="FFD3C9"/>
    <a:srgbClr val="00CC00"/>
    <a:srgbClr val="FF0000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2" autoAdjust="0"/>
    <p:restoredTop sz="94660"/>
  </p:normalViewPr>
  <p:slideViewPr>
    <p:cSldViewPr>
      <p:cViewPr>
        <p:scale>
          <a:sx n="48" d="100"/>
          <a:sy n="48" d="100"/>
        </p:scale>
        <p:origin x="-4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0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8150"/>
            <a:ext cx="28892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328150"/>
            <a:ext cx="28892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D02B79-DEFE-4CF4-A8B8-F1680BBC0EF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1788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632B-2310-4969-9653-23673944F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6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A2D6F-DAFD-4700-B8AA-53881045B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1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3075A-1BF3-4E40-9A91-A4E4E0B67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1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368F3-AC73-41A7-939E-4131F8EC4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9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280BE-FAA6-44F3-8A56-3C7BCBAA7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1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17F6-0341-470A-A8B9-1EDDF1D6F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D9FED-8793-4784-9CD0-D066D1934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6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E3E6D-16C2-452E-A51B-36F76DC97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8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014A9-4B7C-48A8-AC0C-4F1BCD5D8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1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063F-63AA-4BD2-8486-D5E533DA0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0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3F363-1392-4C48-B7F7-1CBD758BF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0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4611B37-0E8E-4AEC-B7A5-4269BF7A5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\\upload.wikimedia.org\wikipedia\commons\3\3c\Refugeeconventio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051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694551" y="1613118"/>
            <a:ext cx="7129463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5000" dirty="0" smtClean="0">
                <a:latin typeface="Franklin Gothic Heavy" pitchFamily="34" charset="0"/>
              </a:rPr>
              <a:t>RESPONDING TO CURRENT AUSTRALIAN REFUGEE POLICY</a:t>
            </a:r>
          </a:p>
          <a:p>
            <a:pPr algn="ctr" eaLnBrk="1" hangingPunct="1"/>
            <a:endParaRPr lang="en-AU" sz="5000" dirty="0">
              <a:latin typeface="Franklin Gothic Heavy" pitchFamily="34" charset="0"/>
            </a:endParaRPr>
          </a:p>
          <a:p>
            <a:pPr algn="ctr" eaLnBrk="1" hangingPunct="1"/>
            <a:r>
              <a:rPr lang="en-AU" sz="2200" dirty="0">
                <a:latin typeface="Franklin Gothic Heavy" pitchFamily="34" charset="0"/>
              </a:rPr>
              <a:t>Paul Power</a:t>
            </a:r>
          </a:p>
          <a:p>
            <a:pPr algn="ctr" eaLnBrk="1" hangingPunct="1"/>
            <a:r>
              <a:rPr lang="en-AU" dirty="0">
                <a:latin typeface="Franklin Gothic Demi" pitchFamily="34" charset="0"/>
              </a:rPr>
              <a:t>CEO, Refugee Council of Australia</a:t>
            </a:r>
          </a:p>
          <a:p>
            <a:pPr algn="ctr" eaLnBrk="1" hangingPunct="1"/>
            <a:endParaRPr lang="en-AU" sz="2200" dirty="0">
              <a:latin typeface="Franklin Gothic Demi" pitchFamily="34" charset="0"/>
            </a:endParaRPr>
          </a:p>
          <a:p>
            <a:pPr algn="ctr" eaLnBrk="1" hangingPunct="1"/>
            <a:r>
              <a:rPr lang="en-AU" dirty="0" smtClean="0">
                <a:latin typeface="Franklin Gothic Heavy" pitchFamily="34" charset="0"/>
              </a:rPr>
              <a:t>6 December 2012</a:t>
            </a:r>
            <a:endParaRPr lang="en-AU" dirty="0">
              <a:latin typeface="Franklin Gothic Heavy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979613" y="2312988"/>
            <a:ext cx="230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3555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619250" y="260648"/>
            <a:ext cx="71294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 dirty="0">
                <a:latin typeface="Franklin Gothic Heavy" pitchFamily="34" charset="0"/>
              </a:rPr>
              <a:t>Australia’s </a:t>
            </a:r>
            <a:r>
              <a:rPr lang="en-AU" sz="4000" dirty="0" smtClean="0">
                <a:latin typeface="Franklin Gothic Heavy" pitchFamily="34" charset="0"/>
              </a:rPr>
              <a:t>role</a:t>
            </a:r>
            <a:endParaRPr lang="en-AU" sz="4000" dirty="0">
              <a:latin typeface="Franklin Gothic Heavy" pitchFamily="34" charset="0"/>
            </a:endParaRP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1727200" y="1665288"/>
            <a:ext cx="712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sz="2000">
              <a:latin typeface="Franklin Gothic Book" pitchFamily="34" charset="0"/>
            </a:endParaRPr>
          </a:p>
        </p:txBody>
      </p:sp>
      <p:pic>
        <p:nvPicPr>
          <p:cNvPr id="23558" name="Picture 9" descr="MMRC Beatball 3 (a bit blurry!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408" y="1232756"/>
            <a:ext cx="6571458" cy="49281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2159000" y="6381750"/>
            <a:ext cx="29654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/>
              <a:t>Photo: Metropolitan Migrant Resource Centre WA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78713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7411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619250" y="171450"/>
            <a:ext cx="7129463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800">
                <a:latin typeface="Franklin Gothic Heavy" pitchFamily="34" charset="0"/>
              </a:rPr>
              <a:t>Australia in 2011 global stats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1619250" y="1062038"/>
            <a:ext cx="72723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AU" sz="2100" b="1">
                <a:latin typeface="Franklin Gothic Book" pitchFamily="34" charset="0"/>
              </a:rPr>
              <a:t>Asylum applications received – global total</a:t>
            </a:r>
            <a:r>
              <a:rPr lang="en-AU" sz="2100">
                <a:latin typeface="Franklin Gothic Book" pitchFamily="34" charset="0"/>
              </a:rPr>
              <a:t>  </a:t>
            </a:r>
            <a:r>
              <a:rPr lang="en-AU" sz="2100" b="1">
                <a:latin typeface="Franklin Gothic Book" pitchFamily="34" charset="0"/>
              </a:rPr>
              <a:t>1,669,725</a:t>
            </a:r>
            <a:endParaRPr lang="en-AU" sz="1200" b="1">
              <a:latin typeface="Franklin Gothic Book" pitchFamily="34" charset="0"/>
            </a:endParaRP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Australia 15,441 (0.92%, 23</a:t>
            </a:r>
            <a:r>
              <a:rPr lang="en-AU" sz="2100" baseline="30000">
                <a:latin typeface="Franklin Gothic Book" pitchFamily="34" charset="0"/>
              </a:rPr>
              <a:t>rd </a:t>
            </a:r>
            <a:r>
              <a:rPr lang="en-AU" sz="2100">
                <a:latin typeface="Franklin Gothic Book" pitchFamily="34" charset="0"/>
              </a:rPr>
              <a:t>overall, 32</a:t>
            </a:r>
            <a:r>
              <a:rPr lang="en-AU" sz="2100" baseline="30000">
                <a:latin typeface="Franklin Gothic Book" pitchFamily="34" charset="0"/>
              </a:rPr>
              <a:t>nd</a:t>
            </a:r>
            <a:r>
              <a:rPr lang="en-AU" sz="2100">
                <a:latin typeface="Franklin Gothic Book" pitchFamily="34" charset="0"/>
              </a:rPr>
              <a:t> per capita)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Liberia 199,810; Kenya 178,340; Tunisia 154,505</a:t>
            </a:r>
          </a:p>
          <a:p>
            <a:pPr eaLnBrk="1" hangingPunct="1"/>
            <a:r>
              <a:rPr lang="en-AU" sz="1200" i="1">
                <a:latin typeface="Franklin Gothic Book" pitchFamily="34" charset="0"/>
              </a:rPr>
              <a:t>(Includes individual asylum applications [860,654] and group recognition of refugees [809,071])</a:t>
            </a:r>
          </a:p>
          <a:p>
            <a:pPr eaLnBrk="1" hangingPunct="1"/>
            <a:endParaRPr lang="en-AU" sz="1500">
              <a:latin typeface="Franklin Gothic Book" pitchFamily="34" charset="0"/>
            </a:endParaRPr>
          </a:p>
          <a:p>
            <a:pPr eaLnBrk="1" hangingPunct="1"/>
            <a:r>
              <a:rPr lang="en-AU" sz="2100" b="1">
                <a:latin typeface="Franklin Gothic Book" pitchFamily="34" charset="0"/>
              </a:rPr>
              <a:t>Asylum seekers recognised as refugees – 1,018,719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Australia 5,726 (0.56%, 24</a:t>
            </a:r>
            <a:r>
              <a:rPr lang="en-AU" sz="2100" baseline="30000">
                <a:latin typeface="Franklin Gothic Book" pitchFamily="34" charset="0"/>
              </a:rPr>
              <a:t>th</a:t>
            </a:r>
            <a:r>
              <a:rPr lang="en-AU" sz="2100">
                <a:latin typeface="Franklin Gothic Book" pitchFamily="34" charset="0"/>
              </a:rPr>
              <a:t> overall,  29</a:t>
            </a:r>
            <a:r>
              <a:rPr lang="en-AU" sz="2100" baseline="30000">
                <a:latin typeface="Franklin Gothic Book" pitchFamily="34" charset="0"/>
              </a:rPr>
              <a:t>th</a:t>
            </a:r>
            <a:r>
              <a:rPr lang="en-AU" sz="2100">
                <a:latin typeface="Franklin Gothic Book" pitchFamily="34" charset="0"/>
              </a:rPr>
              <a:t> per capita)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Liberia 199,250; Kenya 168,307; Tunisia 153,587</a:t>
            </a:r>
          </a:p>
          <a:p>
            <a:pPr eaLnBrk="1" hangingPunct="1"/>
            <a:r>
              <a:rPr lang="en-AU" sz="1200" i="1">
                <a:latin typeface="Franklin Gothic Book" pitchFamily="34" charset="0"/>
              </a:rPr>
              <a:t>(Includes individual recognition [209,648] and group recognition of refugees [809,071])</a:t>
            </a:r>
          </a:p>
          <a:p>
            <a:pPr eaLnBrk="1" hangingPunct="1"/>
            <a:endParaRPr lang="en-AU" sz="1500">
              <a:latin typeface="Franklin Gothic Book" pitchFamily="34" charset="0"/>
            </a:endParaRPr>
          </a:p>
          <a:p>
            <a:pPr eaLnBrk="1" hangingPunct="1"/>
            <a:r>
              <a:rPr lang="en-AU" sz="2100" b="1">
                <a:latin typeface="Franklin Gothic Book" pitchFamily="34" charset="0"/>
              </a:rPr>
              <a:t>Refugees resettled – 79,784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Australia 9,226 (11.56%, 3</a:t>
            </a:r>
            <a:r>
              <a:rPr lang="en-AU" sz="2100" baseline="30000">
                <a:latin typeface="Franklin Gothic Book" pitchFamily="34" charset="0"/>
              </a:rPr>
              <a:t>rd</a:t>
            </a:r>
            <a:r>
              <a:rPr lang="en-AU" sz="2100">
                <a:latin typeface="Franklin Gothic Book" pitchFamily="34" charset="0"/>
              </a:rPr>
              <a:t> overall, 1</a:t>
            </a:r>
            <a:r>
              <a:rPr lang="en-AU" sz="2100" baseline="30000">
                <a:latin typeface="Franklin Gothic Book" pitchFamily="34" charset="0"/>
              </a:rPr>
              <a:t>st</a:t>
            </a:r>
            <a:r>
              <a:rPr lang="en-AU" sz="2100">
                <a:latin typeface="Franklin Gothic Book" pitchFamily="34" charset="0"/>
              </a:rPr>
              <a:t> per capita)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United States 51,458; Canada 12,929; Sweden 1,895</a:t>
            </a:r>
          </a:p>
          <a:p>
            <a:pPr eaLnBrk="1" hangingPunct="1"/>
            <a:r>
              <a:rPr lang="en-AU" sz="1200" i="1">
                <a:latin typeface="Franklin Gothic Book" pitchFamily="34" charset="0"/>
              </a:rPr>
              <a:t>(In 2011, one in 130 of refugees under UNHCR mandate and one in 190 of all refugees were resettled)</a:t>
            </a:r>
          </a:p>
          <a:p>
            <a:pPr eaLnBrk="1" hangingPunct="1"/>
            <a:endParaRPr lang="en-AU" sz="1500">
              <a:latin typeface="Franklin Gothic Book" pitchFamily="34" charset="0"/>
            </a:endParaRPr>
          </a:p>
          <a:p>
            <a:pPr eaLnBrk="1" hangingPunct="1"/>
            <a:r>
              <a:rPr lang="en-AU" sz="2100" b="1">
                <a:latin typeface="Franklin Gothic Book" pitchFamily="34" charset="0"/>
              </a:rPr>
              <a:t>Refugees recognised and resettled – 1,098,503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Australia 14,952 (1.36%, 10</a:t>
            </a:r>
            <a:r>
              <a:rPr lang="en-AU" sz="2100" baseline="30000">
                <a:latin typeface="Franklin Gothic Book" pitchFamily="34" charset="0"/>
              </a:rPr>
              <a:t>th</a:t>
            </a:r>
            <a:r>
              <a:rPr lang="en-AU" sz="2100">
                <a:latin typeface="Franklin Gothic Book" pitchFamily="34" charset="0"/>
              </a:rPr>
              <a:t> overall, 18</a:t>
            </a:r>
            <a:r>
              <a:rPr lang="en-AU" sz="2100" baseline="30000">
                <a:latin typeface="Franklin Gothic Book" pitchFamily="34" charset="0"/>
              </a:rPr>
              <a:t>th</a:t>
            </a:r>
            <a:r>
              <a:rPr lang="en-AU" sz="2100">
                <a:latin typeface="Franklin Gothic Book" pitchFamily="34" charset="0"/>
              </a:rPr>
              <a:t> per capita)</a:t>
            </a:r>
          </a:p>
          <a:p>
            <a:pPr eaLnBrk="1" hangingPunct="1">
              <a:buFontTx/>
              <a:buChar char="•"/>
            </a:pPr>
            <a:r>
              <a:rPr lang="en-AU" sz="2100">
                <a:latin typeface="Franklin Gothic Book" pitchFamily="34" charset="0"/>
              </a:rPr>
              <a:t> Liberia 199,250; Kenya 168,307; Tunisia 153,587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9459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692275" y="115888"/>
            <a:ext cx="71294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>
                <a:latin typeface="Franklin Gothic Heavy" pitchFamily="34" charset="0"/>
              </a:rPr>
              <a:t>Australia’s unique claims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1619250" y="857250"/>
            <a:ext cx="7127875" cy="583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77888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0175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22463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4475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19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591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163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35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AU" sz="2100" b="1" i="1" dirty="0">
                <a:latin typeface="Franklin Gothic Book" pitchFamily="34" charset="0"/>
              </a:rPr>
              <a:t>785,235 refugees </a:t>
            </a:r>
            <a:r>
              <a:rPr lang="en-AU" sz="2100" i="1" dirty="0">
                <a:latin typeface="Franklin Gothic Book" pitchFamily="34" charset="0"/>
              </a:rPr>
              <a:t>received from January 1901 to June 2012: 730,652 resettled, 54,583 through asylum process</a:t>
            </a:r>
          </a:p>
          <a:p>
            <a:pPr>
              <a:defRPr/>
            </a:pPr>
            <a:endParaRPr lang="en-AU" sz="1200" dirty="0" smtClean="0">
              <a:latin typeface="Franklin Gothic Book" pitchFamily="34" charset="0"/>
            </a:endParaRPr>
          </a:p>
          <a:p>
            <a:pPr>
              <a:defRPr/>
            </a:pPr>
            <a:r>
              <a:rPr lang="en-AU" sz="2100" dirty="0" smtClean="0">
                <a:latin typeface="Franklin Gothic Book" pitchFamily="34" charset="0"/>
              </a:rPr>
              <a:t>Australia is: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AU" sz="2100" dirty="0" smtClean="0">
                <a:latin typeface="Franklin Gothic Book" pitchFamily="34" charset="0"/>
              </a:rPr>
              <a:t>The country which </a:t>
            </a:r>
            <a:r>
              <a:rPr lang="en-AU" sz="2100" b="1" dirty="0" smtClean="0">
                <a:latin typeface="Franklin Gothic Book" pitchFamily="34" charset="0"/>
              </a:rPr>
              <a:t>resettles more refugees per capita</a:t>
            </a:r>
            <a:r>
              <a:rPr lang="en-AU" sz="2100" dirty="0" smtClean="0">
                <a:latin typeface="Franklin Gothic Book" pitchFamily="34" charset="0"/>
              </a:rPr>
              <a:t> than any other.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AU" sz="2100" dirty="0" smtClean="0">
                <a:latin typeface="Franklin Gothic Book" pitchFamily="34" charset="0"/>
              </a:rPr>
              <a:t>The country with the world’s </a:t>
            </a:r>
            <a:r>
              <a:rPr lang="en-AU" sz="2100" b="1" dirty="0" smtClean="0">
                <a:latin typeface="Franklin Gothic Book" pitchFamily="34" charset="0"/>
              </a:rPr>
              <a:t>best post-arrival support</a:t>
            </a:r>
            <a:r>
              <a:rPr lang="en-AU" sz="2100" dirty="0" smtClean="0">
                <a:latin typeface="Franklin Gothic Book" pitchFamily="34" charset="0"/>
              </a:rPr>
              <a:t> for resettled refugees, according to UN High Commissioner for Refugees.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AU" sz="2100" dirty="0" smtClean="0">
                <a:latin typeface="Franklin Gothic Book" pitchFamily="34" charset="0"/>
              </a:rPr>
              <a:t>The only country which </a:t>
            </a:r>
            <a:r>
              <a:rPr lang="en-AU" sz="2100" b="1" dirty="0" smtClean="0">
                <a:latin typeface="Franklin Gothic Book" pitchFamily="34" charset="0"/>
              </a:rPr>
              <a:t>deducts resettlement places</a:t>
            </a:r>
            <a:r>
              <a:rPr lang="en-AU" sz="2100" dirty="0" smtClean="0">
                <a:latin typeface="Franklin Gothic Book" pitchFamily="34" charset="0"/>
              </a:rPr>
              <a:t> each time an asylum seeker is given refugee status.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AU" sz="2100" dirty="0" smtClean="0">
                <a:latin typeface="Franklin Gothic Book" pitchFamily="34" charset="0"/>
              </a:rPr>
              <a:t>The only OECD country and only Refugee Convention signatory to have </a:t>
            </a:r>
            <a:r>
              <a:rPr lang="en-AU" sz="2100" b="1" dirty="0" smtClean="0">
                <a:latin typeface="Franklin Gothic Book" pitchFamily="34" charset="0"/>
              </a:rPr>
              <a:t>mandatory detention</a:t>
            </a:r>
            <a:r>
              <a:rPr lang="en-AU" sz="2100" dirty="0" smtClean="0">
                <a:latin typeface="Franklin Gothic Book" pitchFamily="34" charset="0"/>
              </a:rPr>
              <a:t> for asylum seekers who arrive without visas.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AU" sz="2100" dirty="0" smtClean="0">
                <a:latin typeface="Franklin Gothic Book" pitchFamily="34" charset="0"/>
              </a:rPr>
              <a:t>About to become the first country in the world to </a:t>
            </a:r>
            <a:r>
              <a:rPr lang="en-AU" sz="2100" b="1" dirty="0" smtClean="0">
                <a:latin typeface="Franklin Gothic Book" pitchFamily="34" charset="0"/>
              </a:rPr>
              <a:t>excise its entire landmass</a:t>
            </a:r>
            <a:r>
              <a:rPr lang="en-AU" sz="2100" dirty="0" smtClean="0">
                <a:latin typeface="Franklin Gothic Book" pitchFamily="34" charset="0"/>
              </a:rPr>
              <a:t> from its own migration zone for people arriving by boat to seek asylum.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0483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690688" y="334963"/>
            <a:ext cx="7129462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400">
                <a:latin typeface="Franklin Gothic Heavy" pitchFamily="34" charset="0"/>
              </a:rPr>
              <a:t>Complexity of Australia’s system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27200" y="1052513"/>
            <a:ext cx="7127875" cy="563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AU" sz="2000" i="1">
                <a:latin typeface="Franklin Gothic Book" pitchFamily="34" charset="0"/>
              </a:rPr>
              <a:t>Australia puts refugees and asylum seekers into 6 categories:</a:t>
            </a:r>
            <a:endParaRPr lang="en-US" sz="2000" i="1">
              <a:latin typeface="Franklin Gothic Book" pitchFamily="34" charset="0"/>
            </a:endParaRPr>
          </a:p>
          <a:p>
            <a:pPr eaLnBrk="1" hangingPunct="1"/>
            <a:endParaRPr lang="en-US" sz="500" i="1">
              <a:latin typeface="Franklin Gothic Book" pitchFamily="34" charset="0"/>
            </a:endParaRPr>
          </a:p>
          <a:p>
            <a:pPr eaLnBrk="1" hangingPunct="1"/>
            <a:r>
              <a:rPr lang="en-US" sz="2200" b="1" u="sng">
                <a:latin typeface="Franklin Gothic Book" pitchFamily="34" charset="0"/>
              </a:rPr>
              <a:t>Resettled refugees</a:t>
            </a:r>
          </a:p>
          <a:p>
            <a:pPr eaLnBrk="1" hangingPunct="1">
              <a:buFontTx/>
              <a:buAutoNum type="arabicPeriod"/>
            </a:pPr>
            <a:r>
              <a:rPr lang="en-US" sz="2100">
                <a:latin typeface="Franklin Gothic Book" pitchFamily="34" charset="0"/>
              </a:rPr>
              <a:t>Refugees referred by UNHCR – Refugee Program</a:t>
            </a:r>
          </a:p>
          <a:p>
            <a:pPr eaLnBrk="1" hangingPunct="1">
              <a:buFontTx/>
              <a:buAutoNum type="arabicPeriod"/>
            </a:pPr>
            <a:r>
              <a:rPr lang="en-AU" sz="2100">
                <a:latin typeface="Franklin Gothic Book" pitchFamily="34" charset="0"/>
              </a:rPr>
              <a:t>Refugees proposed by permanent residents of Australia – Special Humanitarian Program</a:t>
            </a:r>
            <a:endParaRPr lang="en-US" sz="2100">
              <a:latin typeface="Franklin Gothic Book" pitchFamily="34" charset="0"/>
            </a:endParaRPr>
          </a:p>
          <a:p>
            <a:pPr eaLnBrk="1" hangingPunct="1"/>
            <a:endParaRPr lang="en-US" sz="500" i="1"/>
          </a:p>
          <a:p>
            <a:pPr eaLnBrk="1" hangingPunct="1"/>
            <a:r>
              <a:rPr lang="en-AU" sz="2200" b="1" u="sng">
                <a:latin typeface="Franklin Gothic Book" pitchFamily="34" charset="0"/>
              </a:rPr>
              <a:t>Asylum seekers</a:t>
            </a:r>
          </a:p>
          <a:p>
            <a:pPr eaLnBrk="1" hangingPunct="1"/>
            <a:r>
              <a:rPr lang="en-AU" sz="2100">
                <a:latin typeface="Franklin Gothic Book" pitchFamily="34" charset="0"/>
              </a:rPr>
              <a:t>3. Asylum seekers who arrive by plane with a temporary visa – put on Bridging Visa (BV) while claim assessed</a:t>
            </a:r>
          </a:p>
          <a:p>
            <a:pPr eaLnBrk="1" hangingPunct="1"/>
            <a:r>
              <a:rPr lang="en-AU" sz="2100">
                <a:latin typeface="Franklin Gothic Book" pitchFamily="34" charset="0"/>
              </a:rPr>
              <a:t>4. Asylum seekers who arrive by boat without a visa before 13 August 2012 – subject to mandatory detention, community detention and/or release on BV</a:t>
            </a:r>
          </a:p>
          <a:p>
            <a:pPr eaLnBrk="1" hangingPunct="1"/>
            <a:r>
              <a:rPr lang="en-AU" sz="2100">
                <a:latin typeface="Franklin Gothic Book" pitchFamily="34" charset="0"/>
              </a:rPr>
              <a:t>5. Asylum seekers who arrive by boat without a visa after 13 August 2012 – subject to offshore processing or possible release on BV without work rights</a:t>
            </a:r>
          </a:p>
          <a:p>
            <a:pPr eaLnBrk="1" hangingPunct="1"/>
            <a:r>
              <a:rPr lang="en-AU" sz="2100">
                <a:latin typeface="Franklin Gothic Book" pitchFamily="34" charset="0"/>
              </a:rPr>
              <a:t>6. Asylum seekers recognised as refugees but denied security clearance – indefinite detention, denied visa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1979613" y="2312988"/>
            <a:ext cx="230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8435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727200" y="225425"/>
            <a:ext cx="7129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>
                <a:latin typeface="Franklin Gothic Heavy" pitchFamily="34" charset="0"/>
              </a:rPr>
              <a:t>Changes in past two years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84325" y="1016000"/>
            <a:ext cx="7127875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Expansion of community detention (25 places in October 2010 to </a:t>
            </a:r>
            <a:r>
              <a:rPr lang="en-AU" sz="2200" dirty="0" smtClean="0">
                <a:latin typeface="Franklin Gothic Book" pitchFamily="34" charset="0"/>
              </a:rPr>
              <a:t>1816 </a:t>
            </a:r>
            <a:r>
              <a:rPr lang="en-AU" sz="2200" dirty="0">
                <a:latin typeface="Franklin Gothic Book" pitchFamily="34" charset="0"/>
              </a:rPr>
              <a:t>at </a:t>
            </a:r>
            <a:r>
              <a:rPr lang="en-AU" sz="2200" dirty="0" smtClean="0">
                <a:latin typeface="Franklin Gothic Book" pitchFamily="34" charset="0"/>
              </a:rPr>
              <a:t>31 October </a:t>
            </a:r>
            <a:r>
              <a:rPr lang="en-AU" sz="2200" dirty="0">
                <a:latin typeface="Franklin Gothic Book" pitchFamily="34" charset="0"/>
              </a:rPr>
              <a:t>2012) for children, families and vulnerable asylum seekers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Swap deal with Malaysia proposed – and defeated in High Court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From November 2011, asylum seekers (boat arrivals) shifted from detention to Bridging Visas (7405 visas granted to 1 November 2012)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Average stay in detention cut from 277 days in November 2011 to </a:t>
            </a:r>
            <a:r>
              <a:rPr lang="en-AU" sz="2200" dirty="0" smtClean="0">
                <a:latin typeface="Franklin Gothic Book" pitchFamily="34" charset="0"/>
              </a:rPr>
              <a:t>74 </a:t>
            </a:r>
            <a:r>
              <a:rPr lang="en-AU" sz="2200" dirty="0">
                <a:latin typeface="Franklin Gothic Book" pitchFamily="34" charset="0"/>
              </a:rPr>
              <a:t>days in </a:t>
            </a:r>
            <a:r>
              <a:rPr lang="en-AU" sz="2200" dirty="0" smtClean="0">
                <a:latin typeface="Franklin Gothic Book" pitchFamily="34" charset="0"/>
              </a:rPr>
              <a:t>October 2012 </a:t>
            </a:r>
            <a:r>
              <a:rPr lang="en-AU" sz="2200" dirty="0">
                <a:latin typeface="Franklin Gothic Book" pitchFamily="34" charset="0"/>
              </a:rPr>
              <a:t>but still </a:t>
            </a:r>
            <a:r>
              <a:rPr lang="en-AU" sz="2200" dirty="0" smtClean="0">
                <a:latin typeface="Franklin Gothic Book" pitchFamily="34" charset="0"/>
              </a:rPr>
              <a:t>7633 </a:t>
            </a:r>
            <a:r>
              <a:rPr lang="en-AU" sz="2200" dirty="0">
                <a:latin typeface="Franklin Gothic Book" pitchFamily="34" charset="0"/>
              </a:rPr>
              <a:t>in closed </a:t>
            </a:r>
            <a:r>
              <a:rPr lang="en-AU" sz="2200" dirty="0" smtClean="0">
                <a:latin typeface="Franklin Gothic Book" pitchFamily="34" charset="0"/>
              </a:rPr>
              <a:t>detention (including 797 children).</a:t>
            </a:r>
            <a:endParaRPr lang="en-AU" sz="2200" dirty="0">
              <a:latin typeface="Franklin Gothic Book" pitchFamily="34" charset="0"/>
            </a:endParaRP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Introduction of complementary protection (March 2012)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End to separate legal regime for boat arrivals whose asylum claims assessed in Australia (March 2012</a:t>
            </a:r>
            <a:r>
              <a:rPr lang="en-AU" sz="2200" dirty="0" smtClean="0">
                <a:latin typeface="Franklin Gothic Book" pitchFamily="34" charset="0"/>
              </a:rPr>
              <a:t>). This policy was reversed in November 2012. </a:t>
            </a:r>
            <a:endParaRPr lang="en-AU" sz="2200" dirty="0">
              <a:latin typeface="Franklin Gothic Book" pitchFamily="34" charset="0"/>
            </a:endParaRP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1547813" y="6416675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464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0483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761076" y="171450"/>
            <a:ext cx="7129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 dirty="0">
                <a:latin typeface="Franklin Gothic Heavy" pitchFamily="34" charset="0"/>
              </a:rPr>
              <a:t>Formation of Expert Panel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584325" y="873125"/>
            <a:ext cx="7127875" cy="57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</a:t>
            </a:r>
            <a:r>
              <a:rPr lang="en-AU" sz="2000" dirty="0">
                <a:latin typeface="Franklin Gothic Book" pitchFamily="34" charset="0"/>
              </a:rPr>
              <a:t>Endless political criticism of increase in boat arrivals, from 25 people in 2007-08 to 8092 in 2011-12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More than 1000 deaths at sea off Australia in past 11 years, including more than 650 since 2009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Political impasse:</a:t>
            </a:r>
          </a:p>
          <a:p>
            <a:pPr eaLnBrk="1" hangingPunct="1">
              <a:spcAft>
                <a:spcPct val="20000"/>
              </a:spcAft>
            </a:pPr>
            <a:r>
              <a:rPr lang="en-AU" sz="2000" dirty="0">
                <a:latin typeface="Franklin Gothic Book" pitchFamily="34" charset="0"/>
              </a:rPr>
              <a:t>– Labor supports Malaysia arrangement but opposes Temporary Protection Visas (TPVs) and turning back boats</a:t>
            </a:r>
          </a:p>
          <a:p>
            <a:pPr eaLnBrk="1" hangingPunct="1">
              <a:spcAft>
                <a:spcPct val="20000"/>
              </a:spcAft>
            </a:pPr>
            <a:r>
              <a:rPr lang="en-AU" dirty="0"/>
              <a:t>–</a:t>
            </a:r>
            <a:r>
              <a:rPr lang="en-AU" sz="2000" dirty="0">
                <a:latin typeface="Franklin Gothic Book" pitchFamily="34" charset="0"/>
              </a:rPr>
              <a:t> Coalition supports offshore processing in Pacific, TPVs and turning back boats but opposes Malaysia arrangement</a:t>
            </a:r>
          </a:p>
          <a:p>
            <a:pPr eaLnBrk="1" hangingPunct="1">
              <a:spcAft>
                <a:spcPct val="20000"/>
              </a:spcAft>
              <a:buFontTx/>
              <a:buChar char="-"/>
            </a:pPr>
            <a:r>
              <a:rPr lang="en-AU" sz="2000" dirty="0">
                <a:latin typeface="Franklin Gothic Book" pitchFamily="34" charset="0"/>
              </a:rPr>
              <a:t>- Greens oppose all of the above and support onshore processing and building regional cooperation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92 deaths at sea on June 21. Labor legislation to enable Malaysia arrangement rejected by Parliament on June 28.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On June 28, Prime Minister formed Expert Panel – ex-head of Armed Forces, ex-head of Foreign Affairs, </a:t>
            </a:r>
            <a:r>
              <a:rPr lang="en-AU" sz="2000" dirty="0" smtClean="0">
                <a:latin typeface="Franklin Gothic Book" pitchFamily="34" charset="0"/>
              </a:rPr>
              <a:t>director of Victorian Foundation for Survivors of Torture </a:t>
            </a:r>
            <a:r>
              <a:rPr lang="en-AU" sz="2000" dirty="0">
                <a:latin typeface="Franklin Gothic Book" pitchFamily="34" charset="0"/>
              </a:rPr>
              <a:t>– to research and come up with way forward within six weeks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547813" y="6416675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73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1507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11300" y="0"/>
            <a:ext cx="7632700" cy="6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700">
                <a:latin typeface="Franklin Gothic Heavy" pitchFamily="34" charset="0"/>
              </a:rPr>
              <a:t>Expert Panel recommendations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584325" y="692150"/>
            <a:ext cx="7559675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10000"/>
              </a:spcAft>
            </a:pPr>
            <a:r>
              <a:rPr lang="en-AU" sz="2000" dirty="0">
                <a:latin typeface="Franklin Gothic Book" pitchFamily="34" charset="0"/>
              </a:rPr>
              <a:t>Mixture of deterrence and increased protection based on </a:t>
            </a:r>
            <a:r>
              <a:rPr lang="en-AU" sz="2000" dirty="0" smtClean="0">
                <a:latin typeface="Franklin Gothic Book" pitchFamily="34" charset="0"/>
              </a:rPr>
              <a:t>idea of </a:t>
            </a:r>
            <a:r>
              <a:rPr lang="en-AU" sz="2000" dirty="0">
                <a:latin typeface="Franklin Gothic Book" pitchFamily="34" charset="0"/>
              </a:rPr>
              <a:t>‘no advantage’ in boat journeys </a:t>
            </a:r>
            <a:r>
              <a:rPr lang="en-AU" sz="2000" dirty="0" smtClean="0">
                <a:latin typeface="Franklin Gothic Book" pitchFamily="34" charset="0"/>
              </a:rPr>
              <a:t>over ‘orderly migration’ to Australia.</a:t>
            </a:r>
            <a:endParaRPr lang="en-AU" sz="2000" dirty="0">
              <a:latin typeface="Franklin Gothic Book" pitchFamily="34" charset="0"/>
            </a:endParaRPr>
          </a:p>
          <a:p>
            <a:pPr eaLnBrk="1" hangingPunct="1">
              <a:spcAft>
                <a:spcPct val="10000"/>
              </a:spcAft>
            </a:pPr>
            <a:r>
              <a:rPr lang="en-AU" sz="2000" b="1" dirty="0">
                <a:latin typeface="Franklin Gothic Book" pitchFamily="34" charset="0"/>
              </a:rPr>
              <a:t>Positive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Immediate increase in Australia’s Refugee and Humanitarian Program to 20,000 places, with focus on resettlement from Asia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Increased focus on protection through regional framework and bilateral cooperation with Indonesia and Malaysia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$70 million p.a. increase in funding for regional capacity building</a:t>
            </a:r>
          </a:p>
          <a:p>
            <a:pPr eaLnBrk="1" hangingPunct="1">
              <a:spcAft>
                <a:spcPct val="10000"/>
              </a:spcAft>
            </a:pPr>
            <a:r>
              <a:rPr lang="en-AU" sz="2000" b="1" dirty="0">
                <a:latin typeface="Franklin Gothic Book" pitchFamily="34" charset="0"/>
              </a:rPr>
              <a:t>Negative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Re-establishment of offshore processing arrangements on Nauru and Manus Island (PNG)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Extension of ‘excision’ policy to whole of Australia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Re-establishment of swap agreement with Malaysia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Excluding asylum seekers arriving by boat from family reunion under Special Humanitarian Program – but 4000 additional Family Migration places for refugee families</a:t>
            </a:r>
          </a:p>
          <a:p>
            <a:pPr eaLnBrk="1" hangingPunct="1">
              <a:spcAft>
                <a:spcPct val="1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Continuation of anti-smuggling and disruption strategies and enhanced strategies for removals and returns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547813" y="6416675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89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9459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39863" y="225425"/>
            <a:ext cx="7704137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300">
                <a:latin typeface="Franklin Gothic Heavy" pitchFamily="34" charset="0"/>
              </a:rPr>
              <a:t>Policies of Liberal-National Coalition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593850" y="941388"/>
            <a:ext cx="7127875" cy="546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30000"/>
              </a:spcAft>
            </a:pPr>
            <a:r>
              <a:rPr lang="en-AU" sz="2000" i="1" dirty="0">
                <a:latin typeface="Franklin Gothic Book" pitchFamily="34" charset="0"/>
              </a:rPr>
              <a:t>What the Opposition parties are promising if elected in 2013: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100" dirty="0">
                <a:latin typeface="Franklin Gothic Book" pitchFamily="34" charset="0"/>
              </a:rPr>
              <a:t> </a:t>
            </a:r>
            <a:r>
              <a:rPr lang="en-AU" sz="2000" dirty="0" smtClean="0">
                <a:latin typeface="Franklin Gothic Book" pitchFamily="34" charset="0"/>
              </a:rPr>
              <a:t>Reverse </a:t>
            </a:r>
            <a:r>
              <a:rPr lang="en-AU" sz="2000" dirty="0">
                <a:latin typeface="Franklin Gothic Book" pitchFamily="34" charset="0"/>
              </a:rPr>
              <a:t>the recent increase in Australia’s Refugee and Humanitarian Program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Continue offshore </a:t>
            </a:r>
            <a:r>
              <a:rPr lang="en-AU" sz="2000" dirty="0">
                <a:latin typeface="Franklin Gothic Book" pitchFamily="34" charset="0"/>
              </a:rPr>
              <a:t>processing of applications for asylum seekers arriving by boat on Nauru and Manus Island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</a:t>
            </a:r>
            <a:r>
              <a:rPr lang="en-AU" sz="2000" dirty="0" smtClean="0">
                <a:latin typeface="Franklin Gothic Book" pitchFamily="34" charset="0"/>
              </a:rPr>
              <a:t>Push </a:t>
            </a:r>
            <a:r>
              <a:rPr lang="en-AU" sz="2000" dirty="0">
                <a:latin typeface="Franklin Gothic Book" pitchFamily="34" charset="0"/>
              </a:rPr>
              <a:t>boats back to Indonesia in some cases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</a:t>
            </a:r>
            <a:r>
              <a:rPr lang="en-AU" sz="2000" dirty="0" smtClean="0">
                <a:latin typeface="Franklin Gothic Book" pitchFamily="34" charset="0"/>
              </a:rPr>
              <a:t>Presume </a:t>
            </a:r>
            <a:r>
              <a:rPr lang="en-AU" sz="2000" dirty="0">
                <a:latin typeface="Franklin Gothic Book" pitchFamily="34" charset="0"/>
              </a:rPr>
              <a:t>against protection where asylum seekers have destroyed documents or have no </a:t>
            </a:r>
            <a:r>
              <a:rPr lang="en-AU" sz="2000" dirty="0" smtClean="0">
                <a:latin typeface="Franklin Gothic Book" pitchFamily="34" charset="0"/>
              </a:rPr>
              <a:t>documents</a:t>
            </a:r>
            <a:endParaRPr lang="en-AU" sz="2000" dirty="0">
              <a:latin typeface="Franklin Gothic Book" pitchFamily="34" charset="0"/>
            </a:endParaRP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Immediate return of any asylum seeker from Sri Lanka.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</a:t>
            </a:r>
            <a:r>
              <a:rPr lang="en-AU" sz="2000" dirty="0" smtClean="0">
                <a:latin typeface="Franklin Gothic Book" pitchFamily="34" charset="0"/>
              </a:rPr>
              <a:t>Re-establish </a:t>
            </a:r>
            <a:r>
              <a:rPr lang="en-AU" sz="2000" dirty="0">
                <a:latin typeface="Franklin Gothic Book" pitchFamily="34" charset="0"/>
              </a:rPr>
              <a:t>Temporary Protection Visa </a:t>
            </a:r>
            <a:r>
              <a:rPr lang="en-AU" sz="2000" dirty="0" smtClean="0">
                <a:latin typeface="Franklin Gothic Book" pitchFamily="34" charset="0"/>
              </a:rPr>
              <a:t>system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Create </a:t>
            </a:r>
            <a:r>
              <a:rPr lang="en-AU" sz="2000" dirty="0">
                <a:latin typeface="Franklin Gothic Book" pitchFamily="34" charset="0"/>
              </a:rPr>
              <a:t>an ‘internal queue’ for permanent protection by limiting permanent visas to 2000 per </a:t>
            </a:r>
            <a:r>
              <a:rPr lang="en-AU" sz="2000" dirty="0" smtClean="0">
                <a:latin typeface="Franklin Gothic Book" pitchFamily="34" charset="0"/>
              </a:rPr>
              <a:t>year and deny permanent protection to anyone who arrived by boat</a:t>
            </a:r>
          </a:p>
          <a:p>
            <a:pPr eaLnBrk="1" hangingPunct="1">
              <a:spcAft>
                <a:spcPct val="3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Focus </a:t>
            </a:r>
            <a:r>
              <a:rPr lang="en-AU" sz="2000" dirty="0">
                <a:latin typeface="Franklin Gothic Book" pitchFamily="34" charset="0"/>
              </a:rPr>
              <a:t>resettlement almost exclusively on South East Asia but only on refugees from that </a:t>
            </a:r>
            <a:r>
              <a:rPr lang="en-AU" sz="2000" dirty="0" smtClean="0">
                <a:latin typeface="Franklin Gothic Book" pitchFamily="34" charset="0"/>
              </a:rPr>
              <a:t>region</a:t>
            </a:r>
            <a:endParaRPr lang="en-AU" sz="2000" dirty="0">
              <a:latin typeface="Franklin Gothic Book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547813" y="6416675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609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2531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477425" y="225425"/>
            <a:ext cx="76327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400" dirty="0" smtClean="0">
                <a:latin typeface="Franklin Gothic Heavy" pitchFamily="34" charset="0"/>
              </a:rPr>
              <a:t>Current refugee policy concerns</a:t>
            </a:r>
            <a:endParaRPr lang="en-AU" sz="3400" dirty="0">
              <a:latin typeface="Franklin Gothic Heavy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657699" y="858566"/>
            <a:ext cx="7272151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AU" sz="2000" b="1" dirty="0">
                <a:latin typeface="Franklin Gothic Book" pitchFamily="34" charset="0"/>
              </a:rPr>
              <a:t>Domestic policy: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</a:t>
            </a:r>
            <a:r>
              <a:rPr lang="en-AU" sz="2000" dirty="0" smtClean="0">
                <a:latin typeface="Franklin Gothic Book" pitchFamily="34" charset="0"/>
              </a:rPr>
              <a:t>Monitoring detention conditions, limiting </a:t>
            </a:r>
            <a:r>
              <a:rPr lang="en-AU" sz="2000" dirty="0">
                <a:latin typeface="Franklin Gothic Book" pitchFamily="34" charset="0"/>
              </a:rPr>
              <a:t>mandatory detention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Pushing for release of 54 recognised refugees (&amp; 6 children) held in indefinite detention due to adverse security assessments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</a:t>
            </a:r>
            <a:r>
              <a:rPr lang="en-AU" sz="2000" dirty="0">
                <a:latin typeface="Franklin Gothic Book" pitchFamily="34" charset="0"/>
              </a:rPr>
              <a:t>Ensuring full access to </a:t>
            </a:r>
            <a:r>
              <a:rPr lang="en-AU" sz="2000" dirty="0" smtClean="0">
                <a:latin typeface="Franklin Gothic Book" pitchFamily="34" charset="0"/>
              </a:rPr>
              <a:t>refugee status determination, </a:t>
            </a:r>
            <a:r>
              <a:rPr lang="en-AU" sz="2000" dirty="0">
                <a:latin typeface="Franklin Gothic Book" pitchFamily="34" charset="0"/>
              </a:rPr>
              <a:t>legal advice</a:t>
            </a:r>
            <a:r>
              <a:rPr lang="en-AU" sz="2000" dirty="0" smtClean="0">
                <a:latin typeface="Franklin Gothic Book" pitchFamily="34" charset="0"/>
              </a:rPr>
              <a:t>, merits review and </a:t>
            </a:r>
            <a:r>
              <a:rPr lang="en-AU" sz="2000" dirty="0">
                <a:latin typeface="Franklin Gothic Book" pitchFamily="34" charset="0"/>
              </a:rPr>
              <a:t>judicial review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</a:t>
            </a:r>
            <a:r>
              <a:rPr lang="en-AU" sz="2000" dirty="0" smtClean="0">
                <a:latin typeface="Franklin Gothic Book" pitchFamily="34" charset="0"/>
              </a:rPr>
              <a:t>Ensuring adequate </a:t>
            </a:r>
            <a:r>
              <a:rPr lang="en-AU" sz="2000" dirty="0">
                <a:latin typeface="Franklin Gothic Book" pitchFamily="34" charset="0"/>
              </a:rPr>
              <a:t>support for asylum seekers on Bridging </a:t>
            </a:r>
            <a:r>
              <a:rPr lang="en-AU" sz="2000" dirty="0" smtClean="0">
                <a:latin typeface="Franklin Gothic Book" pitchFamily="34" charset="0"/>
              </a:rPr>
              <a:t>Visas, including right to work</a:t>
            </a:r>
            <a:endParaRPr lang="en-AU" sz="2000" dirty="0">
              <a:latin typeface="Franklin Gothic Book" pitchFamily="34" charset="0"/>
            </a:endParaRP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Promoting the right to family reunion for refugees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Pushing for a statelessness status determination system</a:t>
            </a:r>
            <a:endParaRPr lang="en-AU" sz="2000" dirty="0">
              <a:latin typeface="Franklin Gothic Book" pitchFamily="34" charset="0"/>
            </a:endParaRPr>
          </a:p>
          <a:p>
            <a:pPr eaLnBrk="1" hangingPunct="1">
              <a:spcAft>
                <a:spcPct val="20000"/>
              </a:spcAft>
            </a:pPr>
            <a:r>
              <a:rPr lang="en-AU" sz="2000" b="1" dirty="0">
                <a:latin typeface="Franklin Gothic Book" pitchFamily="34" charset="0"/>
              </a:rPr>
              <a:t>Offshore processing and regional cooperation: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>
                <a:latin typeface="Franklin Gothic Book" pitchFamily="34" charset="0"/>
              </a:rPr>
              <a:t> Ensuring all </a:t>
            </a:r>
            <a:r>
              <a:rPr lang="en-AU" sz="2000" dirty="0" smtClean="0">
                <a:latin typeface="Franklin Gothic Book" pitchFamily="34" charset="0"/>
              </a:rPr>
              <a:t>protection-centred </a:t>
            </a:r>
            <a:r>
              <a:rPr lang="en-AU" sz="2000" dirty="0">
                <a:latin typeface="Franklin Gothic Book" pitchFamily="34" charset="0"/>
              </a:rPr>
              <a:t>recommendations from Expert Panel are implemented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Monitoring </a:t>
            </a:r>
            <a:r>
              <a:rPr lang="en-AU" sz="2000" dirty="0">
                <a:latin typeface="Franklin Gothic Book" pitchFamily="34" charset="0"/>
              </a:rPr>
              <a:t>conditions of transfer to Nauru and Manus Island and monitoring detention, return and resettlement arrangements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Advancing regional cooperation on protection </a:t>
            </a:r>
            <a:endParaRPr lang="en-AU" sz="2000" dirty="0">
              <a:latin typeface="Franklin Gothic Book" pitchFamily="34" charset="0"/>
            </a:endParaRP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AU" sz="2000" dirty="0" smtClean="0">
                <a:latin typeface="Franklin Gothic Book" pitchFamily="34" charset="0"/>
              </a:rPr>
              <a:t> Opposing new offshore processing options</a:t>
            </a:r>
            <a:endParaRPr lang="en-AU" sz="2000" dirty="0">
              <a:latin typeface="Franklin Gothic Book" pitchFamily="34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584325" y="6338093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63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9219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619250" y="171450"/>
            <a:ext cx="71294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 dirty="0" smtClean="0">
                <a:latin typeface="Franklin Gothic Heavy" pitchFamily="34" charset="0"/>
              </a:rPr>
              <a:t>Refugees and their rights</a:t>
            </a:r>
            <a:endParaRPr lang="en-AU" sz="4000" dirty="0">
              <a:latin typeface="Franklin Gothic Heavy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727200" y="1120775"/>
            <a:ext cx="71659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sz="2200">
              <a:latin typeface="Franklin Gothic Book" pitchFamily="34" charset="0"/>
            </a:endParaRPr>
          </a:p>
        </p:txBody>
      </p:sp>
      <p:pic>
        <p:nvPicPr>
          <p:cNvPr id="9222" name="Picture 6" descr="042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100138"/>
            <a:ext cx="7308850" cy="487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619250" y="6264275"/>
            <a:ext cx="10429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/>
              <a:t>Photo: UNHCR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9622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5123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690688" y="260350"/>
            <a:ext cx="71294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 dirty="0" smtClean="0">
                <a:latin typeface="Franklin Gothic Heavy" pitchFamily="34" charset="0"/>
              </a:rPr>
              <a:t>Refugees and their rights</a:t>
            </a:r>
            <a:endParaRPr lang="en-AU" sz="4000" dirty="0">
              <a:latin typeface="Franklin Gothic Heavy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727200" y="985838"/>
            <a:ext cx="7127875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Aft>
                <a:spcPts val="600"/>
              </a:spcAft>
            </a:pPr>
            <a:r>
              <a:rPr lang="en-AU" sz="2100" dirty="0" smtClean="0">
                <a:latin typeface="Franklin Gothic Book" pitchFamily="34" charset="0"/>
              </a:rPr>
              <a:t>A refugee is a person with “</a:t>
            </a:r>
            <a:r>
              <a:rPr lang="en-US" sz="2100" dirty="0" smtClean="0">
                <a:latin typeface="Franklin Gothic Book" pitchFamily="34" charset="0"/>
              </a:rPr>
              <a:t>a </a:t>
            </a:r>
            <a:r>
              <a:rPr lang="en-US" sz="2100" dirty="0">
                <a:latin typeface="Franklin Gothic Book" pitchFamily="34" charset="0"/>
              </a:rPr>
              <a:t>well founded fear of being persecuted for reasons of </a:t>
            </a:r>
            <a:r>
              <a:rPr lang="en-US" sz="2100" b="1" dirty="0">
                <a:latin typeface="Franklin Gothic Book" pitchFamily="34" charset="0"/>
              </a:rPr>
              <a:t>race, religion, nationality, membership of a particular social group or political </a:t>
            </a:r>
            <a:r>
              <a:rPr lang="en-US" sz="2100" b="1" dirty="0" smtClean="0">
                <a:latin typeface="Franklin Gothic Book" pitchFamily="34" charset="0"/>
              </a:rPr>
              <a:t>opinion</a:t>
            </a:r>
            <a:r>
              <a:rPr lang="en-US" sz="2100" dirty="0" smtClean="0">
                <a:latin typeface="Franklin Gothic Book" pitchFamily="34" charset="0"/>
              </a:rPr>
              <a:t>” who </a:t>
            </a:r>
            <a:r>
              <a:rPr lang="en-US" sz="2100" dirty="0">
                <a:latin typeface="Franklin Gothic Book" pitchFamily="34" charset="0"/>
              </a:rPr>
              <a:t>is outside </a:t>
            </a:r>
            <a:r>
              <a:rPr lang="en-US" sz="2100" dirty="0" smtClean="0">
                <a:latin typeface="Franklin Gothic Book" pitchFamily="34" charset="0"/>
              </a:rPr>
              <a:t>their country </a:t>
            </a:r>
            <a:r>
              <a:rPr lang="en-US" sz="2100" dirty="0">
                <a:latin typeface="Franklin Gothic Book" pitchFamily="34" charset="0"/>
              </a:rPr>
              <a:t>of </a:t>
            </a:r>
            <a:r>
              <a:rPr lang="en-US" sz="2100" dirty="0" smtClean="0">
                <a:latin typeface="Franklin Gothic Book" pitchFamily="34" charset="0"/>
              </a:rPr>
              <a:t>nationality </a:t>
            </a:r>
            <a:r>
              <a:rPr lang="en-US" sz="2100" dirty="0">
                <a:latin typeface="Franklin Gothic Book" pitchFamily="34" charset="0"/>
              </a:rPr>
              <a:t>and </a:t>
            </a:r>
            <a:r>
              <a:rPr lang="en-US" sz="2100" dirty="0" smtClean="0">
                <a:latin typeface="Franklin Gothic Book" pitchFamily="34" charset="0"/>
              </a:rPr>
              <a:t>unable or unwilling </a:t>
            </a:r>
            <a:r>
              <a:rPr lang="en-US" sz="2100" dirty="0">
                <a:latin typeface="Franklin Gothic Book" pitchFamily="34" charset="0"/>
              </a:rPr>
              <a:t>to </a:t>
            </a:r>
            <a:r>
              <a:rPr lang="en-US" sz="2100" dirty="0" smtClean="0">
                <a:latin typeface="Franklin Gothic Book" pitchFamily="34" charset="0"/>
              </a:rPr>
              <a:t>return</a:t>
            </a:r>
          </a:p>
          <a:p>
            <a:pPr marL="0" indent="0">
              <a:spcAft>
                <a:spcPts val="600"/>
              </a:spcAft>
            </a:pPr>
            <a:endParaRPr lang="en-AU" sz="600" dirty="0" smtClean="0">
              <a:latin typeface="Franklin Gothic Book" pitchFamily="34" charset="0"/>
            </a:endParaRPr>
          </a:p>
          <a:p>
            <a:pPr marL="0" indent="0">
              <a:spcAft>
                <a:spcPts val="600"/>
              </a:spcAft>
            </a:pPr>
            <a:r>
              <a:rPr lang="en-AU" sz="1700" i="1" dirty="0" smtClean="0">
                <a:latin typeface="Franklin Gothic Book" pitchFamily="34" charset="0"/>
              </a:rPr>
              <a:t>Rights of refugees under the 1951 Refugee Convention and 1967 Protocol: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AU" sz="2100" dirty="0" smtClean="0">
                <a:latin typeface="Franklin Gothic Book" pitchFamily="34" charset="0"/>
              </a:rPr>
              <a:t>Protection </a:t>
            </a:r>
            <a:r>
              <a:rPr lang="en-AU" sz="2100" dirty="0">
                <a:latin typeface="Franklin Gothic Book" pitchFamily="34" charset="0"/>
              </a:rPr>
              <a:t>from </a:t>
            </a:r>
            <a:r>
              <a:rPr lang="en-AU" sz="2100" b="1" dirty="0" err="1">
                <a:latin typeface="Franklin Gothic Book" pitchFamily="34" charset="0"/>
              </a:rPr>
              <a:t>refoulement</a:t>
            </a:r>
            <a:r>
              <a:rPr lang="en-AU" sz="2100" dirty="0">
                <a:latin typeface="Franklin Gothic Book" pitchFamily="34" charset="0"/>
              </a:rPr>
              <a:t> – return to country where they face threats to life or freedom (Article 33)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AU" sz="2100" dirty="0">
                <a:latin typeface="Franklin Gothic Book" pitchFamily="34" charset="0"/>
              </a:rPr>
              <a:t>Right </a:t>
            </a:r>
            <a:r>
              <a:rPr lang="en-AU" sz="2100" b="1" dirty="0">
                <a:latin typeface="Franklin Gothic Book" pitchFamily="34" charset="0"/>
              </a:rPr>
              <a:t>not to be expelled</a:t>
            </a:r>
            <a:r>
              <a:rPr lang="en-AU" sz="2100" dirty="0">
                <a:latin typeface="Franklin Gothic Book" pitchFamily="34" charset="0"/>
              </a:rPr>
              <a:t>, except on grounds of national security or public order (32</a:t>
            </a:r>
            <a:r>
              <a:rPr lang="en-AU" sz="2100" dirty="0" smtClean="0">
                <a:latin typeface="Franklin Gothic Book" pitchFamily="34" charset="0"/>
              </a:rPr>
              <a:t>), </a:t>
            </a:r>
            <a:r>
              <a:rPr lang="en-AU" sz="2100" b="1" dirty="0" smtClean="0">
                <a:latin typeface="Franklin Gothic Book" pitchFamily="34" charset="0"/>
              </a:rPr>
              <a:t>not </a:t>
            </a:r>
            <a:r>
              <a:rPr lang="en-AU" sz="2100" b="1" dirty="0">
                <a:latin typeface="Franklin Gothic Book" pitchFamily="34" charset="0"/>
              </a:rPr>
              <a:t>to be punished </a:t>
            </a:r>
            <a:r>
              <a:rPr lang="en-AU" sz="2100" dirty="0">
                <a:latin typeface="Franklin Gothic Book" pitchFamily="34" charset="0"/>
              </a:rPr>
              <a:t>for illegal entry (31), to </a:t>
            </a:r>
            <a:r>
              <a:rPr lang="en-AU" sz="2100" b="1" dirty="0">
                <a:latin typeface="Franklin Gothic Book" pitchFamily="34" charset="0"/>
              </a:rPr>
              <a:t>access the courts </a:t>
            </a:r>
            <a:r>
              <a:rPr lang="en-AU" sz="2100" dirty="0">
                <a:latin typeface="Franklin Gothic Book" pitchFamily="34" charset="0"/>
              </a:rPr>
              <a:t>(16</a:t>
            </a:r>
            <a:r>
              <a:rPr lang="en-AU" sz="2100" dirty="0" smtClean="0">
                <a:latin typeface="Franklin Gothic Book" pitchFamily="34" charset="0"/>
              </a:rPr>
              <a:t>), </a:t>
            </a:r>
            <a:r>
              <a:rPr lang="en-AU" sz="2100" dirty="0">
                <a:latin typeface="Franklin Gothic Book" pitchFamily="34" charset="0"/>
              </a:rPr>
              <a:t>to be issued </a:t>
            </a:r>
            <a:r>
              <a:rPr lang="en-AU" sz="2100" b="1" dirty="0">
                <a:latin typeface="Franklin Gothic Book" pitchFamily="34" charset="0"/>
              </a:rPr>
              <a:t>identity </a:t>
            </a:r>
            <a:r>
              <a:rPr lang="en-AU" sz="2100" b="1" dirty="0" smtClean="0">
                <a:latin typeface="Franklin Gothic Book" pitchFamily="34" charset="0"/>
              </a:rPr>
              <a:t>&amp; travel </a:t>
            </a:r>
            <a:r>
              <a:rPr lang="en-AU" sz="2100" b="1" dirty="0">
                <a:latin typeface="Franklin Gothic Book" pitchFamily="34" charset="0"/>
              </a:rPr>
              <a:t>documents </a:t>
            </a:r>
            <a:r>
              <a:rPr lang="en-AU" sz="2100" dirty="0">
                <a:latin typeface="Franklin Gothic Book" pitchFamily="34" charset="0"/>
              </a:rPr>
              <a:t>(27-28)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AU" sz="2100" dirty="0" smtClean="0">
                <a:latin typeface="Franklin Gothic Book" pitchFamily="34" charset="0"/>
              </a:rPr>
              <a:t>Right </a:t>
            </a:r>
            <a:r>
              <a:rPr lang="en-AU" sz="2100" dirty="0">
                <a:latin typeface="Franklin Gothic Book" pitchFamily="34" charset="0"/>
              </a:rPr>
              <a:t>to </a:t>
            </a:r>
            <a:r>
              <a:rPr lang="en-AU" sz="2100" b="1" dirty="0" smtClean="0">
                <a:latin typeface="Franklin Gothic Book" pitchFamily="34" charset="0"/>
              </a:rPr>
              <a:t>work</a:t>
            </a:r>
            <a:r>
              <a:rPr lang="en-AU" sz="2100" dirty="0" smtClean="0">
                <a:latin typeface="Franklin Gothic Book" pitchFamily="34" charset="0"/>
              </a:rPr>
              <a:t> (</a:t>
            </a:r>
            <a:r>
              <a:rPr lang="en-AU" sz="2100" dirty="0">
                <a:latin typeface="Franklin Gothic Book" pitchFamily="34" charset="0"/>
              </a:rPr>
              <a:t>17-19</a:t>
            </a:r>
            <a:r>
              <a:rPr lang="en-AU" sz="2100" dirty="0" smtClean="0">
                <a:latin typeface="Franklin Gothic Book" pitchFamily="34" charset="0"/>
              </a:rPr>
              <a:t>), </a:t>
            </a:r>
            <a:r>
              <a:rPr lang="en-AU" sz="2100" b="1" dirty="0" smtClean="0">
                <a:latin typeface="Franklin Gothic Book" pitchFamily="34" charset="0"/>
              </a:rPr>
              <a:t>housing</a:t>
            </a:r>
            <a:r>
              <a:rPr lang="en-AU" sz="2100" dirty="0" smtClean="0">
                <a:latin typeface="Franklin Gothic Book" pitchFamily="34" charset="0"/>
              </a:rPr>
              <a:t> </a:t>
            </a:r>
            <a:r>
              <a:rPr lang="en-AU" sz="2100" dirty="0">
                <a:latin typeface="Franklin Gothic Book" pitchFamily="34" charset="0"/>
              </a:rPr>
              <a:t>(21</a:t>
            </a:r>
            <a:r>
              <a:rPr lang="en-AU" sz="2100" dirty="0" smtClean="0">
                <a:latin typeface="Franklin Gothic Book" pitchFamily="34" charset="0"/>
              </a:rPr>
              <a:t>), </a:t>
            </a:r>
            <a:r>
              <a:rPr lang="en-AU" sz="2100" b="1" dirty="0" smtClean="0">
                <a:latin typeface="Franklin Gothic Book" pitchFamily="34" charset="0"/>
              </a:rPr>
              <a:t>education</a:t>
            </a:r>
            <a:r>
              <a:rPr lang="en-AU" sz="2100" dirty="0" smtClean="0">
                <a:latin typeface="Franklin Gothic Book" pitchFamily="34" charset="0"/>
              </a:rPr>
              <a:t> </a:t>
            </a:r>
            <a:r>
              <a:rPr lang="en-AU" sz="2100" dirty="0">
                <a:latin typeface="Franklin Gothic Book" pitchFamily="34" charset="0"/>
              </a:rPr>
              <a:t>(22</a:t>
            </a:r>
            <a:r>
              <a:rPr lang="en-AU" sz="2100" dirty="0" smtClean="0">
                <a:latin typeface="Franklin Gothic Book" pitchFamily="34" charset="0"/>
              </a:rPr>
              <a:t>), public </a:t>
            </a:r>
            <a:r>
              <a:rPr lang="en-AU" sz="2100" dirty="0">
                <a:latin typeface="Franklin Gothic Book" pitchFamily="34" charset="0"/>
              </a:rPr>
              <a:t>relief and </a:t>
            </a:r>
            <a:r>
              <a:rPr lang="en-AU" sz="2100" b="1" dirty="0">
                <a:latin typeface="Franklin Gothic Book" pitchFamily="34" charset="0"/>
              </a:rPr>
              <a:t>assistance</a:t>
            </a:r>
            <a:r>
              <a:rPr lang="en-AU" sz="2100" dirty="0">
                <a:latin typeface="Franklin Gothic Book" pitchFamily="34" charset="0"/>
              </a:rPr>
              <a:t> (23</a:t>
            </a:r>
            <a:r>
              <a:rPr lang="en-AU" sz="2100" dirty="0" smtClean="0">
                <a:latin typeface="Franklin Gothic Book" pitchFamily="34" charset="0"/>
              </a:rPr>
              <a:t>), </a:t>
            </a:r>
            <a:r>
              <a:rPr lang="en-AU" sz="2100" b="1" dirty="0" smtClean="0">
                <a:latin typeface="Franklin Gothic Book" pitchFamily="34" charset="0"/>
              </a:rPr>
              <a:t>freedom </a:t>
            </a:r>
            <a:r>
              <a:rPr lang="en-AU" sz="2100" b="1" dirty="0">
                <a:latin typeface="Franklin Gothic Book" pitchFamily="34" charset="0"/>
              </a:rPr>
              <a:t>of religion </a:t>
            </a:r>
            <a:r>
              <a:rPr lang="en-AU" sz="2100" dirty="0">
                <a:latin typeface="Franklin Gothic Book" pitchFamily="34" charset="0"/>
              </a:rPr>
              <a:t>(4</a:t>
            </a:r>
            <a:r>
              <a:rPr lang="en-AU" sz="2100" dirty="0" smtClean="0">
                <a:latin typeface="Franklin Gothic Book" pitchFamily="34" charset="0"/>
              </a:rPr>
              <a:t>), </a:t>
            </a:r>
            <a:r>
              <a:rPr lang="en-AU" sz="2100" b="1" dirty="0" smtClean="0">
                <a:latin typeface="Franklin Gothic Book" pitchFamily="34" charset="0"/>
              </a:rPr>
              <a:t>freedom </a:t>
            </a:r>
            <a:r>
              <a:rPr lang="en-AU" sz="2100" b="1" dirty="0">
                <a:latin typeface="Franklin Gothic Book" pitchFamily="34" charset="0"/>
              </a:rPr>
              <a:t>of movement </a:t>
            </a:r>
            <a:r>
              <a:rPr lang="en-AU" sz="2100" dirty="0">
                <a:latin typeface="Franklin Gothic Book" pitchFamily="34" charset="0"/>
              </a:rPr>
              <a:t>within the territory (</a:t>
            </a:r>
            <a:r>
              <a:rPr lang="en-AU" sz="2100" dirty="0" smtClean="0">
                <a:latin typeface="Franklin Gothic Book" pitchFamily="34" charset="0"/>
              </a:rPr>
              <a:t>26)</a:t>
            </a:r>
            <a:endParaRPr lang="en-AU" sz="2100" dirty="0">
              <a:latin typeface="Franklin Gothic Book" pitchFamily="34" charset="0"/>
            </a:endParaRP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979613" y="2312988"/>
            <a:ext cx="230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6147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619250" y="171450"/>
            <a:ext cx="7129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600">
                <a:latin typeface="Franklin Gothic Heavy" pitchFamily="34" charset="0"/>
              </a:rPr>
              <a:t>Global refugee situation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727200" y="1120775"/>
            <a:ext cx="71659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sz="2200">
              <a:latin typeface="Franklin Gothic Book" pitchFamily="34" charset="0"/>
            </a:endParaRPr>
          </a:p>
        </p:txBody>
      </p:sp>
      <p:pic>
        <p:nvPicPr>
          <p:cNvPr id="6150" name="Picture 6" descr="1999 Kosovo 0226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1125538"/>
            <a:ext cx="7307263" cy="4781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584325" y="6191250"/>
            <a:ext cx="10429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/>
              <a:t>Photo: UNHCR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7171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27200" y="225425"/>
            <a:ext cx="7129463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700" dirty="0" smtClean="0">
                <a:latin typeface="Franklin Gothic Heavy" pitchFamily="34" charset="0"/>
              </a:rPr>
              <a:t>Refugees as at December 2011</a:t>
            </a:r>
            <a:endParaRPr lang="en-AU" sz="3700" dirty="0">
              <a:latin typeface="Franklin Gothic Heavy" pitchFamily="34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584325" y="1157288"/>
            <a:ext cx="7127875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AU" sz="2200" b="1" dirty="0">
                <a:latin typeface="Franklin Gothic Book" pitchFamily="34" charset="0"/>
              </a:rPr>
              <a:t>15.2 million refugees </a:t>
            </a:r>
            <a:r>
              <a:rPr lang="en-AU" sz="2200" dirty="0">
                <a:latin typeface="Franklin Gothic Book" pitchFamily="34" charset="0"/>
              </a:rPr>
              <a:t>in the world in 2011:</a:t>
            </a:r>
          </a:p>
          <a:p>
            <a:pPr eaLnBrk="1" hangingPunct="1"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10.4 million under UNHCR</a:t>
            </a:r>
          </a:p>
          <a:p>
            <a:pPr eaLnBrk="1" hangingPunct="1">
              <a:buFontTx/>
              <a:buChar char="•"/>
            </a:pPr>
            <a:r>
              <a:rPr lang="en-AU" sz="2200" dirty="0">
                <a:latin typeface="Franklin Gothic Book" pitchFamily="34" charset="0"/>
              </a:rPr>
              <a:t> 4.8 million Palestinian refugees under  UNRWA</a:t>
            </a:r>
          </a:p>
          <a:p>
            <a:pPr eaLnBrk="1" hangingPunct="1"/>
            <a:endParaRPr lang="en-AU" sz="1400" dirty="0">
              <a:latin typeface="Franklin Gothic Book" pitchFamily="34" charset="0"/>
            </a:endParaRPr>
          </a:p>
          <a:p>
            <a:pPr eaLnBrk="1" hangingPunct="1"/>
            <a:r>
              <a:rPr lang="en-AU" sz="2200" dirty="0">
                <a:latin typeface="Franklin Gothic Book" pitchFamily="34" charset="0"/>
              </a:rPr>
              <a:t>Around </a:t>
            </a:r>
            <a:r>
              <a:rPr lang="en-AU" sz="2200" b="1" dirty="0">
                <a:latin typeface="Franklin Gothic Book" pitchFamily="34" charset="0"/>
              </a:rPr>
              <a:t>895,000 asylum seekers</a:t>
            </a:r>
          </a:p>
          <a:p>
            <a:pPr eaLnBrk="1" hangingPunct="1"/>
            <a:endParaRPr lang="en-AU" dirty="0"/>
          </a:p>
          <a:p>
            <a:pPr eaLnBrk="1" hangingPunct="1"/>
            <a:r>
              <a:rPr lang="en-AU" sz="2200" dirty="0" smtClean="0">
                <a:latin typeface="Franklin Gothic Book" pitchFamily="34" charset="0"/>
              </a:rPr>
              <a:t>Of </a:t>
            </a:r>
            <a:r>
              <a:rPr lang="en-AU" sz="2200" b="1" dirty="0" smtClean="0">
                <a:latin typeface="Franklin Gothic Book" pitchFamily="34" charset="0"/>
              </a:rPr>
              <a:t>10.4 million UNHCR-mandate refugees</a:t>
            </a:r>
            <a:r>
              <a:rPr lang="en-AU" sz="2200" dirty="0" smtClean="0">
                <a:latin typeface="Franklin Gothic Book" pitchFamily="34" charset="0"/>
              </a:rPr>
              <a:t>: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AU" sz="2200" dirty="0" smtClean="0">
                <a:latin typeface="Franklin Gothic Book" pitchFamily="34" charset="0"/>
              </a:rPr>
              <a:t>One-third </a:t>
            </a:r>
            <a:r>
              <a:rPr lang="en-AU" sz="2200" dirty="0">
                <a:latin typeface="Franklin Gothic Book" pitchFamily="34" charset="0"/>
              </a:rPr>
              <a:t>in camps; more than half in urban areas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AU" sz="2200" dirty="0" smtClean="0">
                <a:latin typeface="Franklin Gothic Book" pitchFamily="34" charset="0"/>
              </a:rPr>
              <a:t>Four-fifths </a:t>
            </a:r>
            <a:r>
              <a:rPr lang="en-AU" sz="2200" dirty="0">
                <a:latin typeface="Franklin Gothic Book" pitchFamily="34" charset="0"/>
              </a:rPr>
              <a:t>in developing countries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AU" sz="2200" dirty="0" smtClean="0">
                <a:latin typeface="Franklin Gothic Book" pitchFamily="34" charset="0"/>
              </a:rPr>
              <a:t>Three-quarters </a:t>
            </a:r>
            <a:r>
              <a:rPr lang="en-AU" sz="2200" dirty="0">
                <a:latin typeface="Franklin Gothic Book" pitchFamily="34" charset="0"/>
              </a:rPr>
              <a:t>in a country neighbouring their </a:t>
            </a:r>
            <a:r>
              <a:rPr lang="en-AU" sz="2200" dirty="0" smtClean="0">
                <a:latin typeface="Franklin Gothic Book" pitchFamily="34" charset="0"/>
              </a:rPr>
              <a:t>own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sz="2200" dirty="0" smtClean="0">
                <a:latin typeface="Franklin Gothic Book" pitchFamily="34" charset="0"/>
              </a:rPr>
              <a:t>Top 3 </a:t>
            </a:r>
            <a:r>
              <a:rPr lang="en-AU" sz="2200" b="1" dirty="0" smtClean="0">
                <a:latin typeface="Franklin Gothic Book" pitchFamily="34" charset="0"/>
              </a:rPr>
              <a:t>source countries</a:t>
            </a:r>
            <a:r>
              <a:rPr lang="en-AU" sz="2200" dirty="0" smtClean="0">
                <a:latin typeface="Franklin Gothic Book" pitchFamily="34" charset="0"/>
              </a:rPr>
              <a:t>: Afghanistan </a:t>
            </a:r>
            <a:r>
              <a:rPr lang="en-AU" sz="2200" dirty="0">
                <a:latin typeface="Franklin Gothic Book" pitchFamily="34" charset="0"/>
              </a:rPr>
              <a:t>(2,664,436), Iraq (1,428,308), Somalia (1,077,048</a:t>
            </a:r>
            <a:r>
              <a:rPr lang="en-AU" sz="2200" dirty="0" smtClean="0">
                <a:latin typeface="Franklin Gothic Book" pitchFamily="34" charset="0"/>
              </a:rPr>
              <a:t>)</a:t>
            </a:r>
          </a:p>
          <a:p>
            <a:pPr eaLnBrk="1" hangingPunct="1"/>
            <a:endParaRPr lang="en-AU" dirty="0">
              <a:latin typeface="Franklin Gothic Book" pitchFamily="34" charset="0"/>
            </a:endParaRPr>
          </a:p>
          <a:p>
            <a:pPr eaLnBrk="1" hangingPunct="1"/>
            <a:r>
              <a:rPr lang="en-AU" sz="2200" dirty="0" smtClean="0">
                <a:latin typeface="Franklin Gothic Book" pitchFamily="34" charset="0"/>
              </a:rPr>
              <a:t>Top 3 </a:t>
            </a:r>
            <a:r>
              <a:rPr lang="en-AU" sz="2200" b="1" dirty="0" smtClean="0">
                <a:latin typeface="Franklin Gothic Book" pitchFamily="34" charset="0"/>
              </a:rPr>
              <a:t>host countries</a:t>
            </a:r>
            <a:r>
              <a:rPr lang="en-AU" sz="2200" dirty="0" smtClean="0">
                <a:latin typeface="Franklin Gothic Book" pitchFamily="34" charset="0"/>
              </a:rPr>
              <a:t>: </a:t>
            </a:r>
            <a:r>
              <a:rPr lang="en-AU" sz="2200" dirty="0">
                <a:latin typeface="Franklin Gothic Book" pitchFamily="34" charset="0"/>
              </a:rPr>
              <a:t>Pakistan (1,702,700), Iran (886,468). Syria (755,445</a:t>
            </a:r>
            <a:r>
              <a:rPr lang="en-AU" sz="2200" dirty="0" smtClean="0">
                <a:latin typeface="Franklin Gothic Book" pitchFamily="34" charset="0"/>
              </a:rPr>
              <a:t>)</a:t>
            </a:r>
            <a:endParaRPr lang="en-AU" sz="2200" dirty="0">
              <a:latin typeface="Franklin Gothic Book" pitchFamily="34" charset="0"/>
            </a:endParaRP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1547813" y="6416675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1267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27200" y="225425"/>
            <a:ext cx="71294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600">
                <a:latin typeface="Franklin Gothic Heavy" pitchFamily="34" charset="0"/>
              </a:rPr>
              <a:t>Are durable solutions working?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84325" y="941819"/>
            <a:ext cx="7127875" cy="547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AU" sz="2200" b="1" dirty="0">
                <a:latin typeface="Franklin Gothic Book" pitchFamily="34" charset="0"/>
              </a:rPr>
              <a:t>Voluntary repatriation </a:t>
            </a:r>
            <a:r>
              <a:rPr lang="en-AU" sz="2200" dirty="0">
                <a:latin typeface="Franklin Gothic Book" pitchFamily="34" charset="0"/>
              </a:rPr>
              <a:t>– Been in decline since 2004 – just 197,600 refugees returned home in 2010 (lowest in 20 years) and 532,000 in 2011</a:t>
            </a:r>
          </a:p>
          <a:p>
            <a:pPr eaLnBrk="1" hangingPunct="1">
              <a:spcBef>
                <a:spcPts val="600"/>
              </a:spcBef>
            </a:pPr>
            <a:r>
              <a:rPr lang="en-AU" sz="2200" b="1" dirty="0">
                <a:latin typeface="Franklin Gothic Book" pitchFamily="34" charset="0"/>
              </a:rPr>
              <a:t>Integration</a:t>
            </a:r>
            <a:r>
              <a:rPr lang="en-AU" sz="2200" dirty="0">
                <a:latin typeface="Franklin Gothic Book" pitchFamily="34" charset="0"/>
              </a:rPr>
              <a:t> – Few countries of asylum outside Europe and North America offer permanent residency or citizenship to refugees – a rare exception being 2010 decision of Tanzania to offer citizenship to 162,000 Burundians</a:t>
            </a:r>
          </a:p>
          <a:p>
            <a:pPr eaLnBrk="1" hangingPunct="1">
              <a:spcBef>
                <a:spcPts val="600"/>
              </a:spcBef>
            </a:pPr>
            <a:r>
              <a:rPr lang="en-AU" sz="2200" b="1" dirty="0">
                <a:latin typeface="Franklin Gothic Book" pitchFamily="34" charset="0"/>
              </a:rPr>
              <a:t>Resettlement</a:t>
            </a:r>
            <a:r>
              <a:rPr lang="en-AU" sz="2200" dirty="0">
                <a:latin typeface="Franklin Gothic Book" pitchFamily="34" charset="0"/>
              </a:rPr>
              <a:t> – Declined from 151,772 in 1994 to 50,571 in 2002 and 79,784 in 2011 – just 0.77% of UNHCR mandated refugees resettled last year (one in every 130)</a:t>
            </a:r>
          </a:p>
          <a:p>
            <a:pPr eaLnBrk="1" hangingPunct="1">
              <a:spcBef>
                <a:spcPts val="600"/>
              </a:spcBef>
            </a:pPr>
            <a:r>
              <a:rPr lang="en-AU" sz="2200" dirty="0">
                <a:latin typeface="Franklin Gothic Book" pitchFamily="34" charset="0"/>
              </a:rPr>
              <a:t>Now </a:t>
            </a:r>
            <a:r>
              <a:rPr lang="en-AU" sz="2200" b="1" dirty="0">
                <a:latin typeface="Franklin Gothic Book" pitchFamily="34" charset="0"/>
              </a:rPr>
              <a:t>7.2 million</a:t>
            </a:r>
            <a:r>
              <a:rPr lang="en-AU" sz="2200" dirty="0">
                <a:latin typeface="Franklin Gothic Book" pitchFamily="34" charset="0"/>
              </a:rPr>
              <a:t> people are in </a:t>
            </a:r>
            <a:r>
              <a:rPr lang="en-AU" sz="2200" b="1" dirty="0">
                <a:latin typeface="Franklin Gothic Book" pitchFamily="34" charset="0"/>
              </a:rPr>
              <a:t>protracted refugee situations </a:t>
            </a:r>
            <a:r>
              <a:rPr lang="en-AU" sz="2200" dirty="0">
                <a:latin typeface="Franklin Gothic Book" pitchFamily="34" charset="0"/>
              </a:rPr>
              <a:t>(displaced +5 years) – 69% of all UNHCR mandated refugees. Average length of displacement close to 20 years</a:t>
            </a:r>
          </a:p>
          <a:p>
            <a:pPr eaLnBrk="1" hangingPunct="1">
              <a:spcBef>
                <a:spcPts val="600"/>
              </a:spcBef>
            </a:pPr>
            <a:r>
              <a:rPr lang="en-AU" sz="2200" dirty="0">
                <a:latin typeface="Franklin Gothic Book" pitchFamily="34" charset="0"/>
              </a:rPr>
              <a:t>As durable solutions continue to fail, more refugees choose to move on to seek greater protection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1547813" y="6416675"/>
            <a:ext cx="525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2291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619250" y="225425"/>
            <a:ext cx="71294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>
                <a:latin typeface="Franklin Gothic Heavy" pitchFamily="34" charset="0"/>
              </a:rPr>
              <a:t>Refugee protection in the Asia-Pacific region</a:t>
            </a:r>
          </a:p>
        </p:txBody>
      </p:sp>
      <p:pic>
        <p:nvPicPr>
          <p:cNvPr id="12293" name="Picture 7" descr="Bangladesh: Open borders to Myanmar Refuge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1952625"/>
            <a:ext cx="7343775" cy="3679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1547813" y="5768975"/>
            <a:ext cx="25193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 sz="1000"/>
              <a:t>Photo: BdNews24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3315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619250" y="225425"/>
            <a:ext cx="71294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4000">
                <a:latin typeface="Franklin Gothic Heavy" pitchFamily="34" charset="0"/>
              </a:rPr>
              <a:t>Refugee protection in the Asia-Pacific region</a:t>
            </a:r>
          </a:p>
        </p:txBody>
      </p:sp>
      <p:pic>
        <p:nvPicPr>
          <p:cNvPr id="13317" name="Picture 7" descr="File:Refugeeconvention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/>
          <a:stretch>
            <a:fillRect/>
          </a:stretch>
        </p:blipFill>
        <p:spPr bwMode="auto">
          <a:xfrm>
            <a:off x="1476375" y="2136775"/>
            <a:ext cx="7632700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1403350" cy="6858000"/>
          </a:xfrm>
          <a:prstGeom prst="rect">
            <a:avLst/>
          </a:prstGeom>
          <a:gradFill rotWithShape="1">
            <a:gsLst>
              <a:gs pos="0">
                <a:srgbClr val="00D000"/>
              </a:gs>
              <a:gs pos="100000">
                <a:srgbClr val="27772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D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4339" name="Picture 3" descr="RCOA_logo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237288"/>
            <a:ext cx="1727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84325" y="225425"/>
            <a:ext cx="738028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3600">
                <a:latin typeface="Franklin Gothic Heavy" pitchFamily="34" charset="0"/>
              </a:rPr>
              <a:t>Protection issues in Asia-Pacific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590225" y="944724"/>
            <a:ext cx="7127875" cy="538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AU" sz="2100" b="1" dirty="0">
                <a:latin typeface="Franklin Gothic Book" pitchFamily="34" charset="0"/>
              </a:rPr>
              <a:t>Few countries are signatories</a:t>
            </a:r>
            <a:r>
              <a:rPr lang="en-AU" sz="2100" dirty="0">
                <a:latin typeface="Franklin Gothic Book" pitchFamily="34" charset="0"/>
              </a:rPr>
              <a:t> to the Refugee Convention (only 4 out of 19 in South and South-East Asia)</a:t>
            </a:r>
          </a:p>
          <a:p>
            <a:pPr eaLnBrk="1" hangingPunct="1">
              <a:spcAft>
                <a:spcPts val="1200"/>
              </a:spcAft>
            </a:pPr>
            <a:r>
              <a:rPr lang="en-AU" sz="2100" dirty="0">
                <a:latin typeface="Franklin Gothic Book" pitchFamily="34" charset="0"/>
              </a:rPr>
              <a:t>Many refugees have </a:t>
            </a:r>
            <a:r>
              <a:rPr lang="en-AU" sz="2100" b="1" dirty="0">
                <a:latin typeface="Franklin Gothic Book" pitchFamily="34" charset="0"/>
              </a:rPr>
              <a:t>no access to a refugee determination process</a:t>
            </a:r>
            <a:r>
              <a:rPr lang="en-AU" sz="2100" dirty="0">
                <a:latin typeface="Franklin Gothic Book" pitchFamily="34" charset="0"/>
              </a:rPr>
              <a:t> (e.g. 1 million Burmese in Thailand, 200,000 </a:t>
            </a:r>
            <a:r>
              <a:rPr lang="en-AU" sz="2100" dirty="0" err="1">
                <a:latin typeface="Franklin Gothic Book" pitchFamily="34" charset="0"/>
              </a:rPr>
              <a:t>Rohingya</a:t>
            </a:r>
            <a:r>
              <a:rPr lang="en-AU" sz="2100" dirty="0">
                <a:latin typeface="Franklin Gothic Book" pitchFamily="34" charset="0"/>
              </a:rPr>
              <a:t> in Bangladesh)</a:t>
            </a:r>
          </a:p>
          <a:p>
            <a:pPr eaLnBrk="1" hangingPunct="1">
              <a:spcAft>
                <a:spcPts val="1200"/>
              </a:spcAft>
            </a:pPr>
            <a:r>
              <a:rPr lang="en-AU" sz="2100" dirty="0">
                <a:latin typeface="Franklin Gothic Book" pitchFamily="34" charset="0"/>
              </a:rPr>
              <a:t>Of those who do, many have </a:t>
            </a:r>
            <a:r>
              <a:rPr lang="en-AU" sz="2100" b="1" dirty="0">
                <a:latin typeface="Franklin Gothic Book" pitchFamily="34" charset="0"/>
              </a:rPr>
              <a:t>no legal status in host country</a:t>
            </a:r>
            <a:r>
              <a:rPr lang="en-AU" sz="2100" dirty="0">
                <a:latin typeface="Franklin Gothic Book" pitchFamily="34" charset="0"/>
              </a:rPr>
              <a:t> – treated as “illegal migrants” (e.g. in Malaysia, Bangkok)</a:t>
            </a:r>
          </a:p>
          <a:p>
            <a:pPr eaLnBrk="1" hangingPunct="1">
              <a:spcAft>
                <a:spcPts val="1200"/>
              </a:spcAft>
            </a:pPr>
            <a:r>
              <a:rPr lang="en-AU" sz="2100" b="1" dirty="0">
                <a:latin typeface="Franklin Gothic Book" pitchFamily="34" charset="0"/>
              </a:rPr>
              <a:t>No work rights</a:t>
            </a:r>
            <a:r>
              <a:rPr lang="en-AU" sz="2100" dirty="0">
                <a:latin typeface="Franklin Gothic Book" pitchFamily="34" charset="0"/>
              </a:rPr>
              <a:t> – often face destitution or forced to work illegally, facing constant </a:t>
            </a:r>
            <a:r>
              <a:rPr lang="en-AU" sz="2100" b="1" dirty="0">
                <a:latin typeface="Franklin Gothic Book" pitchFamily="34" charset="0"/>
              </a:rPr>
              <a:t>threat of arrest and detention</a:t>
            </a:r>
            <a:r>
              <a:rPr lang="en-AU" sz="2100" dirty="0">
                <a:latin typeface="Franklin Gothic Book" pitchFamily="34" charset="0"/>
              </a:rPr>
              <a:t>.</a:t>
            </a:r>
          </a:p>
          <a:p>
            <a:pPr eaLnBrk="1" hangingPunct="1">
              <a:spcAft>
                <a:spcPts val="1200"/>
              </a:spcAft>
            </a:pPr>
            <a:r>
              <a:rPr lang="en-AU" sz="2100" dirty="0">
                <a:latin typeface="Franklin Gothic Book" pitchFamily="34" charset="0"/>
              </a:rPr>
              <a:t>Limited or </a:t>
            </a:r>
            <a:r>
              <a:rPr lang="en-AU" sz="2100" b="1" dirty="0">
                <a:latin typeface="Franklin Gothic Book" pitchFamily="34" charset="0"/>
              </a:rPr>
              <a:t>no access to health care, education or social support</a:t>
            </a:r>
            <a:r>
              <a:rPr lang="en-AU" sz="2100" dirty="0">
                <a:latin typeface="Franklin Gothic Book" pitchFamily="34" charset="0"/>
              </a:rPr>
              <a:t>.</a:t>
            </a:r>
          </a:p>
          <a:p>
            <a:pPr eaLnBrk="1" hangingPunct="1">
              <a:spcAft>
                <a:spcPts val="1200"/>
              </a:spcAft>
            </a:pPr>
            <a:r>
              <a:rPr lang="en-AU" sz="2100" dirty="0">
                <a:latin typeface="Franklin Gothic Book" pitchFamily="34" charset="0"/>
              </a:rPr>
              <a:t>After 10 years, </a:t>
            </a:r>
            <a:r>
              <a:rPr lang="en-AU" sz="2100" b="1" dirty="0">
                <a:latin typeface="Franklin Gothic Book" pitchFamily="34" charset="0"/>
              </a:rPr>
              <a:t>Bali Process</a:t>
            </a:r>
            <a:r>
              <a:rPr lang="en-AU" sz="2100" dirty="0">
                <a:latin typeface="Franklin Gothic Book" pitchFamily="34" charset="0"/>
              </a:rPr>
              <a:t> has resulted in </a:t>
            </a:r>
            <a:r>
              <a:rPr lang="en-AU" sz="2100" b="1" dirty="0">
                <a:latin typeface="Franklin Gothic Book" pitchFamily="34" charset="0"/>
              </a:rPr>
              <a:t>no improvement in refugee protection</a:t>
            </a:r>
            <a:r>
              <a:rPr lang="en-AU" sz="2100" dirty="0">
                <a:latin typeface="Franklin Gothic Book" pitchFamily="34" charset="0"/>
              </a:rPr>
              <a:t> – it sees people smuggling and trafficking as the core issues, not protection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2168</TotalTime>
  <Words>1710</Words>
  <Application>Microsoft Office PowerPoint</Application>
  <PresentationFormat>On-screen Show (4:3)</PresentationFormat>
  <Paragraphs>141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Refugee Council of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Joe Moloney</cp:lastModifiedBy>
  <cp:revision>150</cp:revision>
  <cp:lastPrinted>2012-11-10T01:05:51Z</cp:lastPrinted>
  <dcterms:created xsi:type="dcterms:W3CDTF">2010-07-30T03:30:22Z</dcterms:created>
  <dcterms:modified xsi:type="dcterms:W3CDTF">2012-12-13T00:29:00Z</dcterms:modified>
</cp:coreProperties>
</file>