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28"/>
  </p:notesMasterIdLst>
  <p:handoutMasterIdLst>
    <p:handoutMasterId r:id="rId29"/>
  </p:handoutMasterIdLst>
  <p:sldIdLst>
    <p:sldId id="548" r:id="rId2"/>
    <p:sldId id="769" r:id="rId3"/>
    <p:sldId id="717" r:id="rId4"/>
    <p:sldId id="819" r:id="rId5"/>
    <p:sldId id="820" r:id="rId6"/>
    <p:sldId id="775" r:id="rId7"/>
    <p:sldId id="821" r:id="rId8"/>
    <p:sldId id="781" r:id="rId9"/>
    <p:sldId id="780" r:id="rId10"/>
    <p:sldId id="822" r:id="rId11"/>
    <p:sldId id="813" r:id="rId12"/>
    <p:sldId id="810" r:id="rId13"/>
    <p:sldId id="808" r:id="rId14"/>
    <p:sldId id="807" r:id="rId15"/>
    <p:sldId id="779" r:id="rId16"/>
    <p:sldId id="809" r:id="rId17"/>
    <p:sldId id="811" r:id="rId18"/>
    <p:sldId id="826" r:id="rId19"/>
    <p:sldId id="827" r:id="rId20"/>
    <p:sldId id="828" r:id="rId21"/>
    <p:sldId id="829" r:id="rId22"/>
    <p:sldId id="831" r:id="rId23"/>
    <p:sldId id="824" r:id="rId24"/>
    <p:sldId id="833" r:id="rId25"/>
    <p:sldId id="832" r:id="rId26"/>
    <p:sldId id="823" r:id="rId27"/>
  </p:sldIdLst>
  <p:sldSz cx="9144000" cy="6858000" type="screen4x3"/>
  <p:notesSz cx="6858000" cy="9144000"/>
  <p:defaultTextStyle>
    <a:defPPr>
      <a:defRPr lang="en-US"/>
    </a:defPPr>
    <a:lvl1pPr algn="l" rtl="0" fontAlgn="base">
      <a:spcBef>
        <a:spcPct val="0"/>
      </a:spcBef>
      <a:spcAft>
        <a:spcPct val="0"/>
      </a:spcAft>
      <a:defRPr sz="1200" kern="1200">
        <a:solidFill>
          <a:schemeClr val="tx1"/>
        </a:solidFill>
        <a:latin typeface="Arial" charset="0"/>
        <a:ea typeface="+mn-ea"/>
        <a:cs typeface="Arial" charset="0"/>
      </a:defRPr>
    </a:lvl1pPr>
    <a:lvl2pPr marL="457200" algn="l" rtl="0" fontAlgn="base">
      <a:spcBef>
        <a:spcPct val="0"/>
      </a:spcBef>
      <a:spcAft>
        <a:spcPct val="0"/>
      </a:spcAft>
      <a:defRPr sz="1200" kern="1200">
        <a:solidFill>
          <a:schemeClr val="tx1"/>
        </a:solidFill>
        <a:latin typeface="Arial" charset="0"/>
        <a:ea typeface="+mn-ea"/>
        <a:cs typeface="Arial" charset="0"/>
      </a:defRPr>
    </a:lvl2pPr>
    <a:lvl3pPr marL="914400" algn="l" rtl="0" fontAlgn="base">
      <a:spcBef>
        <a:spcPct val="0"/>
      </a:spcBef>
      <a:spcAft>
        <a:spcPct val="0"/>
      </a:spcAft>
      <a:defRPr sz="1200" kern="1200">
        <a:solidFill>
          <a:schemeClr val="tx1"/>
        </a:solidFill>
        <a:latin typeface="Arial" charset="0"/>
        <a:ea typeface="+mn-ea"/>
        <a:cs typeface="Arial" charset="0"/>
      </a:defRPr>
    </a:lvl3pPr>
    <a:lvl4pPr marL="1371600" algn="l" rtl="0" fontAlgn="base">
      <a:spcBef>
        <a:spcPct val="0"/>
      </a:spcBef>
      <a:spcAft>
        <a:spcPct val="0"/>
      </a:spcAft>
      <a:defRPr sz="1200" kern="1200">
        <a:solidFill>
          <a:schemeClr val="tx1"/>
        </a:solidFill>
        <a:latin typeface="Arial" charset="0"/>
        <a:ea typeface="+mn-ea"/>
        <a:cs typeface="Arial" charset="0"/>
      </a:defRPr>
    </a:lvl4pPr>
    <a:lvl5pPr marL="1828800" algn="l"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8AFEE0"/>
    <a:srgbClr val="03F7B7"/>
    <a:srgbClr val="339966"/>
    <a:srgbClr val="66FF66"/>
    <a:srgbClr val="15389B"/>
    <a:srgbClr val="3A3ED0"/>
    <a:srgbClr val="33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91" autoAdjust="0"/>
    <p:restoredTop sz="94646" autoAdjust="0"/>
  </p:normalViewPr>
  <p:slideViewPr>
    <p:cSldViewPr>
      <p:cViewPr>
        <p:scale>
          <a:sx n="68" d="100"/>
          <a:sy n="68" d="100"/>
        </p:scale>
        <p:origin x="10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12"/>
    </p:cViewPr>
  </p:sorterViewPr>
  <p:notesViewPr>
    <p:cSldViewPr>
      <p:cViewPr varScale="1">
        <p:scale>
          <a:sx n="69" d="100"/>
          <a:sy n="69" d="100"/>
        </p:scale>
        <p:origin x="-130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38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cs typeface="+mn-cs"/>
              </a:defRPr>
            </a:lvl1pPr>
          </a:lstStyle>
          <a:p>
            <a:pPr>
              <a:defRPr/>
            </a:pPr>
            <a:endParaRPr lang="en-US"/>
          </a:p>
        </p:txBody>
      </p:sp>
      <p:sp>
        <p:nvSpPr>
          <p:cNvPr id="33382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cs typeface="+mn-cs"/>
              </a:defRPr>
            </a:lvl1pPr>
          </a:lstStyle>
          <a:p>
            <a:pPr>
              <a:defRPr/>
            </a:pPr>
            <a:endParaRPr lang="en-US"/>
          </a:p>
        </p:txBody>
      </p:sp>
      <p:sp>
        <p:nvSpPr>
          <p:cNvPr id="33382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cs typeface="+mn-cs"/>
              </a:defRPr>
            </a:lvl1pPr>
          </a:lstStyle>
          <a:p>
            <a:pPr>
              <a:defRPr/>
            </a:pPr>
            <a:endParaRPr lang="en-US"/>
          </a:p>
        </p:txBody>
      </p:sp>
      <p:sp>
        <p:nvSpPr>
          <p:cNvPr id="33382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cs typeface="+mn-cs"/>
              </a:defRPr>
            </a:lvl1pPr>
          </a:lstStyle>
          <a:p>
            <a:pPr>
              <a:defRPr/>
            </a:pPr>
            <a:fld id="{D23A8168-4A66-45C6-A670-98C4B7F574BD}" type="slidenum">
              <a:rPr lang="en-US"/>
              <a:pPr>
                <a:defRPr/>
              </a:pPr>
              <a:t>‹#›</a:t>
            </a:fld>
            <a:endParaRPr lang="en-US"/>
          </a:p>
        </p:txBody>
      </p:sp>
    </p:spTree>
    <p:extLst>
      <p:ext uri="{BB962C8B-B14F-4D97-AF65-F5344CB8AC3E}">
        <p14:creationId xmlns:p14="http://schemas.microsoft.com/office/powerpoint/2010/main" val="2782270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cs typeface="+mn-cs"/>
              </a:defRPr>
            </a:lvl1pPr>
          </a:lstStyle>
          <a:p>
            <a:pPr>
              <a:defRPr/>
            </a:pPr>
            <a:endParaRPr lang="en-U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cs typeface="+mn-cs"/>
              </a:defRPr>
            </a:lvl1pPr>
          </a:lstStyle>
          <a:p>
            <a:pPr>
              <a:defRPr/>
            </a:pPr>
            <a:endParaRPr lang="en-US"/>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01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cs typeface="+mn-cs"/>
              </a:defRPr>
            </a:lvl1pPr>
          </a:lstStyle>
          <a:p>
            <a:pPr>
              <a:defRPr/>
            </a:pPr>
            <a:endParaRPr lang="en-US"/>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cs typeface="+mn-cs"/>
              </a:defRPr>
            </a:lvl1pPr>
          </a:lstStyle>
          <a:p>
            <a:pPr>
              <a:defRPr/>
            </a:pPr>
            <a:fld id="{B53C618D-2E4A-45D2-8709-882987302005}" type="slidenum">
              <a:rPr lang="en-US"/>
              <a:pPr>
                <a:defRPr/>
              </a:pPr>
              <a:t>‹#›</a:t>
            </a:fld>
            <a:endParaRPr lang="en-US"/>
          </a:p>
        </p:txBody>
      </p:sp>
    </p:spTree>
    <p:extLst>
      <p:ext uri="{BB962C8B-B14F-4D97-AF65-F5344CB8AC3E}">
        <p14:creationId xmlns:p14="http://schemas.microsoft.com/office/powerpoint/2010/main" val="23032698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a:defRPr/>
            </a:pPr>
            <a:fld id="{6F26D6DD-1D38-414E-9934-870677140F2D}" type="slidenum">
              <a:rPr lang="en-US" smtClean="0"/>
              <a:pPr>
                <a:defRPr/>
              </a:pPr>
              <a:t>1</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p:txBody>
          <a:bodyPr/>
          <a:lstStyle/>
          <a:p>
            <a:pPr>
              <a:defRPr/>
            </a:pPr>
            <a:fld id="{6EB00E97-42B6-49E6-BF5D-1F64549201A5}" type="slidenum">
              <a:rPr lang="en-US" smtClean="0"/>
              <a:pPr>
                <a:defRPr/>
              </a:pPr>
              <a:t>23</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p:txBody>
          <a:bodyPr/>
          <a:lstStyle/>
          <a:p>
            <a:pPr>
              <a:defRPr/>
            </a:pPr>
            <a:fld id="{6EB00E97-42B6-49E6-BF5D-1F64549201A5}" type="slidenum">
              <a:rPr lang="en-US" smtClean="0"/>
              <a:pPr>
                <a:defRPr/>
              </a:pPr>
              <a:t>24</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a:defRPr/>
            </a:pPr>
            <a:fld id="{6F26D6DD-1D38-414E-9934-870677140F2D}" type="slidenum">
              <a:rPr lang="en-US" smtClean="0"/>
              <a:pPr>
                <a:defRPr/>
              </a:pPr>
              <a:t>26</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p:txBody>
          <a:bodyPr/>
          <a:lstStyle/>
          <a:p>
            <a:pPr>
              <a:defRPr/>
            </a:pPr>
            <a:fld id="{80277329-5E04-48B3-924C-C867F2A0C9A9}" type="slidenum">
              <a:rPr lang="en-US" smtClean="0"/>
              <a:pPr>
                <a:defRPr/>
              </a:pPr>
              <a:t>3</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p:txBody>
          <a:bodyPr/>
          <a:lstStyle/>
          <a:p>
            <a:pPr>
              <a:defRPr/>
            </a:pPr>
            <a:fld id="{4AC78540-2DEF-4056-B885-DCFE26CF44FC}" type="slidenum">
              <a:rPr lang="en-US" smtClean="0"/>
              <a:pPr>
                <a:defRPr/>
              </a:pPr>
              <a:t>4</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p:txBody>
          <a:bodyPr/>
          <a:lstStyle/>
          <a:p>
            <a:pPr>
              <a:defRPr/>
            </a:pPr>
            <a:fld id="{4AC78540-2DEF-4056-B885-DCFE26CF44FC}" type="slidenum">
              <a:rPr lang="en-US" smtClean="0"/>
              <a:pPr>
                <a:defRPr/>
              </a:pPr>
              <a:t>5</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p>
            <a:pPr>
              <a:defRPr/>
            </a:pPr>
            <a:fld id="{8C2DECA7-D0C1-4D30-89C9-52F2A4F81826}" type="slidenum">
              <a:rPr lang="en-US" smtClean="0"/>
              <a:pPr>
                <a:defRPr/>
              </a:pPr>
              <a:t>6</a:t>
            </a:fld>
            <a:endParaRPr lang="en-US" smtClean="0"/>
          </a:p>
        </p:txBody>
      </p:sp>
      <p:sp>
        <p:nvSpPr>
          <p:cNvPr id="4096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9A95194-3F7E-4238-B370-30EEFAF8A1B9}" type="slidenum">
              <a:rPr lang="en-US"/>
              <a:pPr algn="r"/>
              <a:t>6</a:t>
            </a:fld>
            <a:endParaRPr lang="en-US"/>
          </a:p>
        </p:txBody>
      </p:sp>
      <p:sp>
        <p:nvSpPr>
          <p:cNvPr id="40964" name="Rectangle 2"/>
          <p:cNvSpPr>
            <a:spLocks noGrp="1" noRot="1" noChangeAspect="1" noChangeArrowheads="1" noTextEdit="1"/>
          </p:cNvSpPr>
          <p:nvPr>
            <p:ph type="sldImg"/>
          </p:nvPr>
        </p:nvSpPr>
        <p:spPr>
          <a:ln/>
        </p:spPr>
      </p:sp>
      <p:sp>
        <p:nvSpPr>
          <p:cNvPr id="40965"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p:txBody>
          <a:bodyPr/>
          <a:lstStyle/>
          <a:p>
            <a:pPr>
              <a:defRPr/>
            </a:pPr>
            <a:fld id="{6EB00E97-42B6-49E6-BF5D-1F64549201A5}" type="slidenum">
              <a:rPr lang="en-US" smtClean="0"/>
              <a:pPr>
                <a:defRPr/>
              </a:pPr>
              <a:t>8</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p:txBody>
          <a:bodyPr/>
          <a:lstStyle/>
          <a:p>
            <a:pPr>
              <a:defRPr/>
            </a:pPr>
            <a:fld id="{E5B08A61-260B-48B8-9660-0F34ECD69A2D}" type="slidenum">
              <a:rPr lang="en-US" smtClean="0"/>
              <a:pPr>
                <a:defRPr/>
              </a:pPr>
              <a:t>9</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p:txBody>
          <a:bodyPr/>
          <a:lstStyle/>
          <a:p>
            <a:pPr>
              <a:defRPr/>
            </a:pPr>
            <a:fld id="{6EB00E97-42B6-49E6-BF5D-1F64549201A5}" type="slidenum">
              <a:rPr lang="en-US" smtClean="0"/>
              <a:pPr>
                <a:defRPr/>
              </a:pPr>
              <a:t>10</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p:txBody>
          <a:bodyPr/>
          <a:lstStyle/>
          <a:p>
            <a:pPr>
              <a:defRPr/>
            </a:pPr>
            <a:fld id="{BA278789-0083-450E-9787-B9408A9C1BB2}" type="slidenum">
              <a:rPr lang="en-US" smtClean="0"/>
              <a:pPr>
                <a:defRPr/>
              </a:pPr>
              <a:t>15</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en-AU">
              <a:cs typeface="+mn-cs"/>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en-AU">
              <a:cs typeface="+mn-cs"/>
            </a:endParaRPr>
          </a:p>
        </p:txBody>
      </p:sp>
      <p:sp>
        <p:nvSpPr>
          <p:cNvPr id="152578"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152579"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8" name="Rectangle 6"/>
          <p:cNvSpPr>
            <a:spLocks noGrp="1" noChangeArrowheads="1"/>
          </p:cNvSpPr>
          <p:nvPr>
            <p:ph type="sldNum" sz="quarter" idx="12"/>
          </p:nvPr>
        </p:nvSpPr>
        <p:spPr/>
        <p:txBody>
          <a:bodyPr/>
          <a:lstStyle>
            <a:lvl1pPr>
              <a:defRPr/>
            </a:lvl1pPr>
          </a:lstStyle>
          <a:p>
            <a:pPr>
              <a:defRPr/>
            </a:pPr>
            <a:fld id="{F7AE8039-2E54-4ABE-8F7F-327650E04A8F}"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1FD47A2-133C-427A-B20C-58C9AC9065CA}"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B1437A9-23C4-4D03-B904-929A6980C4E6}" type="slidenum">
              <a:rPr lang="en-US" altLang="en-US"/>
              <a:pPr>
                <a:defRPr/>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AU"/>
          </a:p>
        </p:txBody>
      </p:sp>
      <p:sp>
        <p:nvSpPr>
          <p:cNvPr id="3" name="SmartArt Placeholder 2"/>
          <p:cNvSpPr>
            <a:spLocks noGrp="1"/>
          </p:cNvSpPr>
          <p:nvPr>
            <p:ph type="dgm" idx="1"/>
          </p:nvPr>
        </p:nvSpPr>
        <p:spPr>
          <a:xfrm>
            <a:off x="457200" y="1600200"/>
            <a:ext cx="8229600" cy="4530725"/>
          </a:xfrm>
        </p:spPr>
        <p:txBody>
          <a:bodyPr/>
          <a:lstStyle/>
          <a:p>
            <a:pPr lvl="0"/>
            <a:endParaRPr lang="en-A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4C1AACE-0396-402D-B866-86CC2A8E221E}" type="slidenum">
              <a:rPr lang="en-US" altLang="en-US"/>
              <a:pPr>
                <a:defRPr/>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457200" y="1600200"/>
            <a:ext cx="8229600" cy="4530725"/>
          </a:xfrm>
        </p:spPr>
        <p:txBody>
          <a:bodyPr/>
          <a:lstStyle/>
          <a:p>
            <a:pPr lvl="0"/>
            <a:endParaRPr lang="en-A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6773FBC-54D2-42CA-8B9C-7DAEACFEABFC}"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96C9F89-2495-4D9A-B7BD-5AFFC65D0907}"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13F2AFB-15C0-4AB4-9101-C493EB57834E}"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F6E92C7F-3B8E-48B3-8D0F-16D32928CB7D}"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C9D1B63B-8D40-4B3A-877E-2C41EF490767}"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3830F2A8-344B-4D39-A7D3-B73F09D251D4}"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2F3015C1-2453-4368-8323-793D77CA50DE}"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E3A9A795-BDE7-4B48-A561-40ADFED2C864}"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E8167A0-4526-4F8B-A2CB-41704E237FA7}"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51556"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atin typeface="+mj-lt"/>
                <a:cs typeface="+mn-cs"/>
              </a:defRPr>
            </a:lvl1pPr>
          </a:lstStyle>
          <a:p>
            <a:pPr>
              <a:defRPr/>
            </a:pPr>
            <a:endParaRPr lang="en-US" altLang="en-US"/>
          </a:p>
        </p:txBody>
      </p:sp>
      <p:sp>
        <p:nvSpPr>
          <p:cNvPr id="15155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a:latin typeface="+mj-lt"/>
                <a:cs typeface="+mn-cs"/>
              </a:defRPr>
            </a:lvl1pPr>
          </a:lstStyle>
          <a:p>
            <a:pPr>
              <a:defRPr/>
            </a:pPr>
            <a:endParaRPr lang="en-US" altLang="en-US"/>
          </a:p>
        </p:txBody>
      </p:sp>
      <p:sp>
        <p:nvSpPr>
          <p:cNvPr id="151558"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atin typeface="+mj-lt"/>
                <a:cs typeface="+mn-cs"/>
              </a:defRPr>
            </a:lvl1pPr>
          </a:lstStyle>
          <a:p>
            <a:pPr>
              <a:defRPr/>
            </a:pPr>
            <a:fld id="{4E2936E1-D271-4E98-B5A4-D4BE567E9F60}" type="slidenum">
              <a:rPr lang="en-US" altLang="en-US"/>
              <a:pPr>
                <a:defRPr/>
              </a:pPr>
              <a:t>‹#›</a:t>
            </a:fld>
            <a:endParaRPr lang="en-US" altLang="en-US"/>
          </a:p>
        </p:txBody>
      </p:sp>
      <p:sp>
        <p:nvSpPr>
          <p:cNvPr id="151559"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en-AU">
              <a:cs typeface="+mn-cs"/>
            </a:endParaRPr>
          </a:p>
        </p:txBody>
      </p:sp>
      <p:sp>
        <p:nvSpPr>
          <p:cNvPr id="151560"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en-AU">
              <a:cs typeface="+mn-cs"/>
            </a:endParaRPr>
          </a:p>
        </p:txBody>
      </p:sp>
    </p:spTree>
  </p:cSld>
  <p:clrMap bg1="lt1" tx1="dk1" bg2="lt2" tx2="dk2" accent1="accent1" accent2="accent2" accent3="accent3" accent4="accent4" accent5="accent5" accent6="accent6" hlink="hlink" folHlink="folHlink"/>
  <p:sldLayoutIdLst>
    <p:sldLayoutId id="2147483890"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 id="2147483889" r:id="rId13"/>
  </p:sldLayoutIdLst>
  <p:timing>
    <p:tnLst>
      <p:par>
        <p:cTn id="1" dur="indefinite" restart="never" nodeType="tmRoot"/>
      </p:par>
    </p:tnLst>
  </p:timing>
  <p:txStyles>
    <p:titleStyle>
      <a:lvl1pPr algn="l" rtl="0" eaLnBrk="0" fontAlgn="base" hangingPunct="0">
        <a:spcBef>
          <a:spcPct val="0"/>
        </a:spcBef>
        <a:spcAft>
          <a:spcPct val="0"/>
        </a:spcAft>
        <a:defRPr sz="4200" b="1">
          <a:solidFill>
            <a:schemeClr val="tx2"/>
          </a:solidFill>
          <a:latin typeface="+mj-lt"/>
          <a:ea typeface="+mj-ea"/>
          <a:cs typeface="+mj-cs"/>
        </a:defRPr>
      </a:lvl1pPr>
      <a:lvl2pPr algn="l" rtl="0" eaLnBrk="0" fontAlgn="base" hangingPunct="0">
        <a:spcBef>
          <a:spcPct val="0"/>
        </a:spcBef>
        <a:spcAft>
          <a:spcPct val="0"/>
        </a:spcAft>
        <a:defRPr sz="4200" b="1">
          <a:solidFill>
            <a:schemeClr val="tx2"/>
          </a:solidFill>
          <a:latin typeface="Garamond" pitchFamily="18" charset="0"/>
        </a:defRPr>
      </a:lvl2pPr>
      <a:lvl3pPr algn="l" rtl="0" eaLnBrk="0" fontAlgn="base" hangingPunct="0">
        <a:spcBef>
          <a:spcPct val="0"/>
        </a:spcBef>
        <a:spcAft>
          <a:spcPct val="0"/>
        </a:spcAft>
        <a:defRPr sz="4200" b="1">
          <a:solidFill>
            <a:schemeClr val="tx2"/>
          </a:solidFill>
          <a:latin typeface="Garamond" pitchFamily="18" charset="0"/>
        </a:defRPr>
      </a:lvl3pPr>
      <a:lvl4pPr algn="l" rtl="0" eaLnBrk="0" fontAlgn="base" hangingPunct="0">
        <a:spcBef>
          <a:spcPct val="0"/>
        </a:spcBef>
        <a:spcAft>
          <a:spcPct val="0"/>
        </a:spcAft>
        <a:defRPr sz="4200" b="1">
          <a:solidFill>
            <a:schemeClr val="tx2"/>
          </a:solidFill>
          <a:latin typeface="Garamond" pitchFamily="18" charset="0"/>
        </a:defRPr>
      </a:lvl4pPr>
      <a:lvl5pPr algn="l" rtl="0" eaLnBrk="0" fontAlgn="base" hangingPunct="0">
        <a:spcBef>
          <a:spcPct val="0"/>
        </a:spcBef>
        <a:spcAft>
          <a:spcPct val="0"/>
        </a:spcAft>
        <a:defRPr sz="4200" b="1">
          <a:solidFill>
            <a:schemeClr val="tx2"/>
          </a:solidFill>
          <a:latin typeface="Garamond" pitchFamily="18" charset="0"/>
        </a:defRPr>
      </a:lvl5pPr>
      <a:lvl6pPr marL="457200" algn="l" rtl="0" fontAlgn="base">
        <a:spcBef>
          <a:spcPct val="0"/>
        </a:spcBef>
        <a:spcAft>
          <a:spcPct val="0"/>
        </a:spcAft>
        <a:defRPr sz="4200" b="1">
          <a:solidFill>
            <a:schemeClr val="tx2"/>
          </a:solidFill>
          <a:latin typeface="Garamond" pitchFamily="18" charset="0"/>
        </a:defRPr>
      </a:lvl6pPr>
      <a:lvl7pPr marL="914400" algn="l" rtl="0" fontAlgn="base">
        <a:spcBef>
          <a:spcPct val="0"/>
        </a:spcBef>
        <a:spcAft>
          <a:spcPct val="0"/>
        </a:spcAft>
        <a:defRPr sz="4200" b="1">
          <a:solidFill>
            <a:schemeClr val="tx2"/>
          </a:solidFill>
          <a:latin typeface="Garamond" pitchFamily="18" charset="0"/>
        </a:defRPr>
      </a:lvl7pPr>
      <a:lvl8pPr marL="1371600" algn="l" rtl="0" fontAlgn="base">
        <a:spcBef>
          <a:spcPct val="0"/>
        </a:spcBef>
        <a:spcAft>
          <a:spcPct val="0"/>
        </a:spcAft>
        <a:defRPr sz="4200" b="1">
          <a:solidFill>
            <a:schemeClr val="tx2"/>
          </a:solidFill>
          <a:latin typeface="Garamond" pitchFamily="18" charset="0"/>
        </a:defRPr>
      </a:lvl8pPr>
      <a:lvl9pPr marL="1828800" algn="l" rtl="0" fontAlgn="base">
        <a:spcBef>
          <a:spcPct val="0"/>
        </a:spcBef>
        <a:spcAft>
          <a:spcPct val="0"/>
        </a:spcAft>
        <a:defRPr sz="4200" b="1">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homestaynetwork.org/cpn"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New Image"/>
          <p:cNvPicPr>
            <a:picLocks noChangeAspect="1" noChangeArrowheads="1"/>
          </p:cNvPicPr>
          <p:nvPr/>
        </p:nvPicPr>
        <p:blipFill>
          <a:blip r:embed="rId3" cstate="print"/>
          <a:srcRect/>
          <a:stretch>
            <a:fillRect/>
          </a:stretch>
        </p:blipFill>
        <p:spPr bwMode="auto">
          <a:xfrm>
            <a:off x="2195513" y="1465263"/>
            <a:ext cx="4822825" cy="2468562"/>
          </a:xfrm>
          <a:prstGeom prst="rect">
            <a:avLst/>
          </a:prstGeom>
          <a:noFill/>
          <a:ln w="9525">
            <a:noFill/>
            <a:miter lim="800000"/>
            <a:headEnd/>
            <a:tailEnd/>
          </a:ln>
        </p:spPr>
      </p:pic>
      <p:sp>
        <p:nvSpPr>
          <p:cNvPr id="565254" name="Rectangle 6"/>
          <p:cNvSpPr>
            <a:spLocks noChangeArrowheads="1"/>
          </p:cNvSpPr>
          <p:nvPr/>
        </p:nvSpPr>
        <p:spPr bwMode="auto">
          <a:xfrm>
            <a:off x="0" y="4221163"/>
            <a:ext cx="9144000" cy="187325"/>
          </a:xfrm>
          <a:prstGeom prst="rect">
            <a:avLst/>
          </a:prstGeom>
          <a:noFill/>
          <a:ln w="9525">
            <a:noFill/>
            <a:miter lim="800000"/>
            <a:headEnd/>
            <a:tailEnd/>
          </a:ln>
          <a:effectLst/>
        </p:spPr>
        <p:txBody>
          <a:bodyPr/>
          <a:lstStyle/>
          <a:p>
            <a:pPr algn="ctr">
              <a:defRPr/>
            </a:pPr>
            <a:endParaRPr lang="en-US" sz="1400" b="1" i="1" dirty="0">
              <a:solidFill>
                <a:srgbClr val="043964"/>
              </a:solidFill>
              <a:effectLst>
                <a:outerShdw blurRad="38100" dist="38100" dir="2700000" algn="tl">
                  <a:srgbClr val="C0C0C0"/>
                </a:outerShdw>
              </a:effectLst>
              <a:latin typeface="Book Antiqua" pitchFamily="18" charset="0"/>
              <a:cs typeface="+mn-cs"/>
            </a:endParaRPr>
          </a:p>
          <a:p>
            <a:pPr algn="ctr">
              <a:defRPr/>
            </a:pPr>
            <a:endParaRPr lang="en-US" sz="1400" b="1" i="1" dirty="0">
              <a:solidFill>
                <a:srgbClr val="043964"/>
              </a:solidFill>
              <a:effectLst>
                <a:outerShdw blurRad="38100" dist="38100" dir="2700000" algn="tl">
                  <a:srgbClr val="C0C0C0"/>
                </a:outerShdw>
              </a:effectLst>
              <a:latin typeface="Book Antiqua" pitchFamily="18" charset="0"/>
              <a:cs typeface="+mn-cs"/>
            </a:endParaRPr>
          </a:p>
          <a:p>
            <a:pPr algn="ctr">
              <a:defRPr/>
            </a:pPr>
            <a:r>
              <a:rPr lang="en-US" sz="1400" b="1" i="1" dirty="0">
                <a:solidFill>
                  <a:srgbClr val="043964"/>
                </a:solidFill>
                <a:effectLst>
                  <a:outerShdw blurRad="38100" dist="38100" dir="2700000" algn="tl">
                    <a:srgbClr val="C0C0C0"/>
                  </a:outerShdw>
                </a:effectLst>
                <a:latin typeface="Book Antiqua" pitchFamily="18" charset="0"/>
                <a:cs typeface="+mn-cs"/>
              </a:rPr>
              <a:t/>
            </a:r>
            <a:br>
              <a:rPr lang="en-US" sz="1400" b="1" i="1" dirty="0">
                <a:solidFill>
                  <a:srgbClr val="043964"/>
                </a:solidFill>
                <a:effectLst>
                  <a:outerShdw blurRad="38100" dist="38100" dir="2700000" algn="tl">
                    <a:srgbClr val="C0C0C0"/>
                  </a:outerShdw>
                </a:effectLst>
                <a:latin typeface="Book Antiqua" pitchFamily="18" charset="0"/>
                <a:cs typeface="+mn-cs"/>
              </a:rPr>
            </a:br>
            <a:r>
              <a:rPr lang="en-US" sz="2800" b="1" i="1" dirty="0">
                <a:solidFill>
                  <a:srgbClr val="043964"/>
                </a:solidFill>
                <a:effectLst>
                  <a:outerShdw blurRad="38100" dist="38100" dir="2700000" algn="tl">
                    <a:srgbClr val="C0C0C0"/>
                  </a:outerShdw>
                </a:effectLst>
                <a:latin typeface="Book Antiqua" pitchFamily="18" charset="0"/>
                <a:cs typeface="+mn-cs"/>
              </a:rPr>
              <a:t>Working together to build complete </a:t>
            </a:r>
            <a:br>
              <a:rPr lang="en-US" sz="2800" b="1" i="1" dirty="0">
                <a:solidFill>
                  <a:srgbClr val="043964"/>
                </a:solidFill>
                <a:effectLst>
                  <a:outerShdw blurRad="38100" dist="38100" dir="2700000" algn="tl">
                    <a:srgbClr val="C0C0C0"/>
                  </a:outerShdw>
                </a:effectLst>
                <a:latin typeface="Book Antiqua" pitchFamily="18" charset="0"/>
                <a:cs typeface="+mn-cs"/>
              </a:rPr>
            </a:br>
            <a:r>
              <a:rPr lang="en-US" sz="2800" b="1" i="1" dirty="0">
                <a:solidFill>
                  <a:srgbClr val="043964"/>
                </a:solidFill>
                <a:effectLst>
                  <a:outerShdw blurRad="38100" dist="38100" dir="2700000" algn="tl">
                    <a:srgbClr val="C0C0C0"/>
                  </a:outerShdw>
                </a:effectLst>
                <a:latin typeface="Book Antiqua" pitchFamily="18" charset="0"/>
                <a:cs typeface="+mn-cs"/>
              </a:rPr>
              <a:t>homestay solutions.</a:t>
            </a:r>
            <a:r>
              <a:rPr lang="en-US" sz="4000" b="1" i="1" dirty="0">
                <a:solidFill>
                  <a:srgbClr val="043964"/>
                </a:solidFill>
                <a:effectLst>
                  <a:outerShdw blurRad="38100" dist="38100" dir="2700000" algn="tl">
                    <a:srgbClr val="C0C0C0"/>
                  </a:outerShdw>
                </a:effectLst>
                <a:latin typeface="Book Antiqua" pitchFamily="18" charset="0"/>
                <a:cs typeface="+mn-cs"/>
              </a:rPr>
              <a:t/>
            </a:r>
            <a:br>
              <a:rPr lang="en-US" sz="4000" b="1" i="1" dirty="0">
                <a:solidFill>
                  <a:srgbClr val="043964"/>
                </a:solidFill>
                <a:effectLst>
                  <a:outerShdw blurRad="38100" dist="38100" dir="2700000" algn="tl">
                    <a:srgbClr val="C0C0C0"/>
                  </a:outerShdw>
                </a:effectLst>
                <a:latin typeface="Book Antiqua" pitchFamily="18" charset="0"/>
                <a:cs typeface="+mn-cs"/>
              </a:rPr>
            </a:br>
            <a:r>
              <a:rPr lang="en-US" sz="3600" b="1" i="1" dirty="0">
                <a:solidFill>
                  <a:srgbClr val="043964"/>
                </a:solidFill>
                <a:effectLst>
                  <a:outerShdw blurRad="38100" dist="38100" dir="2700000" algn="tl">
                    <a:srgbClr val="C0C0C0"/>
                  </a:outerShdw>
                </a:effectLst>
                <a:latin typeface="Garamond" pitchFamily="18" charset="0"/>
                <a:cs typeface="+mn-cs"/>
              </a:rPr>
              <a:t> </a:t>
            </a:r>
            <a:br>
              <a:rPr lang="en-US" sz="3600" b="1" i="1" dirty="0">
                <a:solidFill>
                  <a:srgbClr val="043964"/>
                </a:solidFill>
                <a:effectLst>
                  <a:outerShdw blurRad="38100" dist="38100" dir="2700000" algn="tl">
                    <a:srgbClr val="C0C0C0"/>
                  </a:outerShdw>
                </a:effectLst>
                <a:latin typeface="Garamond" pitchFamily="18" charset="0"/>
                <a:cs typeface="+mn-cs"/>
              </a:rPr>
            </a:br>
            <a:r>
              <a:rPr lang="en-US" sz="2000" b="1" dirty="0" smtClean="0">
                <a:solidFill>
                  <a:srgbClr val="043964"/>
                </a:solidFill>
                <a:effectLst>
                  <a:outerShdw blurRad="38100" dist="38100" dir="2700000" algn="tl">
                    <a:srgbClr val="C0C0C0"/>
                  </a:outerShdw>
                </a:effectLst>
                <a:latin typeface="Garamond" pitchFamily="18" charset="0"/>
                <a:cs typeface="+mn-cs"/>
              </a:rPr>
              <a:t>7</a:t>
            </a:r>
            <a:r>
              <a:rPr lang="en-US" sz="2000" b="1" baseline="30000" dirty="0" smtClean="0">
                <a:solidFill>
                  <a:srgbClr val="043964"/>
                </a:solidFill>
                <a:effectLst>
                  <a:outerShdw blurRad="38100" dist="38100" dir="2700000" algn="tl">
                    <a:srgbClr val="C0C0C0"/>
                  </a:outerShdw>
                </a:effectLst>
                <a:latin typeface="Garamond" pitchFamily="18" charset="0"/>
                <a:cs typeface="+mn-cs"/>
              </a:rPr>
              <a:t>th</a:t>
            </a:r>
            <a:r>
              <a:rPr lang="en-US" sz="2000" b="1" dirty="0" smtClean="0">
                <a:solidFill>
                  <a:srgbClr val="043964"/>
                </a:solidFill>
                <a:effectLst>
                  <a:outerShdw blurRad="38100" dist="38100" dir="2700000" algn="tl">
                    <a:srgbClr val="C0C0C0"/>
                  </a:outerShdw>
                </a:effectLst>
                <a:latin typeface="Garamond" pitchFamily="18" charset="0"/>
                <a:cs typeface="+mn-cs"/>
              </a:rPr>
              <a:t> December, Melbourne</a:t>
            </a:r>
            <a:endParaRPr lang="en-US" sz="2400" b="1" dirty="0">
              <a:effectLst>
                <a:outerShdw blurRad="38100" dist="38100" dir="2700000" algn="tl">
                  <a:srgbClr val="C0C0C0"/>
                </a:outerShdw>
              </a:effectLst>
              <a:latin typeface="Garamond" pitchFamily="18" charset="0"/>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Grp="1" noChangeArrowheads="1"/>
          </p:cNvSpPr>
          <p:nvPr>
            <p:ph type="title"/>
          </p:nvPr>
        </p:nvSpPr>
        <p:spPr>
          <a:xfrm>
            <a:off x="457200" y="277813"/>
            <a:ext cx="8686800" cy="990600"/>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The CPN Tsunami </a:t>
            </a:r>
            <a:endParaRPr lang="en-AU" sz="4000" dirty="0" smtClean="0">
              <a:effectLst>
                <a:outerShdw blurRad="38100" dist="38100" dir="2700000" algn="tl">
                  <a:srgbClr val="000000">
                    <a:alpha val="43137"/>
                  </a:srgbClr>
                </a:outerShdw>
              </a:effectLst>
            </a:endParaRPr>
          </a:p>
        </p:txBody>
      </p:sp>
      <p:sp>
        <p:nvSpPr>
          <p:cNvPr id="17411" name="Rectangle 3"/>
          <p:cNvSpPr>
            <a:spLocks noGrp="1" noChangeArrowheads="1"/>
          </p:cNvSpPr>
          <p:nvPr>
            <p:ph type="body" idx="1"/>
          </p:nvPr>
        </p:nvSpPr>
        <p:spPr>
          <a:xfrm>
            <a:off x="323850" y="1268413"/>
            <a:ext cx="8640763" cy="5400675"/>
          </a:xfrm>
        </p:spPr>
        <p:txBody>
          <a:bodyPr/>
          <a:lstStyle/>
          <a:p>
            <a:pPr>
              <a:buClr>
                <a:srgbClr val="336699"/>
              </a:buClr>
              <a:buSzPct val="91000"/>
              <a:buFont typeface="Wingdings" pitchFamily="2" charset="2"/>
              <a:buChar char="§"/>
            </a:pPr>
            <a:r>
              <a:rPr lang="en-US" sz="2400" dirty="0" smtClean="0">
                <a:latin typeface="Cambria" pitchFamily="18" charset="0"/>
              </a:rPr>
              <a:t>Over the last 8 months we have linked with Refugee Council of Australia, Amnesty International, Red Cross (and other Government appointed providers) as well as numerous community organisations and groups</a:t>
            </a:r>
          </a:p>
          <a:p>
            <a:pPr>
              <a:buClr>
                <a:srgbClr val="336699"/>
              </a:buClr>
              <a:buSzPct val="91000"/>
              <a:buFont typeface="Wingdings" pitchFamily="2" charset="2"/>
              <a:buChar char="§"/>
            </a:pPr>
            <a:endParaRPr lang="en-US" sz="2400" dirty="0">
              <a:latin typeface="Cambria" pitchFamily="18" charset="0"/>
            </a:endParaRPr>
          </a:p>
          <a:p>
            <a:pPr>
              <a:buClr>
                <a:srgbClr val="336699"/>
              </a:buClr>
              <a:buSzPct val="91000"/>
              <a:buFont typeface="Wingdings" pitchFamily="2" charset="2"/>
              <a:buChar char="§"/>
            </a:pPr>
            <a:r>
              <a:rPr lang="en-US" sz="2400" dirty="0" smtClean="0">
                <a:latin typeface="Cambria" pitchFamily="18" charset="0"/>
              </a:rPr>
              <a:t>‘GetUp’ also supported the CPN Project </a:t>
            </a:r>
          </a:p>
          <a:p>
            <a:pPr>
              <a:buClr>
                <a:srgbClr val="336699"/>
              </a:buClr>
              <a:buSzPct val="91000"/>
              <a:buFont typeface="Wingdings" pitchFamily="2" charset="2"/>
              <a:buChar char="§"/>
            </a:pPr>
            <a:endParaRPr lang="en-US" sz="2400" dirty="0">
              <a:latin typeface="Cambria" pitchFamily="18" charset="0"/>
            </a:endParaRPr>
          </a:p>
          <a:p>
            <a:pPr>
              <a:buClr>
                <a:srgbClr val="336699"/>
              </a:buClr>
              <a:buSzPct val="91000"/>
              <a:buFont typeface="Wingdings" pitchFamily="2" charset="2"/>
              <a:buChar char="§"/>
            </a:pPr>
            <a:r>
              <a:rPr lang="en-US" sz="2400" dirty="0" smtClean="0">
                <a:latin typeface="Cambria" pitchFamily="18" charset="0"/>
              </a:rPr>
              <a:t>We have had Host applications from close to 4000 Australian Households which has so far converted into 600 successful ‘guest’ placements</a:t>
            </a:r>
          </a:p>
          <a:p>
            <a:pPr>
              <a:buClr>
                <a:srgbClr val="336699"/>
              </a:buClr>
              <a:buSzPct val="91000"/>
              <a:buFont typeface="Wingdings" pitchFamily="2" charset="2"/>
              <a:buChar char="§"/>
            </a:pPr>
            <a:endParaRPr lang="en-US" sz="2400" dirty="0" smtClean="0">
              <a:latin typeface="Cambria" pitchFamily="18" charset="0"/>
            </a:endParaRPr>
          </a:p>
          <a:p>
            <a:pPr>
              <a:buClr>
                <a:srgbClr val="336699"/>
              </a:buClr>
              <a:buSzPct val="91000"/>
              <a:buFont typeface="Wingdings" pitchFamily="2" charset="2"/>
              <a:buChar char="§"/>
            </a:pPr>
            <a:r>
              <a:rPr lang="en-US" sz="2400" dirty="0" smtClean="0">
                <a:latin typeface="Cambria" pitchFamily="18" charset="0"/>
              </a:rPr>
              <a:t>We could do a lot more!</a:t>
            </a:r>
            <a:endParaRPr lang="en-AU" sz="2400" dirty="0" smtClean="0">
              <a:latin typeface="Cambria" pitchFamily="18" charset="0"/>
            </a:endParaRPr>
          </a:p>
          <a:p>
            <a:pPr eaLnBrk="1" hangingPunct="1">
              <a:lnSpc>
                <a:spcPct val="140000"/>
              </a:lnSpc>
              <a:buClr>
                <a:srgbClr val="336699"/>
              </a:buClr>
              <a:buFont typeface="Wingdings" pitchFamily="2" charset="2"/>
              <a:buNone/>
            </a:pPr>
            <a:endParaRPr lang="en-AU" sz="2600" dirty="0" smtClean="0">
              <a:latin typeface="Cambria" pitchFamily="18" charset="0"/>
            </a:endParaRPr>
          </a:p>
          <a:p>
            <a:pPr eaLnBrk="1" hangingPunct="1">
              <a:lnSpc>
                <a:spcPct val="140000"/>
              </a:lnSpc>
              <a:buClr>
                <a:srgbClr val="336699"/>
              </a:buClr>
              <a:buFont typeface="Wingdings" pitchFamily="2" charset="2"/>
              <a:buNone/>
            </a:pPr>
            <a:endParaRPr lang="en-AU" sz="2600" dirty="0" smtClean="0">
              <a:latin typeface="Cambria" pitchFamily="18" charset="0"/>
            </a:endParaRPr>
          </a:p>
        </p:txBody>
      </p:sp>
    </p:spTree>
    <p:extLst>
      <p:ext uri="{BB962C8B-B14F-4D97-AF65-F5344CB8AC3E}">
        <p14:creationId xmlns:p14="http://schemas.microsoft.com/office/powerpoint/2010/main" val="424289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4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99"/>
                </a:solidFill>
                <a:effectLst>
                  <a:outerShdw blurRad="38100" dist="38100" dir="2700000" algn="tl">
                    <a:srgbClr val="000000">
                      <a:alpha val="43137"/>
                    </a:srgbClr>
                  </a:outerShdw>
                </a:effectLst>
              </a:rPr>
              <a:t>The Real Story</a:t>
            </a:r>
            <a:endParaRPr lang="en-US" dirty="0">
              <a:solidFill>
                <a:srgbClr val="336699"/>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buNone/>
            </a:pPr>
            <a:endParaRPr lang="en-US" sz="3600" dirty="0" smtClean="0">
              <a:solidFill>
                <a:srgbClr val="336699"/>
              </a:solidFill>
              <a:effectLst>
                <a:outerShdw blurRad="38100" dist="38100" dir="2700000" algn="tl">
                  <a:srgbClr val="000000">
                    <a:alpha val="43137"/>
                  </a:srgbClr>
                </a:outerShdw>
              </a:effectLst>
            </a:endParaRPr>
          </a:p>
          <a:p>
            <a:pPr algn="ctr">
              <a:buNone/>
            </a:pPr>
            <a:r>
              <a:rPr lang="en-AU" sz="6000" b="1" dirty="0" smtClean="0">
                <a:solidFill>
                  <a:srgbClr val="336699"/>
                </a:solidFill>
                <a:effectLst>
                  <a:outerShdw blurRad="38100" dist="38100" dir="2700000" algn="tl">
                    <a:srgbClr val="000000">
                      <a:alpha val="43137"/>
                    </a:srgbClr>
                  </a:outerShdw>
                </a:effectLst>
              </a:rPr>
              <a:t>THE POWER OF ONE</a:t>
            </a:r>
          </a:p>
          <a:p>
            <a:pPr algn="ctr">
              <a:buNone/>
            </a:pPr>
            <a:endParaRPr lang="en-AU" sz="2800" b="1" dirty="0" smtClean="0">
              <a:solidFill>
                <a:srgbClr val="336699"/>
              </a:solidFill>
              <a:effectLst>
                <a:outerShdw blurRad="38100" dist="38100" dir="2700000" algn="tl">
                  <a:srgbClr val="000000">
                    <a:alpha val="43137"/>
                  </a:srgbClr>
                </a:outerShdw>
              </a:effectLst>
            </a:endParaRPr>
          </a:p>
          <a:p>
            <a:pPr algn="ctr">
              <a:buNone/>
            </a:pPr>
            <a:r>
              <a:rPr lang="en-AU" sz="2800" b="1" dirty="0" smtClean="0">
                <a:solidFill>
                  <a:srgbClr val="336699"/>
                </a:solidFill>
                <a:effectLst>
                  <a:outerShdw blurRad="38100" dist="38100" dir="2700000" algn="tl">
                    <a:srgbClr val="000000">
                      <a:alpha val="43137"/>
                    </a:srgbClr>
                  </a:outerShdw>
                </a:effectLst>
              </a:rPr>
              <a:t>BY HOSTS FROM AROUND AUSTRALIA</a:t>
            </a:r>
            <a:r>
              <a:rPr lang="en-AU" sz="6000" b="1" dirty="0" smtClean="0">
                <a:solidFill>
                  <a:srgbClr val="336699"/>
                </a:solidFill>
                <a:effectLst>
                  <a:outerShdw blurRad="38100" dist="38100" dir="2700000" algn="tl">
                    <a:srgbClr val="000000">
                      <a:alpha val="43137"/>
                    </a:srgbClr>
                  </a:outerShdw>
                </a:effectLst>
              </a:rPr>
              <a:t> </a:t>
            </a:r>
            <a:endParaRPr lang="en-US" sz="54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4530725"/>
          </a:xfrm>
        </p:spPr>
        <p:txBody>
          <a:bodyPr/>
          <a:lstStyle/>
          <a:p>
            <a:pPr>
              <a:buNone/>
            </a:pPr>
            <a:r>
              <a:rPr lang="en-US" sz="2400" b="1" dirty="0" smtClean="0">
                <a:latin typeface="Cambria" pitchFamily="18" charset="0"/>
              </a:rPr>
              <a:t>Perth:</a:t>
            </a:r>
          </a:p>
          <a:p>
            <a:r>
              <a:rPr lang="en-US" sz="2400" i="1" dirty="0" smtClean="0">
                <a:latin typeface="Cambria" pitchFamily="18" charset="0"/>
              </a:rPr>
              <a:t>“In his first week he shopped locally, cooked for himself, read</a:t>
            </a:r>
          </a:p>
          <a:p>
            <a:pPr>
              <a:buNone/>
            </a:pPr>
            <a:r>
              <a:rPr lang="en-US" sz="2400" i="1" dirty="0" smtClean="0">
                <a:latin typeface="Cambria" pitchFamily="18" charset="0"/>
              </a:rPr>
              <a:t>      the paper, caught the train home from a City appointment,</a:t>
            </a:r>
          </a:p>
          <a:p>
            <a:r>
              <a:rPr lang="en-US" sz="2400" i="1" dirty="0" smtClean="0">
                <a:latin typeface="Cambria" pitchFamily="18" charset="0"/>
              </a:rPr>
              <a:t> dealt with a ticket Inspector, purchased a mobile phone and a camera, fixed the non-functioning mobile phone ,</a:t>
            </a:r>
          </a:p>
          <a:p>
            <a:r>
              <a:rPr lang="en-US" sz="2400" i="1" dirty="0" smtClean="0">
                <a:latin typeface="Cambria" pitchFamily="18" charset="0"/>
              </a:rPr>
              <a:t> washed his clothes, met neighbours, arranged his bank account and expressed sadness that he was not allowed to drive”</a:t>
            </a:r>
            <a:endParaRPr lang="en-US" dirty="0"/>
          </a:p>
        </p:txBody>
      </p:sp>
      <p:sp>
        <p:nvSpPr>
          <p:cNvPr id="4" name="Rectangle 2"/>
          <p:cNvSpPr>
            <a:spLocks noGrp="1" noChangeArrowheads="1"/>
          </p:cNvSpPr>
          <p:nvPr>
            <p:ph type="title"/>
          </p:nvPr>
        </p:nvSpPr>
        <p:spPr>
          <a:xfrm>
            <a:off x="457200" y="277813"/>
            <a:ext cx="8686800" cy="1139825"/>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686800" cy="4530725"/>
          </a:xfrm>
        </p:spPr>
        <p:txBody>
          <a:bodyPr/>
          <a:lstStyle/>
          <a:p>
            <a:pPr>
              <a:buNone/>
            </a:pPr>
            <a:r>
              <a:rPr lang="en-US" sz="2400" b="1" dirty="0" smtClean="0">
                <a:latin typeface="Cambria" pitchFamily="18" charset="0"/>
              </a:rPr>
              <a:t>Brisbane: </a:t>
            </a:r>
          </a:p>
          <a:p>
            <a:r>
              <a:rPr lang="en-US" sz="2400" i="1" dirty="0" smtClean="0">
                <a:latin typeface="Cambria" pitchFamily="18" charset="0"/>
              </a:rPr>
              <a:t>“They are both becoming more independent and proactively</a:t>
            </a:r>
          </a:p>
          <a:p>
            <a:pPr>
              <a:buNone/>
            </a:pPr>
            <a:r>
              <a:rPr lang="en-US" sz="2400" i="1" dirty="0" smtClean="0">
                <a:latin typeface="Cambria" pitchFamily="18" charset="0"/>
              </a:rPr>
              <a:t>       increasing their local knowledge every day</a:t>
            </a:r>
          </a:p>
          <a:p>
            <a:r>
              <a:rPr lang="en-US" sz="2400" i="1" dirty="0" smtClean="0">
                <a:latin typeface="Cambria" pitchFamily="18" charset="0"/>
              </a:rPr>
              <a:t> Home life is still fun, interactive and engaging</a:t>
            </a:r>
          </a:p>
          <a:p>
            <a:r>
              <a:rPr lang="en-US" sz="2400" i="1" dirty="0" smtClean="0">
                <a:latin typeface="Cambria" pitchFamily="18" charset="0"/>
              </a:rPr>
              <a:t> We are almost always practicing English in one way or another</a:t>
            </a:r>
          </a:p>
          <a:p>
            <a:r>
              <a:rPr lang="en-US" sz="2400" i="1" dirty="0" smtClean="0">
                <a:latin typeface="Cambria" pitchFamily="18" charset="0"/>
              </a:rPr>
              <a:t> They cook their own meals everyday (the best curries you have ever eaten!!), do their own laundry, and always clean up after themselves</a:t>
            </a:r>
          </a:p>
          <a:p>
            <a:r>
              <a:rPr lang="en-US" sz="2400" i="1" dirty="0" smtClean="0">
                <a:latin typeface="Cambria" pitchFamily="18" charset="0"/>
              </a:rPr>
              <a:t> I think we trust and respect each other and we have opened more than just our homes to these guys, we've opened our hearts and minds and this is an experience that we'll always remember</a:t>
            </a:r>
          </a:p>
          <a:p>
            <a:r>
              <a:rPr lang="en-US" sz="2400" i="1" dirty="0" smtClean="0">
                <a:latin typeface="Cambria" pitchFamily="18" charset="0"/>
              </a:rPr>
              <a:t> They are more than just our guests, they have become part of the family! ”</a:t>
            </a:r>
            <a:endParaRPr lang="en-US" sz="2400" i="1" dirty="0">
              <a:latin typeface="Cambria" pitchFamily="18" charset="0"/>
            </a:endParaRPr>
          </a:p>
        </p:txBody>
      </p:sp>
      <p:sp>
        <p:nvSpPr>
          <p:cNvPr id="4" name="Rectangle 2"/>
          <p:cNvSpPr>
            <a:spLocks noGrp="1" noChangeArrowheads="1"/>
          </p:cNvSpPr>
          <p:nvPr>
            <p:ph type="title"/>
          </p:nvPr>
        </p:nvSpPr>
        <p:spPr>
          <a:xfrm>
            <a:off x="457200" y="277813"/>
            <a:ext cx="8686800" cy="1139825"/>
          </a:xfrm>
        </p:spPr>
        <p:txBody>
          <a:bodyPr/>
          <a:lstStyle/>
          <a:p>
            <a:pPr eaLnBrk="1" hangingPunct="1">
              <a:defRPr/>
            </a:pPr>
            <a:r>
              <a:rPr lang="en-AU" sz="4000" dirty="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4530725"/>
          </a:xfrm>
        </p:spPr>
        <p:txBody>
          <a:bodyPr/>
          <a:lstStyle/>
          <a:p>
            <a:pPr>
              <a:buNone/>
            </a:pPr>
            <a:r>
              <a:rPr lang="en-US" sz="2400" b="1" dirty="0" smtClean="0">
                <a:latin typeface="Cambria" pitchFamily="18" charset="0"/>
              </a:rPr>
              <a:t>Perth:</a:t>
            </a:r>
          </a:p>
          <a:p>
            <a:r>
              <a:rPr lang="en-US" sz="2400" i="1" dirty="0" smtClean="0">
                <a:latin typeface="Cambria" pitchFamily="18" charset="0"/>
              </a:rPr>
              <a:t>“We are happy to say our first asylum seeker has found</a:t>
            </a:r>
          </a:p>
          <a:p>
            <a:pPr>
              <a:buNone/>
            </a:pPr>
            <a:r>
              <a:rPr lang="en-US" sz="2400" i="1" dirty="0" smtClean="0">
                <a:latin typeface="Cambria" pitchFamily="18" charset="0"/>
              </a:rPr>
              <a:t>        accommodation and moved out last week</a:t>
            </a:r>
          </a:p>
          <a:p>
            <a:r>
              <a:rPr lang="en-US" sz="2400" i="1" dirty="0" smtClean="0">
                <a:latin typeface="Cambria" pitchFamily="18" charset="0"/>
              </a:rPr>
              <a:t> He has found a house sharing with others from his background but is still only minutes away from us so we can continue to support him</a:t>
            </a:r>
          </a:p>
          <a:p>
            <a:r>
              <a:rPr lang="en-US" sz="2400" i="1" dirty="0" smtClean="0">
                <a:latin typeface="Cambria" pitchFamily="18" charset="0"/>
              </a:rPr>
              <a:t> He also wants to get involved with the next one we get to make things easier for them also, so we are creating the beginnings of a network that will continue to grow as more come through the system”.</a:t>
            </a:r>
            <a:endParaRPr lang="en-US" sz="2400" i="1" dirty="0">
              <a:latin typeface="Cambria" pitchFamily="18" charset="0"/>
            </a:endParaRPr>
          </a:p>
        </p:txBody>
      </p:sp>
      <p:sp>
        <p:nvSpPr>
          <p:cNvPr id="5" name="Rectangle 2"/>
          <p:cNvSpPr>
            <a:spLocks noGrp="1" noChangeArrowheads="1"/>
          </p:cNvSpPr>
          <p:nvPr>
            <p:ph type="title"/>
          </p:nvPr>
        </p:nvSpPr>
        <p:spPr>
          <a:xfrm>
            <a:off x="457200" y="277813"/>
            <a:ext cx="8686800" cy="1139825"/>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Grp="1" noChangeArrowheads="1"/>
          </p:cNvSpPr>
          <p:nvPr>
            <p:ph type="title"/>
          </p:nvPr>
        </p:nvSpPr>
        <p:spPr>
          <a:xfrm>
            <a:off x="457200" y="277813"/>
            <a:ext cx="8686800" cy="990600"/>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
        <p:nvSpPr>
          <p:cNvPr id="893955" name="Rectangle 3"/>
          <p:cNvSpPr>
            <a:spLocks noGrp="1" noChangeArrowheads="1"/>
          </p:cNvSpPr>
          <p:nvPr>
            <p:ph type="body" idx="1"/>
          </p:nvPr>
        </p:nvSpPr>
        <p:spPr>
          <a:xfrm>
            <a:off x="323850" y="1052513"/>
            <a:ext cx="8640763" cy="5400675"/>
          </a:xfrm>
        </p:spPr>
        <p:txBody>
          <a:bodyPr/>
          <a:lstStyle/>
          <a:p>
            <a:pPr>
              <a:buFont typeface="Wingdings" pitchFamily="2" charset="2"/>
              <a:buNone/>
            </a:pPr>
            <a:r>
              <a:rPr lang="en-AU" sz="2400" b="1" dirty="0" smtClean="0">
                <a:latin typeface="Cambria" pitchFamily="18" charset="0"/>
              </a:rPr>
              <a:t>Adelaide </a:t>
            </a:r>
            <a:endParaRPr lang="en-US" sz="2400" dirty="0" smtClean="0">
              <a:latin typeface="Cambria" pitchFamily="18" charset="0"/>
            </a:endParaRPr>
          </a:p>
          <a:p>
            <a:r>
              <a:rPr lang="en-AU" sz="2400" dirty="0" smtClean="0">
                <a:latin typeface="Cambria" pitchFamily="18" charset="0"/>
              </a:rPr>
              <a:t>“</a:t>
            </a:r>
            <a:r>
              <a:rPr lang="en-AU" sz="2400" i="1" dirty="0" smtClean="0">
                <a:latin typeface="Cambria" pitchFamily="18" charset="0"/>
              </a:rPr>
              <a:t>This is the first time I have two guests from Afghanistan</a:t>
            </a:r>
          </a:p>
          <a:p>
            <a:r>
              <a:rPr lang="en-AU" sz="2400" i="1" dirty="0" smtClean="0">
                <a:latin typeface="Cambria" pitchFamily="18" charset="0"/>
              </a:rPr>
              <a:t> ….. I cannot express how it feels to have them here, both are male one of 27 and one of 19</a:t>
            </a:r>
          </a:p>
          <a:p>
            <a:r>
              <a:rPr lang="en-AU" sz="2400" i="1" dirty="0" smtClean="0">
                <a:latin typeface="Cambria" pitchFamily="18" charset="0"/>
              </a:rPr>
              <a:t>I have NO restrictions in my home</a:t>
            </a:r>
          </a:p>
          <a:p>
            <a:r>
              <a:rPr lang="en-AU" sz="2400" i="1" dirty="0" smtClean="0">
                <a:latin typeface="Cambria" pitchFamily="18" charset="0"/>
              </a:rPr>
              <a:t>Because of this, they genuinely feel as part of my family and they both help in the kitchen because they want to not because they have to”.</a:t>
            </a:r>
            <a:endParaRPr lang="en-US" sz="2400" dirty="0" smtClean="0">
              <a:latin typeface="Cambr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395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9395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9395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9395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939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86507"/>
            <a:ext cx="8229600" cy="4530725"/>
          </a:xfrm>
        </p:spPr>
        <p:txBody>
          <a:bodyPr/>
          <a:lstStyle/>
          <a:p>
            <a:pPr>
              <a:buNone/>
            </a:pPr>
            <a:r>
              <a:rPr lang="en-US" sz="2400" b="1" dirty="0" smtClean="0">
                <a:latin typeface="Cambria" pitchFamily="18" charset="0"/>
              </a:rPr>
              <a:t>Brisbane:</a:t>
            </a:r>
          </a:p>
          <a:p>
            <a:r>
              <a:rPr lang="en-US" sz="2400" i="1" dirty="0" smtClean="0">
                <a:latin typeface="Cambria" pitchFamily="18" charset="0"/>
              </a:rPr>
              <a:t>“We just had a wonderful first weekend with our two guests</a:t>
            </a:r>
          </a:p>
          <a:p>
            <a:r>
              <a:rPr lang="en-US" sz="2400" i="1" dirty="0" smtClean="0">
                <a:latin typeface="Cambria" pitchFamily="18" charset="0"/>
              </a:rPr>
              <a:t> Already I think we have learned just as much from them as they have from us</a:t>
            </a:r>
          </a:p>
          <a:p>
            <a:r>
              <a:rPr lang="en-US" sz="2400" i="1" dirty="0" smtClean="0">
                <a:latin typeface="Cambria" pitchFamily="18" charset="0"/>
              </a:rPr>
              <a:t> We've enjoyed shared meal times, a trip to the market and lots of English practice</a:t>
            </a:r>
          </a:p>
          <a:p>
            <a:r>
              <a:rPr lang="en-US" sz="2400" i="1" dirty="0" smtClean="0">
                <a:latin typeface="Cambria" pitchFamily="18" charset="0"/>
              </a:rPr>
              <a:t>They are so polite and clean and show great respect for us and our home</a:t>
            </a:r>
          </a:p>
          <a:p>
            <a:r>
              <a:rPr lang="en-US" sz="2400" i="1" dirty="0" smtClean="0">
                <a:latin typeface="Cambria" pitchFamily="18" charset="0"/>
              </a:rPr>
              <a:t> It has already been an extremely rewarding, as we feel our lives are richer for having them with us</a:t>
            </a:r>
          </a:p>
          <a:p>
            <a:pPr>
              <a:spcBef>
                <a:spcPts val="0"/>
              </a:spcBef>
            </a:pPr>
            <a:r>
              <a:rPr lang="en-US" sz="2400" i="1" dirty="0" smtClean="0">
                <a:latin typeface="Cambria" pitchFamily="18" charset="0"/>
              </a:rPr>
              <a:t>Their beautiful smiles have bought new light into our house,</a:t>
            </a:r>
          </a:p>
          <a:p>
            <a:pPr>
              <a:spcBef>
                <a:spcPts val="0"/>
              </a:spcBef>
              <a:buNone/>
            </a:pPr>
            <a:r>
              <a:rPr lang="en-US" sz="2400" i="1" dirty="0" smtClean="0">
                <a:latin typeface="Cambria" pitchFamily="18" charset="0"/>
              </a:rPr>
              <a:t>      and I think its safe to say we are all happy to share this</a:t>
            </a:r>
          </a:p>
          <a:p>
            <a:pPr>
              <a:spcBef>
                <a:spcPts val="0"/>
              </a:spcBef>
              <a:buNone/>
            </a:pPr>
            <a:r>
              <a:rPr lang="en-US" sz="2400" i="1" dirty="0" smtClean="0">
                <a:latin typeface="Cambria" pitchFamily="18" charset="0"/>
              </a:rPr>
              <a:t>      opportunity together :)”.</a:t>
            </a:r>
          </a:p>
          <a:p>
            <a:pPr>
              <a:buNone/>
            </a:pPr>
            <a:endParaRPr lang="en-US" sz="2400" i="1" dirty="0" smtClean="0">
              <a:latin typeface="Cambria" pitchFamily="18" charset="0"/>
            </a:endParaRPr>
          </a:p>
          <a:p>
            <a:pPr>
              <a:buNone/>
            </a:pPr>
            <a:endParaRPr lang="en-US" sz="2400" i="1" dirty="0">
              <a:latin typeface="Cambria" pitchFamily="18" charset="0"/>
            </a:endParaRPr>
          </a:p>
        </p:txBody>
      </p:sp>
      <p:sp>
        <p:nvSpPr>
          <p:cNvPr id="4" name="Rectangle 2"/>
          <p:cNvSpPr>
            <a:spLocks noGrp="1" noChangeArrowheads="1"/>
          </p:cNvSpPr>
          <p:nvPr>
            <p:ph type="title"/>
          </p:nvPr>
        </p:nvSpPr>
        <p:spPr>
          <a:xfrm>
            <a:off x="457200" y="277813"/>
            <a:ext cx="8686800" cy="1139825"/>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4539"/>
            <a:ext cx="8229600" cy="4530725"/>
          </a:xfrm>
        </p:spPr>
        <p:txBody>
          <a:bodyPr/>
          <a:lstStyle/>
          <a:p>
            <a:pPr>
              <a:buNone/>
            </a:pPr>
            <a:r>
              <a:rPr lang="en-US" sz="2400" b="1" dirty="0" smtClean="0">
                <a:latin typeface="Cambria" pitchFamily="18" charset="0"/>
              </a:rPr>
              <a:t>Adelaide:</a:t>
            </a:r>
          </a:p>
          <a:p>
            <a:r>
              <a:rPr lang="en-US" sz="2400" i="1" dirty="0" smtClean="0">
                <a:latin typeface="Cambria" pitchFamily="18" charset="0"/>
              </a:rPr>
              <a:t>“We take them shopping and involve them in our daily lives,</a:t>
            </a:r>
          </a:p>
          <a:p>
            <a:pPr>
              <a:buNone/>
            </a:pPr>
            <a:r>
              <a:rPr lang="en-US" sz="2400" i="1" dirty="0" smtClean="0">
                <a:latin typeface="Cambria" pitchFamily="18" charset="0"/>
              </a:rPr>
              <a:t>       that is family</a:t>
            </a:r>
          </a:p>
          <a:p>
            <a:r>
              <a:rPr lang="en-US" sz="2400" i="1" dirty="0" smtClean="0">
                <a:latin typeface="Cambria" pitchFamily="18" charset="0"/>
              </a:rPr>
              <a:t> I have eaten Afghani food and they have eaten healthily and never complained once</a:t>
            </a:r>
          </a:p>
          <a:p>
            <a:r>
              <a:rPr lang="en-US" sz="2400" i="1" dirty="0" smtClean="0">
                <a:latin typeface="Cambria" pitchFamily="18" charset="0"/>
              </a:rPr>
              <a:t> I am so grateful that I have taken this opportunity to help but more than that, I have got to know another culture and seen and heard things that differ greatly from what you see in media</a:t>
            </a:r>
          </a:p>
          <a:p>
            <a:r>
              <a:rPr lang="en-US" sz="2400" i="1" dirty="0" smtClean="0">
                <a:latin typeface="Cambria" pitchFamily="18" charset="0"/>
              </a:rPr>
              <a:t> If you care you will win. Should anyone reading this want to contact me, I would be happy to help you.”</a:t>
            </a:r>
            <a:endParaRPr lang="en-US" sz="2400" i="1" dirty="0">
              <a:latin typeface="Cambria" pitchFamily="18" charset="0"/>
            </a:endParaRPr>
          </a:p>
        </p:txBody>
      </p:sp>
      <p:sp>
        <p:nvSpPr>
          <p:cNvPr id="4" name="Rectangle 2"/>
          <p:cNvSpPr>
            <a:spLocks noGrp="1" noChangeArrowheads="1"/>
          </p:cNvSpPr>
          <p:nvPr>
            <p:ph type="title"/>
          </p:nvPr>
        </p:nvSpPr>
        <p:spPr>
          <a:xfrm>
            <a:off x="457200" y="277813"/>
            <a:ext cx="8686800" cy="1139825"/>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4539"/>
            <a:ext cx="8229600" cy="4530725"/>
          </a:xfrm>
        </p:spPr>
        <p:txBody>
          <a:bodyPr/>
          <a:lstStyle/>
          <a:p>
            <a:pPr marL="0" indent="0">
              <a:buNone/>
            </a:pPr>
            <a:r>
              <a:rPr lang="en-AU" sz="2400" b="1" dirty="0" smtClean="0">
                <a:latin typeface="Cambria" pitchFamily="18" charset="0"/>
              </a:rPr>
              <a:t>Ipswich</a:t>
            </a:r>
          </a:p>
          <a:p>
            <a:pPr marL="0" indent="0"/>
            <a:r>
              <a:rPr lang="en-AU" sz="2400" i="1" dirty="0" smtClean="0">
                <a:latin typeface="Cambria" pitchFamily="18" charset="0"/>
              </a:rPr>
              <a:t>“Our </a:t>
            </a:r>
            <a:r>
              <a:rPr lang="en-AU" sz="2400" i="1" dirty="0">
                <a:latin typeface="Cambria" pitchFamily="18" charset="0"/>
              </a:rPr>
              <a:t>Guest arrived two weeks ago, very little English, so a nervous beginning for us all, after being shown his room and facilities he freshened up after a long day and came out to our lounge </a:t>
            </a:r>
            <a:r>
              <a:rPr lang="en-AU" sz="2400" i="1" dirty="0" smtClean="0">
                <a:latin typeface="Cambria" pitchFamily="18" charset="0"/>
              </a:rPr>
              <a:t>room</a:t>
            </a:r>
          </a:p>
          <a:p>
            <a:pPr marL="0" indent="0"/>
            <a:r>
              <a:rPr lang="en-AU" sz="2400" i="1" dirty="0" smtClean="0">
                <a:latin typeface="Cambria" pitchFamily="18" charset="0"/>
              </a:rPr>
              <a:t> The </a:t>
            </a:r>
            <a:r>
              <a:rPr lang="en-AU" sz="2400" i="1" dirty="0">
                <a:latin typeface="Cambria" pitchFamily="18" charset="0"/>
              </a:rPr>
              <a:t>ice was soon broken as he </a:t>
            </a:r>
            <a:r>
              <a:rPr lang="en-AU" sz="2400" i="1" dirty="0" smtClean="0">
                <a:latin typeface="Cambria" pitchFamily="18" charset="0"/>
              </a:rPr>
              <a:t>saw </a:t>
            </a:r>
            <a:r>
              <a:rPr lang="en-AU" sz="2400" i="1" dirty="0">
                <a:latin typeface="Cambria" pitchFamily="18" charset="0"/>
              </a:rPr>
              <a:t>our chess set and asked me to play, even though I wasn’t able to play chess, he taught me in one game, plenty of sign language &amp; with lots of laughter, and </a:t>
            </a:r>
            <a:r>
              <a:rPr lang="en-AU" sz="2400" i="1" dirty="0" smtClean="0">
                <a:latin typeface="Cambria" pitchFamily="18" charset="0"/>
              </a:rPr>
              <a:t>fun</a:t>
            </a:r>
          </a:p>
          <a:p>
            <a:pPr marL="0" indent="0"/>
            <a:r>
              <a:rPr lang="en-AU" sz="2400" i="1" dirty="0" smtClean="0">
                <a:latin typeface="Cambria" pitchFamily="18" charset="0"/>
              </a:rPr>
              <a:t> </a:t>
            </a:r>
            <a:r>
              <a:rPr lang="en-AU" sz="2400" i="1" dirty="0">
                <a:latin typeface="Cambria" pitchFamily="18" charset="0"/>
              </a:rPr>
              <a:t>This has been an awesome experience for us all so far, I have never know anyone to be so committed to learning English, he studies his every waking moment</a:t>
            </a:r>
            <a:r>
              <a:rPr lang="en-AU" sz="2400" i="1" dirty="0" smtClean="0">
                <a:latin typeface="Cambria" pitchFamily="18" charset="0"/>
              </a:rPr>
              <a:t>.</a:t>
            </a:r>
            <a:endParaRPr lang="en-AU" sz="2400" i="1" dirty="0">
              <a:latin typeface="Cambria" pitchFamily="18" charset="0"/>
            </a:endParaRPr>
          </a:p>
        </p:txBody>
      </p:sp>
      <p:sp>
        <p:nvSpPr>
          <p:cNvPr id="4" name="Rectangle 2"/>
          <p:cNvSpPr>
            <a:spLocks noGrp="1" noChangeArrowheads="1"/>
          </p:cNvSpPr>
          <p:nvPr>
            <p:ph type="title"/>
          </p:nvPr>
        </p:nvSpPr>
        <p:spPr>
          <a:xfrm>
            <a:off x="457200" y="277813"/>
            <a:ext cx="8686800" cy="1139825"/>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33232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4539"/>
            <a:ext cx="8229600" cy="4530725"/>
          </a:xfrm>
        </p:spPr>
        <p:txBody>
          <a:bodyPr/>
          <a:lstStyle/>
          <a:p>
            <a:pPr marL="0" indent="0"/>
            <a:r>
              <a:rPr lang="en-AU" sz="2400" i="1" dirty="0" smtClean="0">
                <a:latin typeface="Cambria" pitchFamily="18" charset="0"/>
              </a:rPr>
              <a:t> I </a:t>
            </a:r>
            <a:r>
              <a:rPr lang="en-AU" sz="2400" i="1" dirty="0">
                <a:latin typeface="Cambria" pitchFamily="18" charset="0"/>
              </a:rPr>
              <a:t>have helped by printing flash cards, and typing up sentence, but I have found the best knowledge of English is all around us, doing the shopping, going for drives, so we have lots of English lessons with our everyday </a:t>
            </a:r>
            <a:r>
              <a:rPr lang="en-AU" sz="2400" i="1" dirty="0" smtClean="0">
                <a:latin typeface="Cambria" pitchFamily="18" charset="0"/>
              </a:rPr>
              <a:t>lives</a:t>
            </a:r>
          </a:p>
          <a:p>
            <a:pPr marL="0" indent="0">
              <a:buNone/>
            </a:pPr>
            <a:endParaRPr lang="en-AU" sz="2400" i="1" dirty="0" smtClean="0">
              <a:latin typeface="Cambria" pitchFamily="18" charset="0"/>
            </a:endParaRPr>
          </a:p>
          <a:p>
            <a:pPr marL="0" indent="0"/>
            <a:r>
              <a:rPr lang="en-AU" sz="2400" i="1" dirty="0" smtClean="0">
                <a:latin typeface="Cambria" pitchFamily="18" charset="0"/>
              </a:rPr>
              <a:t> Now </a:t>
            </a:r>
            <a:r>
              <a:rPr lang="en-AU" sz="2400" i="1" dirty="0">
                <a:latin typeface="Cambria" pitchFamily="18" charset="0"/>
              </a:rPr>
              <a:t>we have long conversations, and his sense of humour is wonderful as he laughs at our way of speaking, and we also laugh at </a:t>
            </a:r>
            <a:r>
              <a:rPr lang="en-AU" sz="2400" i="1" dirty="0" smtClean="0">
                <a:latin typeface="Cambria" pitchFamily="18" charset="0"/>
              </a:rPr>
              <a:t>his</a:t>
            </a:r>
          </a:p>
          <a:p>
            <a:pPr marL="0" indent="0">
              <a:buNone/>
            </a:pPr>
            <a:endParaRPr lang="en-AU" sz="2400" dirty="0"/>
          </a:p>
        </p:txBody>
      </p:sp>
      <p:sp>
        <p:nvSpPr>
          <p:cNvPr id="4" name="Rectangle 2"/>
          <p:cNvSpPr>
            <a:spLocks noGrp="1" noChangeArrowheads="1"/>
          </p:cNvSpPr>
          <p:nvPr>
            <p:ph type="title"/>
          </p:nvPr>
        </p:nvSpPr>
        <p:spPr>
          <a:xfrm>
            <a:off x="457200" y="277813"/>
            <a:ext cx="8686800" cy="1139825"/>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66942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86800" cy="1139825"/>
          </a:xfrm>
        </p:spPr>
        <p:txBody>
          <a:bodyPr/>
          <a:lstStyle/>
          <a:p>
            <a:pPr>
              <a:defRPr/>
            </a:pPr>
            <a:r>
              <a:rPr lang="en-AU" dirty="0" smtClean="0">
                <a:solidFill>
                  <a:srgbClr val="336699"/>
                </a:solidFill>
                <a:effectLst>
                  <a:outerShdw blurRad="38100" dist="38100" dir="2700000" algn="tl">
                    <a:srgbClr val="000000">
                      <a:alpha val="43137"/>
                    </a:srgbClr>
                  </a:outerShdw>
                </a:effectLst>
              </a:rPr>
              <a:t>David Bycroft – Executive Chairman</a:t>
            </a:r>
            <a:endParaRPr lang="en-AU" dirty="0"/>
          </a:p>
        </p:txBody>
      </p:sp>
      <p:sp>
        <p:nvSpPr>
          <p:cNvPr id="3" name="Content Placeholder 2"/>
          <p:cNvSpPr>
            <a:spLocks noGrp="1"/>
          </p:cNvSpPr>
          <p:nvPr>
            <p:ph idx="1"/>
          </p:nvPr>
        </p:nvSpPr>
        <p:spPr>
          <a:xfrm>
            <a:off x="250825" y="1341438"/>
            <a:ext cx="8580438" cy="4502150"/>
          </a:xfrm>
        </p:spPr>
        <p:txBody>
          <a:bodyPr/>
          <a:lstStyle/>
          <a:p>
            <a:pPr>
              <a:buClr>
                <a:srgbClr val="336699"/>
              </a:buClr>
              <a:buSzPct val="94000"/>
              <a:buFont typeface="Arial" charset="0"/>
              <a:buChar char="•"/>
            </a:pPr>
            <a:r>
              <a:rPr lang="en-AU" sz="2400" dirty="0" smtClean="0">
                <a:latin typeface="Cambria" pitchFamily="18" charset="0"/>
              </a:rPr>
              <a:t>In 2006 a group of us with shared concerns established a strategy to bring acceptable guidelines and standards for both </a:t>
            </a:r>
            <a:r>
              <a:rPr lang="en-AU" sz="2400" b="1" dirty="0" smtClean="0">
                <a:latin typeface="Cambria" pitchFamily="18" charset="0"/>
              </a:rPr>
              <a:t>Homestay </a:t>
            </a:r>
            <a:r>
              <a:rPr lang="en-AU" sz="2400" dirty="0" smtClean="0">
                <a:latin typeface="Cambria" pitchFamily="18" charset="0"/>
              </a:rPr>
              <a:t>and </a:t>
            </a:r>
            <a:r>
              <a:rPr lang="en-AU" sz="2400" b="1" dirty="0" smtClean="0">
                <a:latin typeface="Cambria" pitchFamily="18" charset="0"/>
              </a:rPr>
              <a:t>short term/temporary accommodation </a:t>
            </a:r>
            <a:r>
              <a:rPr lang="en-AU" sz="2400" dirty="0" smtClean="0">
                <a:latin typeface="Cambria" pitchFamily="18" charset="0"/>
              </a:rPr>
              <a:t>for International Students</a:t>
            </a:r>
          </a:p>
          <a:p>
            <a:pPr>
              <a:buClr>
                <a:srgbClr val="336699"/>
              </a:buClr>
              <a:buSzPct val="94000"/>
              <a:buFont typeface="Arial" charset="0"/>
              <a:buChar char="•"/>
            </a:pPr>
            <a:endParaRPr lang="en-AU" sz="2400" dirty="0" smtClean="0">
              <a:latin typeface="Cambria" pitchFamily="18" charset="0"/>
            </a:endParaRPr>
          </a:p>
          <a:p>
            <a:pPr>
              <a:buClr>
                <a:srgbClr val="336699"/>
              </a:buClr>
              <a:buSzPct val="94000"/>
              <a:buFont typeface="Arial" charset="0"/>
              <a:buChar char="•"/>
            </a:pPr>
            <a:r>
              <a:rPr lang="en-AU" sz="2400" dirty="0" smtClean="0">
                <a:latin typeface="Cambria" pitchFamily="18" charset="0"/>
              </a:rPr>
              <a:t>Little did we know that we were on a path which in 2012 would lead us to an innovative solution for the settling of Asylum Seekers  into Australian way of life</a:t>
            </a:r>
          </a:p>
          <a:p>
            <a:pPr>
              <a:buClr>
                <a:srgbClr val="336699"/>
              </a:buClr>
              <a:buSzPct val="94000"/>
              <a:buFont typeface="Arial" charset="0"/>
              <a:buChar char="•"/>
            </a:pPr>
            <a:endParaRPr lang="en-AU" sz="2400" dirty="0" smtClean="0">
              <a:latin typeface="Cambria" pitchFamily="18" charset="0"/>
            </a:endParaRPr>
          </a:p>
          <a:p>
            <a:pPr>
              <a:buClr>
                <a:srgbClr val="336699"/>
              </a:buClr>
              <a:buSzPct val="94000"/>
              <a:buFont typeface="Arial" charset="0"/>
              <a:buChar char="•"/>
            </a:pPr>
            <a:endParaRPr lang="en-AU" sz="2400" dirty="0">
              <a:latin typeface="Cambria" pitchFamily="18" charset="0"/>
            </a:endParaRPr>
          </a:p>
          <a:p>
            <a:pPr>
              <a:buClr>
                <a:srgbClr val="336699"/>
              </a:buClr>
              <a:buSzPct val="94000"/>
              <a:buFont typeface="Arial" charset="0"/>
              <a:buChar char="•"/>
            </a:pPr>
            <a:endParaRPr lang="en-AU" sz="2400" dirty="0" smtClean="0">
              <a:latin typeface="Cambria" pitchFamily="18" charset="0"/>
            </a:endParaRPr>
          </a:p>
          <a:p>
            <a:pPr>
              <a:buClr>
                <a:srgbClr val="336699"/>
              </a:buClr>
              <a:buSzPct val="94000"/>
              <a:buFont typeface="Arial" charset="0"/>
              <a:buChar char="•"/>
            </a:pPr>
            <a:endParaRPr lang="en-AU" sz="1100" dirty="0" smtClean="0">
              <a:latin typeface="Cambria" pitchFamily="18" charset="0"/>
            </a:endParaRPr>
          </a:p>
          <a:p>
            <a:pPr>
              <a:buClr>
                <a:srgbClr val="336699"/>
              </a:buClr>
              <a:buSzPct val="94000"/>
              <a:buFont typeface="Arial" charset="0"/>
              <a:buChar char="•"/>
            </a:pPr>
            <a:endParaRPr lang="en-AU" sz="2400" dirty="0" smtClean="0">
              <a:latin typeface="Cambria" pitchFamily="18" charset="0"/>
            </a:endParaRPr>
          </a:p>
          <a:p>
            <a:pPr>
              <a:buFont typeface="Wingdings" pitchFamily="2" charset="2"/>
              <a:buNone/>
            </a:pPr>
            <a:r>
              <a:rPr lang="en-AU" dirty="0" smtClean="0"/>
              <a:t> </a:t>
            </a:r>
          </a:p>
          <a:p>
            <a:pPr>
              <a:buFont typeface="Wingdings" pitchFamily="2" charset="2"/>
              <a:buNone/>
            </a:pPr>
            <a:r>
              <a:rPr lang="en-AU" dirty="0" smtClean="0"/>
              <a:t> </a:t>
            </a:r>
          </a:p>
          <a:p>
            <a:pPr>
              <a:buFont typeface="Wingdings" pitchFamily="2" charset="2"/>
              <a:buNone/>
            </a:pPr>
            <a:endParaRPr lang="en-AU" dirty="0" smtClean="0"/>
          </a:p>
          <a:p>
            <a:pPr>
              <a:buFont typeface="Wingdings" pitchFamily="2" charset="2"/>
              <a:buNone/>
            </a:pPr>
            <a:r>
              <a:rPr lang="en-AU"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4539"/>
            <a:ext cx="8229600" cy="4530725"/>
          </a:xfrm>
        </p:spPr>
        <p:txBody>
          <a:bodyPr/>
          <a:lstStyle/>
          <a:p>
            <a:pPr marL="0" indent="0"/>
            <a:r>
              <a:rPr lang="en-AU" sz="2400" i="1" dirty="0" smtClean="0">
                <a:latin typeface="Cambria" pitchFamily="18" charset="0"/>
              </a:rPr>
              <a:t> We </a:t>
            </a:r>
            <a:r>
              <a:rPr lang="en-AU" sz="2400" i="1" dirty="0">
                <a:latin typeface="Cambria" pitchFamily="18" charset="0"/>
              </a:rPr>
              <a:t>have taken him to the City to see the sights, to the theatre, and down to the Gold Coast to see the ocean, (although having seen it up close and personal on the boat he travelled on to get here) he had never seen its beauty until </a:t>
            </a:r>
            <a:r>
              <a:rPr lang="en-AU" sz="2400" i="1" dirty="0" smtClean="0">
                <a:latin typeface="Cambria" pitchFamily="18" charset="0"/>
              </a:rPr>
              <a:t>then</a:t>
            </a:r>
          </a:p>
          <a:p>
            <a:pPr marL="0" indent="0"/>
            <a:endParaRPr lang="en-AU" sz="2400" i="1" dirty="0" smtClean="0">
              <a:latin typeface="Cambria" pitchFamily="18" charset="0"/>
            </a:endParaRPr>
          </a:p>
          <a:p>
            <a:pPr marL="0" indent="0"/>
            <a:r>
              <a:rPr lang="en-AU" sz="2400" i="1" dirty="0" smtClean="0">
                <a:latin typeface="Cambria" pitchFamily="18" charset="0"/>
              </a:rPr>
              <a:t> Up </a:t>
            </a:r>
            <a:r>
              <a:rPr lang="en-AU" sz="2400" i="1" dirty="0">
                <a:latin typeface="Cambria" pitchFamily="18" charset="0"/>
              </a:rPr>
              <a:t>to the 24th floor to view the beach, and many other outings, visiting family and friends and he </a:t>
            </a:r>
            <a:r>
              <a:rPr lang="en-AU" sz="2400" i="1" dirty="0" smtClean="0">
                <a:latin typeface="Cambria" pitchFamily="18" charset="0"/>
              </a:rPr>
              <a:t>continues </a:t>
            </a:r>
            <a:r>
              <a:rPr lang="en-AU" sz="2400" i="1" dirty="0">
                <a:latin typeface="Cambria" pitchFamily="18" charset="0"/>
              </a:rPr>
              <a:t>to say WOW! </a:t>
            </a:r>
            <a:endParaRPr lang="en-AU" sz="2400" i="1" dirty="0" smtClean="0">
              <a:latin typeface="Cambria" pitchFamily="18" charset="0"/>
            </a:endParaRPr>
          </a:p>
          <a:p>
            <a:pPr marL="0" indent="0"/>
            <a:endParaRPr lang="en-AU" sz="2400" i="1" dirty="0" smtClean="0">
              <a:latin typeface="Cambria" pitchFamily="18" charset="0"/>
            </a:endParaRPr>
          </a:p>
          <a:p>
            <a:pPr marL="0" indent="0"/>
            <a:r>
              <a:rPr lang="en-AU" sz="2400" i="1" dirty="0" smtClean="0">
                <a:latin typeface="Cambria" pitchFamily="18" charset="0"/>
              </a:rPr>
              <a:t>He </a:t>
            </a:r>
            <a:r>
              <a:rPr lang="en-AU" sz="2400" i="1" dirty="0">
                <a:latin typeface="Cambria" pitchFamily="18" charset="0"/>
              </a:rPr>
              <a:t>is so grateful, humble, and appreciative of all that we </a:t>
            </a:r>
            <a:r>
              <a:rPr lang="en-AU" sz="2400" i="1" dirty="0" smtClean="0">
                <a:latin typeface="Cambria" pitchFamily="18" charset="0"/>
              </a:rPr>
              <a:t>offer</a:t>
            </a:r>
            <a:endParaRPr lang="en-AU" sz="2400" i="1" dirty="0">
              <a:latin typeface="Cambria" pitchFamily="18" charset="0"/>
            </a:endParaRPr>
          </a:p>
        </p:txBody>
      </p:sp>
      <p:sp>
        <p:nvSpPr>
          <p:cNvPr id="4" name="Rectangle 2"/>
          <p:cNvSpPr>
            <a:spLocks noGrp="1" noChangeArrowheads="1"/>
          </p:cNvSpPr>
          <p:nvPr>
            <p:ph type="title"/>
          </p:nvPr>
        </p:nvSpPr>
        <p:spPr>
          <a:xfrm>
            <a:off x="444292" y="260648"/>
            <a:ext cx="8686800" cy="1139825"/>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77572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4530725"/>
          </a:xfrm>
        </p:spPr>
        <p:txBody>
          <a:bodyPr/>
          <a:lstStyle/>
          <a:p>
            <a:pPr marL="0" indent="0"/>
            <a:r>
              <a:rPr lang="en-AU" sz="2400" i="1" dirty="0" smtClean="0">
                <a:latin typeface="Cambria" pitchFamily="18" charset="0"/>
              </a:rPr>
              <a:t> He </a:t>
            </a:r>
            <a:r>
              <a:rPr lang="en-AU" sz="2400" i="1" dirty="0">
                <a:latin typeface="Cambria" pitchFamily="18" charset="0"/>
              </a:rPr>
              <a:t>has come from Afghanistan, no phone, no TV, no shops, not much of </a:t>
            </a:r>
            <a:r>
              <a:rPr lang="en-AU" sz="2400" i="1" dirty="0" smtClean="0">
                <a:latin typeface="Cambria" pitchFamily="18" charset="0"/>
              </a:rPr>
              <a:t>anything</a:t>
            </a:r>
          </a:p>
          <a:p>
            <a:pPr marL="0" indent="0"/>
            <a:endParaRPr lang="en-AU" sz="2400" i="1" dirty="0" smtClean="0">
              <a:latin typeface="Cambria" pitchFamily="18" charset="0"/>
            </a:endParaRPr>
          </a:p>
          <a:p>
            <a:pPr marL="0" indent="0"/>
            <a:r>
              <a:rPr lang="en-AU" sz="2400" i="1" dirty="0" smtClean="0">
                <a:latin typeface="Cambria" pitchFamily="18" charset="0"/>
              </a:rPr>
              <a:t> I </a:t>
            </a:r>
            <a:r>
              <a:rPr lang="en-AU" sz="2400" i="1" dirty="0">
                <a:latin typeface="Cambria" pitchFamily="18" charset="0"/>
              </a:rPr>
              <a:t>have been so spoiled here in Australia my bubble has surely burst, it has been a real eye opener for </a:t>
            </a:r>
            <a:r>
              <a:rPr lang="en-AU" sz="2400" i="1" dirty="0" smtClean="0">
                <a:latin typeface="Cambria" pitchFamily="18" charset="0"/>
              </a:rPr>
              <a:t>me</a:t>
            </a:r>
          </a:p>
          <a:p>
            <a:pPr marL="0" indent="0"/>
            <a:endParaRPr lang="en-AU" sz="2400" i="1" dirty="0" smtClean="0">
              <a:latin typeface="Cambria" pitchFamily="18" charset="0"/>
            </a:endParaRPr>
          </a:p>
          <a:p>
            <a:pPr marL="0" indent="0"/>
            <a:r>
              <a:rPr lang="en-AU" sz="2400" i="1" dirty="0" smtClean="0">
                <a:latin typeface="Cambria" pitchFamily="18" charset="0"/>
              </a:rPr>
              <a:t>  </a:t>
            </a:r>
            <a:r>
              <a:rPr lang="en-AU" sz="2400" i="1" dirty="0">
                <a:latin typeface="Cambria" pitchFamily="18" charset="0"/>
              </a:rPr>
              <a:t>I have listened to very sad stories, and cried many tears for him and his family, but I know he is safe now and he is looking forward to starting a new life </a:t>
            </a:r>
            <a:r>
              <a:rPr lang="en-AU" sz="2400" i="1" dirty="0" smtClean="0">
                <a:latin typeface="Cambria" pitchFamily="18" charset="0"/>
              </a:rPr>
              <a:t>here</a:t>
            </a:r>
          </a:p>
          <a:p>
            <a:pPr marL="0" indent="0"/>
            <a:endParaRPr lang="en-AU" sz="2400" i="1" dirty="0" smtClean="0">
              <a:latin typeface="Cambria" pitchFamily="18" charset="0"/>
            </a:endParaRPr>
          </a:p>
          <a:p>
            <a:pPr marL="0" indent="0"/>
            <a:r>
              <a:rPr lang="en-AU" sz="2400" i="1" dirty="0" smtClean="0">
                <a:latin typeface="Cambria" pitchFamily="18" charset="0"/>
              </a:rPr>
              <a:t>Hopefully </a:t>
            </a:r>
            <a:r>
              <a:rPr lang="en-AU" sz="2400" i="1" dirty="0">
                <a:latin typeface="Cambria" pitchFamily="18" charset="0"/>
              </a:rPr>
              <a:t>he can put all his past behind him and move forward, and his bad memories fade as time goes on</a:t>
            </a:r>
            <a:r>
              <a:rPr lang="en-AU" sz="2400" i="1" dirty="0" smtClean="0">
                <a:latin typeface="Cambria" pitchFamily="18" charset="0"/>
              </a:rPr>
              <a:t>.</a:t>
            </a:r>
            <a:endParaRPr lang="en-AU" sz="2400" i="1" dirty="0">
              <a:latin typeface="Cambria" pitchFamily="18" charset="0"/>
            </a:endParaRPr>
          </a:p>
        </p:txBody>
      </p:sp>
      <p:sp>
        <p:nvSpPr>
          <p:cNvPr id="4" name="Rectangle 2"/>
          <p:cNvSpPr>
            <a:spLocks noGrp="1" noChangeArrowheads="1"/>
          </p:cNvSpPr>
          <p:nvPr>
            <p:ph type="title"/>
          </p:nvPr>
        </p:nvSpPr>
        <p:spPr>
          <a:xfrm>
            <a:off x="444292" y="260648"/>
            <a:ext cx="8686800" cy="1139825"/>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7895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4539"/>
            <a:ext cx="8229600" cy="4530725"/>
          </a:xfrm>
        </p:spPr>
        <p:txBody>
          <a:bodyPr/>
          <a:lstStyle/>
          <a:p>
            <a:pPr marL="0" indent="0"/>
            <a:r>
              <a:rPr lang="en-AU" sz="2400" i="1" dirty="0" smtClean="0">
                <a:latin typeface="Cambria" pitchFamily="18" charset="0"/>
              </a:rPr>
              <a:t> He </a:t>
            </a:r>
            <a:r>
              <a:rPr lang="en-AU" sz="2400" i="1" dirty="0">
                <a:latin typeface="Cambria" pitchFamily="18" charset="0"/>
              </a:rPr>
              <a:t>has now a job to go to in three to four weeks and a place to stay with his </a:t>
            </a:r>
            <a:r>
              <a:rPr lang="en-AU" sz="2400" i="1" dirty="0" smtClean="0">
                <a:latin typeface="Cambria" pitchFamily="18" charset="0"/>
              </a:rPr>
              <a:t>friend</a:t>
            </a:r>
          </a:p>
          <a:p>
            <a:pPr marL="0" indent="0"/>
            <a:r>
              <a:rPr lang="en-AU" sz="2400" i="1" dirty="0" smtClean="0">
                <a:latin typeface="Cambria" pitchFamily="18" charset="0"/>
              </a:rPr>
              <a:t> </a:t>
            </a:r>
            <a:r>
              <a:rPr lang="en-AU" sz="2400" i="1" dirty="0">
                <a:latin typeface="Cambria" pitchFamily="18" charset="0"/>
              </a:rPr>
              <a:t>I will surely miss him when he goes as he has had a big impact on our lives, I’m sure he feels the same </a:t>
            </a:r>
            <a:r>
              <a:rPr lang="en-AU" sz="2400" i="1" dirty="0" smtClean="0">
                <a:latin typeface="Cambria" pitchFamily="18" charset="0"/>
              </a:rPr>
              <a:t>way</a:t>
            </a:r>
          </a:p>
          <a:p>
            <a:pPr marL="0" indent="0"/>
            <a:r>
              <a:rPr lang="en-AU" sz="2400" i="1" dirty="0" smtClean="0">
                <a:latin typeface="Cambria" pitchFamily="18" charset="0"/>
              </a:rPr>
              <a:t> </a:t>
            </a:r>
            <a:r>
              <a:rPr lang="en-AU" sz="2400" i="1" dirty="0">
                <a:latin typeface="Cambria" pitchFamily="18" charset="0"/>
              </a:rPr>
              <a:t>We will stay in touch and I will look forward to one day meeting his wife and his three children, whom he hopes can come here to live with </a:t>
            </a:r>
            <a:r>
              <a:rPr lang="en-AU" sz="2400" i="1" dirty="0" smtClean="0">
                <a:latin typeface="Cambria" pitchFamily="18" charset="0"/>
              </a:rPr>
              <a:t>him</a:t>
            </a:r>
          </a:p>
          <a:p>
            <a:pPr marL="0" indent="0"/>
            <a:r>
              <a:rPr lang="en-AU" sz="2400" i="1" dirty="0" smtClean="0">
                <a:latin typeface="Cambria" pitchFamily="18" charset="0"/>
              </a:rPr>
              <a:t> If </a:t>
            </a:r>
            <a:r>
              <a:rPr lang="en-AU" sz="2400" i="1" dirty="0">
                <a:latin typeface="Cambria" pitchFamily="18" charset="0"/>
              </a:rPr>
              <a:t>your reading this and still having reservations about hosting, please don’t, you will be rewarded in so many </a:t>
            </a:r>
            <a:r>
              <a:rPr lang="en-AU" sz="2400" i="1" dirty="0" smtClean="0">
                <a:latin typeface="Cambria" pitchFamily="18" charset="0"/>
              </a:rPr>
              <a:t>ways</a:t>
            </a:r>
          </a:p>
          <a:p>
            <a:pPr marL="0" indent="0"/>
            <a:r>
              <a:rPr lang="en-AU" sz="2400" i="1" dirty="0" smtClean="0">
                <a:latin typeface="Cambria" pitchFamily="18" charset="0"/>
              </a:rPr>
              <a:t> </a:t>
            </a:r>
            <a:r>
              <a:rPr lang="en-AU" sz="2400" i="1" dirty="0">
                <a:latin typeface="Cambria" pitchFamily="18" charset="0"/>
              </a:rPr>
              <a:t>It has been the most rewarding experience I have ever had in my life ( and I'm getting on now so that’s big) and I’m sure there is more to come. </a:t>
            </a:r>
            <a:r>
              <a:rPr lang="en-AU" sz="2400" i="1" dirty="0" smtClean="0">
                <a:latin typeface="Cambria" pitchFamily="18" charset="0"/>
              </a:rPr>
              <a:t>Cheers”</a:t>
            </a:r>
            <a:endParaRPr lang="en-AU" sz="2400" i="1" dirty="0">
              <a:latin typeface="Cambria" pitchFamily="18" charset="0"/>
            </a:endParaRPr>
          </a:p>
          <a:p>
            <a:pPr marL="0" indent="0">
              <a:buNone/>
            </a:pPr>
            <a:endParaRPr lang="en-US" sz="2400" i="1" dirty="0">
              <a:latin typeface="Cambria" pitchFamily="18" charset="0"/>
            </a:endParaRPr>
          </a:p>
        </p:txBody>
      </p:sp>
      <p:sp>
        <p:nvSpPr>
          <p:cNvPr id="4" name="Rectangle 2"/>
          <p:cNvSpPr>
            <a:spLocks noGrp="1" noChangeArrowheads="1"/>
          </p:cNvSpPr>
          <p:nvPr>
            <p:ph type="title"/>
          </p:nvPr>
        </p:nvSpPr>
        <p:spPr>
          <a:xfrm>
            <a:off x="444292" y="260648"/>
            <a:ext cx="8686800" cy="1139825"/>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Feedback from Australian Hosts</a:t>
            </a:r>
            <a:endParaRPr lang="en-AU" sz="40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76094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Grp="1" noChangeArrowheads="1"/>
          </p:cNvSpPr>
          <p:nvPr>
            <p:ph type="title"/>
          </p:nvPr>
        </p:nvSpPr>
        <p:spPr>
          <a:xfrm>
            <a:off x="457200" y="277813"/>
            <a:ext cx="8686800" cy="990600"/>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The Media Run Continues </a:t>
            </a:r>
            <a:endParaRPr lang="en-AU" sz="4000" dirty="0" smtClean="0">
              <a:effectLst>
                <a:outerShdw blurRad="38100" dist="38100" dir="2700000" algn="tl">
                  <a:srgbClr val="000000">
                    <a:alpha val="43137"/>
                  </a:srgbClr>
                </a:outerShdw>
              </a:effectLst>
            </a:endParaRPr>
          </a:p>
        </p:txBody>
      </p:sp>
      <p:sp>
        <p:nvSpPr>
          <p:cNvPr id="17411" name="Rectangle 3"/>
          <p:cNvSpPr>
            <a:spLocks noGrp="1" noChangeArrowheads="1"/>
          </p:cNvSpPr>
          <p:nvPr>
            <p:ph type="body" idx="1"/>
          </p:nvPr>
        </p:nvSpPr>
        <p:spPr>
          <a:xfrm>
            <a:off x="323850" y="1268413"/>
            <a:ext cx="8640763" cy="5400675"/>
          </a:xfrm>
        </p:spPr>
        <p:txBody>
          <a:bodyPr/>
          <a:lstStyle/>
          <a:p>
            <a:pPr>
              <a:buClr>
                <a:srgbClr val="336699"/>
              </a:buClr>
              <a:buSzPct val="91000"/>
              <a:buFont typeface="Wingdings" pitchFamily="2" charset="2"/>
              <a:buChar char="§"/>
            </a:pPr>
            <a:r>
              <a:rPr lang="en-US" sz="2400" dirty="0" smtClean="0">
                <a:latin typeface="Cambria" pitchFamily="18" charset="0"/>
              </a:rPr>
              <a:t>The media support and the successful outcomes we are getting have created increasing and ongoing interest </a:t>
            </a:r>
          </a:p>
          <a:p>
            <a:pPr>
              <a:buClr>
                <a:srgbClr val="336699"/>
              </a:buClr>
              <a:buSzPct val="91000"/>
              <a:buFont typeface="Wingdings" pitchFamily="2" charset="2"/>
              <a:buChar char="§"/>
            </a:pPr>
            <a:endParaRPr lang="en-US" sz="2400" dirty="0" smtClean="0">
              <a:latin typeface="Cambria" pitchFamily="18" charset="0"/>
            </a:endParaRPr>
          </a:p>
          <a:p>
            <a:pPr>
              <a:buClr>
                <a:srgbClr val="336699"/>
              </a:buClr>
              <a:buSzPct val="91000"/>
              <a:buFont typeface="Wingdings" pitchFamily="2" charset="2"/>
              <a:buChar char="§"/>
            </a:pPr>
            <a:r>
              <a:rPr lang="en-US" sz="2400" dirty="0" smtClean="0">
                <a:latin typeface="Cambria" pitchFamily="18" charset="0"/>
              </a:rPr>
              <a:t>This month the Women's Weekly surprised us by publishing a 3 page story on one of their employees experiences as a  CPN Host </a:t>
            </a:r>
          </a:p>
          <a:p>
            <a:pPr>
              <a:buClr>
                <a:srgbClr val="336699"/>
              </a:buClr>
              <a:buSzPct val="91000"/>
              <a:buFont typeface="Wingdings" pitchFamily="2" charset="2"/>
              <a:buChar char="§"/>
            </a:pPr>
            <a:endParaRPr lang="en-US" sz="2400" dirty="0" smtClean="0">
              <a:latin typeface="Cambria" pitchFamily="18" charset="0"/>
            </a:endParaRPr>
          </a:p>
          <a:p>
            <a:pPr>
              <a:buClr>
                <a:srgbClr val="336699"/>
              </a:buClr>
              <a:buSzPct val="91000"/>
              <a:buFont typeface="Wingdings" pitchFamily="2" charset="2"/>
              <a:buChar char="§"/>
            </a:pPr>
            <a:r>
              <a:rPr lang="en-US" sz="2400" dirty="0" smtClean="0">
                <a:latin typeface="Cambria" pitchFamily="18" charset="0"/>
              </a:rPr>
              <a:t>Please buy a copy</a:t>
            </a:r>
          </a:p>
          <a:p>
            <a:pPr>
              <a:buClr>
                <a:srgbClr val="336699"/>
              </a:buClr>
              <a:buSzPct val="91000"/>
              <a:buFont typeface="Wingdings" pitchFamily="2" charset="2"/>
              <a:buChar char="§"/>
            </a:pPr>
            <a:endParaRPr lang="en-US" sz="2400" dirty="0">
              <a:latin typeface="Cambria" pitchFamily="18" charset="0"/>
            </a:endParaRPr>
          </a:p>
          <a:p>
            <a:pPr eaLnBrk="1" hangingPunct="1">
              <a:lnSpc>
                <a:spcPct val="140000"/>
              </a:lnSpc>
              <a:buClr>
                <a:srgbClr val="336699"/>
              </a:buClr>
              <a:buFont typeface="Wingdings" pitchFamily="2" charset="2"/>
              <a:buNone/>
            </a:pPr>
            <a:endParaRPr lang="en-AU" sz="2600" dirty="0" smtClean="0">
              <a:latin typeface="Cambria" pitchFamily="18" charset="0"/>
            </a:endParaRPr>
          </a:p>
          <a:p>
            <a:pPr eaLnBrk="1" hangingPunct="1">
              <a:lnSpc>
                <a:spcPct val="140000"/>
              </a:lnSpc>
              <a:buClr>
                <a:srgbClr val="336699"/>
              </a:buClr>
              <a:buFont typeface="Wingdings" pitchFamily="2" charset="2"/>
              <a:buNone/>
            </a:pPr>
            <a:endParaRPr lang="en-AU" sz="2600" dirty="0" smtClean="0">
              <a:latin typeface="Cambria" pitchFamily="18"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3444" y="3429000"/>
            <a:ext cx="2170162" cy="2632656"/>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9102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Grp="1" noChangeArrowheads="1"/>
          </p:cNvSpPr>
          <p:nvPr>
            <p:ph type="title"/>
          </p:nvPr>
        </p:nvSpPr>
        <p:spPr>
          <a:xfrm>
            <a:off x="457200" y="277813"/>
            <a:ext cx="8686800" cy="990600"/>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Corporate Australia Joins In </a:t>
            </a:r>
            <a:endParaRPr lang="en-AU" sz="4000" dirty="0" smtClean="0">
              <a:effectLst>
                <a:outerShdw blurRad="38100" dist="38100" dir="2700000" algn="tl">
                  <a:srgbClr val="000000">
                    <a:alpha val="43137"/>
                  </a:srgbClr>
                </a:outerShdw>
              </a:effectLst>
            </a:endParaRPr>
          </a:p>
        </p:txBody>
      </p:sp>
      <p:sp>
        <p:nvSpPr>
          <p:cNvPr id="17411" name="Rectangle 3"/>
          <p:cNvSpPr>
            <a:spLocks noGrp="1" noChangeArrowheads="1"/>
          </p:cNvSpPr>
          <p:nvPr>
            <p:ph type="body" idx="1"/>
          </p:nvPr>
        </p:nvSpPr>
        <p:spPr>
          <a:xfrm>
            <a:off x="323850" y="1268413"/>
            <a:ext cx="8640763" cy="5400675"/>
          </a:xfrm>
        </p:spPr>
        <p:txBody>
          <a:bodyPr/>
          <a:lstStyle/>
          <a:p>
            <a:pPr>
              <a:buClr>
                <a:srgbClr val="336699"/>
              </a:buClr>
              <a:buSzPct val="91000"/>
              <a:buFont typeface="Wingdings" pitchFamily="2" charset="2"/>
              <a:buChar char="§"/>
            </a:pPr>
            <a:r>
              <a:rPr lang="en-US" sz="2400" dirty="0" smtClean="0">
                <a:latin typeface="Cambria" pitchFamily="18" charset="0"/>
              </a:rPr>
              <a:t>We have generated a lot of interest from people from various Corporate sectors e.g.</a:t>
            </a:r>
          </a:p>
          <a:p>
            <a:pPr>
              <a:buClr>
                <a:srgbClr val="336699"/>
              </a:buClr>
              <a:buSzPct val="91000"/>
              <a:buFont typeface="Wingdings" pitchFamily="2" charset="2"/>
              <a:buChar char="§"/>
            </a:pPr>
            <a:r>
              <a:rPr lang="en-US" sz="2400" dirty="0" smtClean="0">
                <a:latin typeface="Cambria" pitchFamily="18" charset="0"/>
              </a:rPr>
              <a:t>A group of lawyers here in Melbourne wanted to help out</a:t>
            </a:r>
          </a:p>
          <a:p>
            <a:pPr>
              <a:buClr>
                <a:srgbClr val="336699"/>
              </a:buClr>
              <a:buSzPct val="91000"/>
              <a:buFont typeface="Wingdings" pitchFamily="2" charset="2"/>
              <a:buChar char="§"/>
            </a:pPr>
            <a:r>
              <a:rPr lang="en-US" sz="2400" dirty="0" smtClean="0">
                <a:latin typeface="Cambria" pitchFamily="18" charset="0"/>
              </a:rPr>
              <a:t>After discussions they have now established the:</a:t>
            </a:r>
            <a:endParaRPr lang="en-US" sz="2400" dirty="0">
              <a:latin typeface="Cambria" pitchFamily="18" charset="0"/>
            </a:endParaRPr>
          </a:p>
          <a:p>
            <a:pPr>
              <a:buClr>
                <a:srgbClr val="336699"/>
              </a:buClr>
              <a:buSzPct val="91000"/>
              <a:buFont typeface="Wingdings" pitchFamily="2" charset="2"/>
              <a:buChar char="§"/>
            </a:pPr>
            <a:r>
              <a:rPr lang="en-US" sz="2400" b="1" dirty="0" smtClean="0">
                <a:latin typeface="Cambria" pitchFamily="18" charset="0"/>
              </a:rPr>
              <a:t>The Community Placement Network Assistance Trust</a:t>
            </a:r>
          </a:p>
          <a:p>
            <a:pPr>
              <a:buClr>
                <a:srgbClr val="336699"/>
              </a:buClr>
              <a:buSzPct val="91000"/>
              <a:buFont typeface="Wingdings" pitchFamily="2" charset="2"/>
              <a:buChar char="§"/>
            </a:pPr>
            <a:r>
              <a:rPr lang="en-US" sz="2400" dirty="0" smtClean="0">
                <a:latin typeface="Cambria" pitchFamily="18" charset="0"/>
              </a:rPr>
              <a:t>David Kelly from Kelly Hazell Quill Lawyers, Melbourne</a:t>
            </a:r>
          </a:p>
          <a:p>
            <a:pPr lvl="2">
              <a:buClr>
                <a:srgbClr val="336699"/>
              </a:buClr>
              <a:buSzPct val="91000"/>
              <a:buFont typeface="Wingdings" pitchFamily="2" charset="2"/>
              <a:buChar char="§"/>
            </a:pPr>
            <a:r>
              <a:rPr lang="en-US" sz="2400" dirty="0" smtClean="0">
                <a:latin typeface="Cambria" pitchFamily="18" charset="0"/>
              </a:rPr>
              <a:t>An opportunity for Australians who cannot Host to donate money where 100% goes to frontline services</a:t>
            </a:r>
            <a:endParaRPr lang="en-US" sz="2400" dirty="0">
              <a:latin typeface="Cambria" pitchFamily="18" charset="0"/>
            </a:endParaRPr>
          </a:p>
          <a:p>
            <a:pPr>
              <a:buClr>
                <a:srgbClr val="336699"/>
              </a:buClr>
              <a:buSzPct val="91000"/>
              <a:buFont typeface="Wingdings" pitchFamily="2" charset="2"/>
              <a:buChar char="§"/>
            </a:pPr>
            <a:r>
              <a:rPr lang="en-US" sz="2400" b="1" dirty="0" smtClean="0">
                <a:latin typeface="Cambria" pitchFamily="18" charset="0"/>
              </a:rPr>
              <a:t>COMING SOON:   The ‘CPN Helping Hand’ Program</a:t>
            </a:r>
          </a:p>
          <a:p>
            <a:pPr lvl="2">
              <a:buClr>
                <a:srgbClr val="336699"/>
              </a:buClr>
              <a:buSzPct val="91000"/>
              <a:buFont typeface="Wingdings" pitchFamily="2" charset="2"/>
              <a:buChar char="§"/>
            </a:pPr>
            <a:r>
              <a:rPr lang="en-US" sz="2000" dirty="0" smtClean="0">
                <a:latin typeface="Cambria" pitchFamily="18" charset="0"/>
              </a:rPr>
              <a:t>An opportunity to create a new low cost fully supported CPN Homestay Project where the ‘guest’ contributes as part of the household in exchange for reduced ‘rent and meals’</a:t>
            </a:r>
          </a:p>
          <a:p>
            <a:pPr>
              <a:buClr>
                <a:srgbClr val="336699"/>
              </a:buClr>
              <a:buSzPct val="91000"/>
              <a:buFont typeface="Wingdings" pitchFamily="2" charset="2"/>
              <a:buChar char="§"/>
            </a:pPr>
            <a:endParaRPr lang="en-US" sz="2400" dirty="0">
              <a:latin typeface="Cambria" pitchFamily="18" charset="0"/>
            </a:endParaRPr>
          </a:p>
          <a:p>
            <a:pPr eaLnBrk="1" hangingPunct="1">
              <a:lnSpc>
                <a:spcPct val="140000"/>
              </a:lnSpc>
              <a:buClr>
                <a:srgbClr val="336699"/>
              </a:buClr>
              <a:buFont typeface="Wingdings" pitchFamily="2" charset="2"/>
              <a:buNone/>
            </a:pPr>
            <a:endParaRPr lang="en-AU" sz="2600" dirty="0" smtClean="0">
              <a:latin typeface="Cambria" pitchFamily="18" charset="0"/>
            </a:endParaRPr>
          </a:p>
          <a:p>
            <a:pPr eaLnBrk="1" hangingPunct="1">
              <a:lnSpc>
                <a:spcPct val="140000"/>
              </a:lnSpc>
              <a:buClr>
                <a:srgbClr val="336699"/>
              </a:buClr>
              <a:buFont typeface="Wingdings" pitchFamily="2" charset="2"/>
              <a:buNone/>
            </a:pPr>
            <a:endParaRPr lang="en-AU" sz="2600" dirty="0" smtClean="0">
              <a:latin typeface="Cambria" pitchFamily="18" charset="0"/>
            </a:endParaRPr>
          </a:p>
        </p:txBody>
      </p:sp>
    </p:spTree>
    <p:extLst>
      <p:ext uri="{BB962C8B-B14F-4D97-AF65-F5344CB8AC3E}">
        <p14:creationId xmlns:p14="http://schemas.microsoft.com/office/powerpoint/2010/main" val="3679102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4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41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41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4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4400" dirty="0" smtClean="0">
                <a:solidFill>
                  <a:srgbClr val="336699"/>
                </a:solidFill>
                <a:effectLst>
                  <a:outerShdw blurRad="38100" dist="38100" dir="2700000" algn="tl">
                    <a:srgbClr val="000000">
                      <a:alpha val="43137"/>
                    </a:srgbClr>
                  </a:outerShdw>
                </a:effectLst>
              </a:rPr>
              <a:t>What YOU can do</a:t>
            </a:r>
            <a:endParaRPr lang="en-AU" dirty="0"/>
          </a:p>
        </p:txBody>
      </p:sp>
      <p:sp>
        <p:nvSpPr>
          <p:cNvPr id="3" name="Content Placeholder 2"/>
          <p:cNvSpPr>
            <a:spLocks noGrp="1"/>
          </p:cNvSpPr>
          <p:nvPr>
            <p:ph idx="1"/>
          </p:nvPr>
        </p:nvSpPr>
        <p:spPr>
          <a:xfrm>
            <a:off x="457200" y="1340768"/>
            <a:ext cx="8229600" cy="4530725"/>
          </a:xfrm>
        </p:spPr>
        <p:txBody>
          <a:bodyPr/>
          <a:lstStyle/>
          <a:p>
            <a:pPr>
              <a:lnSpc>
                <a:spcPct val="150000"/>
              </a:lnSpc>
              <a:buClr>
                <a:srgbClr val="336699"/>
              </a:buClr>
            </a:pPr>
            <a:r>
              <a:rPr lang="en-AU" sz="2400" dirty="0" smtClean="0">
                <a:latin typeface="Cambria" pitchFamily="18" charset="0"/>
              </a:rPr>
              <a:t>Work with us – Coordination is the key!</a:t>
            </a:r>
          </a:p>
          <a:p>
            <a:pPr>
              <a:lnSpc>
                <a:spcPct val="150000"/>
              </a:lnSpc>
              <a:buClr>
                <a:srgbClr val="336699"/>
              </a:buClr>
            </a:pPr>
            <a:r>
              <a:rPr lang="en-AU" sz="2400" dirty="0" smtClean="0">
                <a:latin typeface="Cambria" pitchFamily="18" charset="0"/>
              </a:rPr>
              <a:t>Help Open Doors</a:t>
            </a:r>
          </a:p>
          <a:p>
            <a:pPr>
              <a:lnSpc>
                <a:spcPct val="150000"/>
              </a:lnSpc>
              <a:buClr>
                <a:srgbClr val="336699"/>
              </a:buClr>
            </a:pPr>
            <a:r>
              <a:rPr lang="en-AU" sz="2400" dirty="0" smtClean="0">
                <a:latin typeface="Cambria" pitchFamily="18" charset="0"/>
              </a:rPr>
              <a:t>Encourage Support from all levels of your community</a:t>
            </a:r>
          </a:p>
          <a:p>
            <a:pPr>
              <a:lnSpc>
                <a:spcPct val="150000"/>
              </a:lnSpc>
              <a:buClr>
                <a:srgbClr val="336699"/>
              </a:buClr>
            </a:pPr>
            <a:r>
              <a:rPr lang="en-AU" sz="2400" dirty="0" smtClean="0">
                <a:latin typeface="Cambria" pitchFamily="18" charset="0"/>
              </a:rPr>
              <a:t>Build Solutions</a:t>
            </a:r>
          </a:p>
          <a:p>
            <a:pPr>
              <a:lnSpc>
                <a:spcPct val="150000"/>
              </a:lnSpc>
              <a:buClr>
                <a:srgbClr val="336699"/>
              </a:buClr>
            </a:pPr>
            <a:r>
              <a:rPr lang="en-AU" sz="2400" dirty="0" smtClean="0">
                <a:latin typeface="Cambria" pitchFamily="18" charset="0"/>
              </a:rPr>
              <a:t>Help Knock Down Barriers</a:t>
            </a:r>
          </a:p>
          <a:p>
            <a:pPr lvl="1">
              <a:lnSpc>
                <a:spcPct val="150000"/>
              </a:lnSpc>
              <a:buClr>
                <a:srgbClr val="336699"/>
              </a:buClr>
            </a:pPr>
            <a:r>
              <a:rPr lang="en-AU" sz="2000" dirty="0" smtClean="0">
                <a:latin typeface="Cambria" pitchFamily="18" charset="0"/>
              </a:rPr>
              <a:t> of Bureaucracy </a:t>
            </a:r>
          </a:p>
          <a:p>
            <a:pPr lvl="1">
              <a:lnSpc>
                <a:spcPct val="150000"/>
              </a:lnSpc>
              <a:buClr>
                <a:srgbClr val="336699"/>
              </a:buClr>
            </a:pPr>
            <a:r>
              <a:rPr lang="en-AU" sz="2000" dirty="0" smtClean="0">
                <a:latin typeface="Cambria" pitchFamily="18" charset="0"/>
              </a:rPr>
              <a:t>Of  Ignorance</a:t>
            </a:r>
          </a:p>
          <a:p>
            <a:pPr>
              <a:lnSpc>
                <a:spcPct val="150000"/>
              </a:lnSpc>
              <a:buClr>
                <a:srgbClr val="336699"/>
              </a:buClr>
            </a:pPr>
            <a:r>
              <a:rPr lang="en-AU" sz="2400" dirty="0" smtClean="0">
                <a:latin typeface="Cambria" pitchFamily="18" charset="0"/>
              </a:rPr>
              <a:t>Open up Regional Australia to CPN</a:t>
            </a:r>
          </a:p>
          <a:p>
            <a:pPr>
              <a:buNone/>
            </a:pPr>
            <a:endParaRPr lang="en-AU" dirty="0"/>
          </a:p>
          <a:p>
            <a:endParaRPr lang="en-AU" dirty="0"/>
          </a:p>
        </p:txBody>
      </p:sp>
    </p:spTree>
    <p:extLst>
      <p:ext uri="{BB962C8B-B14F-4D97-AF65-F5344CB8AC3E}">
        <p14:creationId xmlns:p14="http://schemas.microsoft.com/office/powerpoint/2010/main" val="1067211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New Image"/>
          <p:cNvPicPr>
            <a:picLocks noChangeAspect="1" noChangeArrowheads="1"/>
          </p:cNvPicPr>
          <p:nvPr/>
        </p:nvPicPr>
        <p:blipFill>
          <a:blip r:embed="rId3" cstate="print"/>
          <a:srcRect/>
          <a:stretch>
            <a:fillRect/>
          </a:stretch>
        </p:blipFill>
        <p:spPr bwMode="auto">
          <a:xfrm>
            <a:off x="2195513" y="2348880"/>
            <a:ext cx="4822825" cy="2376263"/>
          </a:xfrm>
          <a:prstGeom prst="rect">
            <a:avLst/>
          </a:prstGeom>
          <a:noFill/>
          <a:ln w="9525">
            <a:noFill/>
            <a:miter lim="800000"/>
            <a:headEnd/>
            <a:tailEnd/>
          </a:ln>
        </p:spPr>
      </p:pic>
      <p:sp>
        <p:nvSpPr>
          <p:cNvPr id="565254" name="Rectangle 6"/>
          <p:cNvSpPr>
            <a:spLocks noChangeArrowheads="1"/>
          </p:cNvSpPr>
          <p:nvPr/>
        </p:nvSpPr>
        <p:spPr bwMode="auto">
          <a:xfrm>
            <a:off x="0" y="4221163"/>
            <a:ext cx="9144000" cy="187325"/>
          </a:xfrm>
          <a:prstGeom prst="rect">
            <a:avLst/>
          </a:prstGeom>
          <a:noFill/>
          <a:ln w="9525">
            <a:noFill/>
            <a:miter lim="800000"/>
            <a:headEnd/>
            <a:tailEnd/>
          </a:ln>
          <a:effectLst/>
        </p:spPr>
        <p:txBody>
          <a:bodyPr/>
          <a:lstStyle/>
          <a:p>
            <a:pPr algn="ctr">
              <a:defRPr/>
            </a:pPr>
            <a:endParaRPr lang="en-US" sz="1400" b="1" i="1" dirty="0">
              <a:solidFill>
                <a:srgbClr val="043964"/>
              </a:solidFill>
              <a:effectLst>
                <a:outerShdw blurRad="38100" dist="38100" dir="2700000" algn="tl">
                  <a:srgbClr val="C0C0C0"/>
                </a:outerShdw>
              </a:effectLst>
              <a:latin typeface="Book Antiqua" pitchFamily="18" charset="0"/>
              <a:cs typeface="+mn-cs"/>
            </a:endParaRPr>
          </a:p>
          <a:p>
            <a:pPr algn="ctr">
              <a:defRPr/>
            </a:pPr>
            <a:endParaRPr lang="en-US" sz="1400" b="1" i="1" dirty="0">
              <a:solidFill>
                <a:srgbClr val="043964"/>
              </a:solidFill>
              <a:effectLst>
                <a:outerShdw blurRad="38100" dist="38100" dir="2700000" algn="tl">
                  <a:srgbClr val="C0C0C0"/>
                </a:outerShdw>
              </a:effectLst>
              <a:latin typeface="Book Antiqua" pitchFamily="18" charset="0"/>
              <a:cs typeface="+mn-cs"/>
            </a:endParaRPr>
          </a:p>
          <a:p>
            <a:pPr algn="ctr">
              <a:defRPr/>
            </a:pPr>
            <a:r>
              <a:rPr lang="en-US" sz="1400" b="1" i="1" dirty="0">
                <a:solidFill>
                  <a:srgbClr val="043964"/>
                </a:solidFill>
                <a:effectLst>
                  <a:outerShdw blurRad="38100" dist="38100" dir="2700000" algn="tl">
                    <a:srgbClr val="C0C0C0"/>
                  </a:outerShdw>
                </a:effectLst>
                <a:latin typeface="Book Antiqua" pitchFamily="18" charset="0"/>
                <a:cs typeface="+mn-cs"/>
              </a:rPr>
              <a:t/>
            </a:r>
            <a:br>
              <a:rPr lang="en-US" sz="1400" b="1" i="1" dirty="0">
                <a:solidFill>
                  <a:srgbClr val="043964"/>
                </a:solidFill>
                <a:effectLst>
                  <a:outerShdw blurRad="38100" dist="38100" dir="2700000" algn="tl">
                    <a:srgbClr val="C0C0C0"/>
                  </a:outerShdw>
                </a:effectLst>
                <a:latin typeface="Book Antiqua" pitchFamily="18" charset="0"/>
                <a:cs typeface="+mn-cs"/>
              </a:rPr>
            </a:br>
            <a:r>
              <a:rPr lang="en-US" sz="2800" b="1" i="1" dirty="0">
                <a:solidFill>
                  <a:srgbClr val="043964"/>
                </a:solidFill>
                <a:effectLst>
                  <a:outerShdw blurRad="38100" dist="38100" dir="2700000" algn="tl">
                    <a:srgbClr val="C0C0C0"/>
                  </a:outerShdw>
                </a:effectLst>
                <a:latin typeface="Book Antiqua" pitchFamily="18" charset="0"/>
                <a:cs typeface="+mn-cs"/>
              </a:rPr>
              <a:t>Working together to build complete </a:t>
            </a:r>
            <a:br>
              <a:rPr lang="en-US" sz="2800" b="1" i="1" dirty="0">
                <a:solidFill>
                  <a:srgbClr val="043964"/>
                </a:solidFill>
                <a:effectLst>
                  <a:outerShdw blurRad="38100" dist="38100" dir="2700000" algn="tl">
                    <a:srgbClr val="C0C0C0"/>
                  </a:outerShdw>
                </a:effectLst>
                <a:latin typeface="Book Antiqua" pitchFamily="18" charset="0"/>
                <a:cs typeface="+mn-cs"/>
              </a:rPr>
            </a:br>
            <a:r>
              <a:rPr lang="en-US" sz="2800" b="1" i="1" dirty="0">
                <a:solidFill>
                  <a:srgbClr val="043964"/>
                </a:solidFill>
                <a:effectLst>
                  <a:outerShdw blurRad="38100" dist="38100" dir="2700000" algn="tl">
                    <a:srgbClr val="C0C0C0"/>
                  </a:outerShdw>
                </a:effectLst>
                <a:latin typeface="Book Antiqua" pitchFamily="18" charset="0"/>
                <a:cs typeface="+mn-cs"/>
              </a:rPr>
              <a:t>homestay solutions.</a:t>
            </a:r>
            <a:r>
              <a:rPr lang="en-US" sz="4000" b="1" i="1" dirty="0">
                <a:solidFill>
                  <a:srgbClr val="043964"/>
                </a:solidFill>
                <a:effectLst>
                  <a:outerShdw blurRad="38100" dist="38100" dir="2700000" algn="tl">
                    <a:srgbClr val="C0C0C0"/>
                  </a:outerShdw>
                </a:effectLst>
                <a:latin typeface="Book Antiqua" pitchFamily="18" charset="0"/>
                <a:cs typeface="+mn-cs"/>
              </a:rPr>
              <a:t/>
            </a:r>
            <a:br>
              <a:rPr lang="en-US" sz="4000" b="1" i="1" dirty="0">
                <a:solidFill>
                  <a:srgbClr val="043964"/>
                </a:solidFill>
                <a:effectLst>
                  <a:outerShdw blurRad="38100" dist="38100" dir="2700000" algn="tl">
                    <a:srgbClr val="C0C0C0"/>
                  </a:outerShdw>
                </a:effectLst>
                <a:latin typeface="Book Antiqua" pitchFamily="18" charset="0"/>
                <a:cs typeface="+mn-cs"/>
              </a:rPr>
            </a:br>
            <a:r>
              <a:rPr lang="en-US" sz="3600" b="1" i="1" dirty="0">
                <a:solidFill>
                  <a:srgbClr val="043964"/>
                </a:solidFill>
                <a:effectLst>
                  <a:outerShdw blurRad="38100" dist="38100" dir="2700000" algn="tl">
                    <a:srgbClr val="C0C0C0"/>
                  </a:outerShdw>
                </a:effectLst>
                <a:latin typeface="Garamond" pitchFamily="18" charset="0"/>
                <a:cs typeface="+mn-cs"/>
              </a:rPr>
              <a:t> </a:t>
            </a:r>
            <a:br>
              <a:rPr lang="en-US" sz="3600" b="1" i="1" dirty="0">
                <a:solidFill>
                  <a:srgbClr val="043964"/>
                </a:solidFill>
                <a:effectLst>
                  <a:outerShdw blurRad="38100" dist="38100" dir="2700000" algn="tl">
                    <a:srgbClr val="C0C0C0"/>
                  </a:outerShdw>
                </a:effectLst>
                <a:latin typeface="Garamond" pitchFamily="18" charset="0"/>
                <a:cs typeface="+mn-cs"/>
              </a:rPr>
            </a:br>
            <a:r>
              <a:rPr lang="en-US" sz="2000" b="1" dirty="0" smtClean="0">
                <a:solidFill>
                  <a:srgbClr val="043964"/>
                </a:solidFill>
                <a:effectLst>
                  <a:outerShdw blurRad="38100" dist="38100" dir="2700000" algn="tl">
                    <a:srgbClr val="C0C0C0"/>
                  </a:outerShdw>
                </a:effectLst>
                <a:latin typeface="Garamond" pitchFamily="18" charset="0"/>
                <a:cs typeface="+mn-cs"/>
              </a:rPr>
              <a:t>7</a:t>
            </a:r>
            <a:r>
              <a:rPr lang="en-US" sz="2000" b="1" baseline="30000" dirty="0" smtClean="0">
                <a:solidFill>
                  <a:srgbClr val="043964"/>
                </a:solidFill>
                <a:effectLst>
                  <a:outerShdw blurRad="38100" dist="38100" dir="2700000" algn="tl">
                    <a:srgbClr val="C0C0C0"/>
                  </a:outerShdw>
                </a:effectLst>
                <a:latin typeface="Garamond" pitchFamily="18" charset="0"/>
                <a:cs typeface="+mn-cs"/>
              </a:rPr>
              <a:t>th</a:t>
            </a:r>
            <a:r>
              <a:rPr lang="en-US" sz="2000" b="1" dirty="0" smtClean="0">
                <a:solidFill>
                  <a:srgbClr val="043964"/>
                </a:solidFill>
                <a:effectLst>
                  <a:outerShdw blurRad="38100" dist="38100" dir="2700000" algn="tl">
                    <a:srgbClr val="C0C0C0"/>
                  </a:outerShdw>
                </a:effectLst>
                <a:latin typeface="Garamond" pitchFamily="18" charset="0"/>
                <a:cs typeface="+mn-cs"/>
              </a:rPr>
              <a:t> December, Melbourne</a:t>
            </a:r>
            <a:endParaRPr lang="en-US" sz="2400" b="1" dirty="0">
              <a:effectLst>
                <a:outerShdw blurRad="38100" dist="38100" dir="2700000" algn="tl">
                  <a:srgbClr val="C0C0C0"/>
                </a:outerShdw>
              </a:effectLst>
              <a:latin typeface="Garamond" pitchFamily="18" charset="0"/>
              <a:cs typeface="+mn-cs"/>
            </a:endParaRPr>
          </a:p>
        </p:txBody>
      </p:sp>
      <p:sp>
        <p:nvSpPr>
          <p:cNvPr id="4" name="TextBox 3"/>
          <p:cNvSpPr txBox="1"/>
          <p:nvPr/>
        </p:nvSpPr>
        <p:spPr>
          <a:xfrm>
            <a:off x="2339752" y="548680"/>
            <a:ext cx="4464496" cy="923330"/>
          </a:xfrm>
          <a:prstGeom prst="rect">
            <a:avLst/>
          </a:prstGeom>
          <a:noFill/>
        </p:spPr>
        <p:txBody>
          <a:bodyPr wrap="square" rtlCol="0">
            <a:spAutoFit/>
          </a:bodyPr>
          <a:lstStyle/>
          <a:p>
            <a:r>
              <a:rPr lang="en-AU" sz="5400" dirty="0" smtClean="0"/>
              <a:t>QUESTIONS</a:t>
            </a:r>
            <a:endParaRPr lang="en-AU" sz="4000" dirty="0"/>
          </a:p>
        </p:txBody>
      </p:sp>
    </p:spTree>
    <p:extLst>
      <p:ext uri="{BB962C8B-B14F-4D97-AF65-F5344CB8AC3E}">
        <p14:creationId xmlns:p14="http://schemas.microsoft.com/office/powerpoint/2010/main" val="1573261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Grp="1" noChangeArrowheads="1"/>
          </p:cNvSpPr>
          <p:nvPr>
            <p:ph type="title"/>
          </p:nvPr>
        </p:nvSpPr>
        <p:spPr>
          <a:xfrm>
            <a:off x="457200" y="277813"/>
            <a:ext cx="8229600" cy="990600"/>
          </a:xfrm>
        </p:spPr>
        <p:txBody>
          <a:bodyPr/>
          <a:lstStyle/>
          <a:p>
            <a:pPr eaLnBrk="1" hangingPunct="1">
              <a:defRPr/>
            </a:pPr>
            <a:r>
              <a:rPr lang="en-AU" dirty="0" smtClean="0">
                <a:solidFill>
                  <a:srgbClr val="336699"/>
                </a:solidFill>
                <a:effectLst>
                  <a:outerShdw blurRad="38100" dist="38100" dir="2700000" algn="tl">
                    <a:srgbClr val="000000">
                      <a:alpha val="43137"/>
                    </a:srgbClr>
                  </a:outerShdw>
                </a:effectLst>
              </a:rPr>
              <a:t>Standards based Homestay</a:t>
            </a:r>
            <a:r>
              <a:rPr lang="en-AU" dirty="0" smtClean="0">
                <a:effectLst>
                  <a:outerShdw blurRad="38100" dist="38100" dir="2700000" algn="tl">
                    <a:srgbClr val="000000">
                      <a:alpha val="43137"/>
                    </a:srgbClr>
                  </a:outerShdw>
                </a:effectLst>
              </a:rPr>
              <a:t> </a:t>
            </a:r>
          </a:p>
        </p:txBody>
      </p:sp>
      <p:sp>
        <p:nvSpPr>
          <p:cNvPr id="893955" name="Rectangle 3"/>
          <p:cNvSpPr>
            <a:spLocks noGrp="1" noChangeArrowheads="1"/>
          </p:cNvSpPr>
          <p:nvPr>
            <p:ph type="body" idx="1"/>
          </p:nvPr>
        </p:nvSpPr>
        <p:spPr>
          <a:xfrm>
            <a:off x="323850" y="1052513"/>
            <a:ext cx="8640763" cy="5400675"/>
          </a:xfrm>
        </p:spPr>
        <p:txBody>
          <a:bodyPr/>
          <a:lstStyle/>
          <a:p>
            <a:pPr eaLnBrk="1" hangingPunct="1">
              <a:lnSpc>
                <a:spcPct val="140000"/>
              </a:lnSpc>
              <a:buClr>
                <a:srgbClr val="336699"/>
              </a:buClr>
              <a:buFont typeface="Arial" charset="0"/>
              <a:buChar char="•"/>
            </a:pPr>
            <a:r>
              <a:rPr lang="en-AU" sz="2600" dirty="0" smtClean="0">
                <a:latin typeface="Cambria" pitchFamily="18" charset="0"/>
              </a:rPr>
              <a:t>A  management system for Homestay </a:t>
            </a:r>
          </a:p>
          <a:p>
            <a:pPr eaLnBrk="1" hangingPunct="1">
              <a:lnSpc>
                <a:spcPct val="140000"/>
              </a:lnSpc>
              <a:buClr>
                <a:srgbClr val="336699"/>
              </a:buClr>
              <a:buFont typeface="Arial" charset="0"/>
              <a:buChar char="•"/>
            </a:pPr>
            <a:r>
              <a:rPr lang="en-AU" sz="2600" dirty="0" smtClean="0">
                <a:latin typeface="Cambria" pitchFamily="18" charset="0"/>
              </a:rPr>
              <a:t>National, State and Regional compliance standards </a:t>
            </a:r>
          </a:p>
          <a:p>
            <a:pPr eaLnBrk="1" hangingPunct="1">
              <a:lnSpc>
                <a:spcPct val="140000"/>
              </a:lnSpc>
              <a:buClr>
                <a:srgbClr val="336699"/>
              </a:buClr>
              <a:buFont typeface="Arial" charset="0"/>
              <a:buChar char="•"/>
            </a:pPr>
            <a:r>
              <a:rPr lang="en-AU" sz="2600" dirty="0" smtClean="0">
                <a:latin typeface="Cambria" pitchFamily="18" charset="0"/>
              </a:rPr>
              <a:t>Online training for host families</a:t>
            </a:r>
          </a:p>
          <a:p>
            <a:pPr eaLnBrk="1" hangingPunct="1">
              <a:lnSpc>
                <a:spcPct val="140000"/>
              </a:lnSpc>
              <a:buClr>
                <a:srgbClr val="336699"/>
              </a:buClr>
              <a:buFont typeface="Arial" charset="0"/>
              <a:buChar char="•"/>
            </a:pPr>
            <a:r>
              <a:rPr lang="en-AU" sz="2600" dirty="0" smtClean="0">
                <a:latin typeface="Cambria" pitchFamily="18" charset="0"/>
              </a:rPr>
              <a:t>Professional development for supervisors/providers </a:t>
            </a:r>
          </a:p>
          <a:p>
            <a:pPr eaLnBrk="1" hangingPunct="1">
              <a:lnSpc>
                <a:spcPct val="140000"/>
              </a:lnSpc>
              <a:buClr>
                <a:srgbClr val="336699"/>
              </a:buClr>
              <a:buFont typeface="Arial" charset="0"/>
              <a:buChar char="•"/>
            </a:pPr>
            <a:r>
              <a:rPr lang="en-AU" sz="2600" dirty="0" smtClean="0">
                <a:latin typeface="Cambria" pitchFamily="18" charset="0"/>
              </a:rPr>
              <a:t>Network and structure </a:t>
            </a:r>
          </a:p>
          <a:p>
            <a:pPr eaLnBrk="1" hangingPunct="1">
              <a:lnSpc>
                <a:spcPct val="140000"/>
              </a:lnSpc>
              <a:buClr>
                <a:srgbClr val="336699"/>
              </a:buClr>
              <a:buFont typeface="Arial" charset="0"/>
              <a:buChar char="•"/>
            </a:pPr>
            <a:r>
              <a:rPr lang="en-AU" sz="2600" dirty="0" smtClean="0">
                <a:latin typeface="Cambria" pitchFamily="18" charset="0"/>
              </a:rPr>
              <a:t>National branding, advertising and supply strategies </a:t>
            </a:r>
          </a:p>
          <a:p>
            <a:pPr eaLnBrk="1" hangingPunct="1">
              <a:buClr>
                <a:srgbClr val="336699"/>
              </a:buClr>
              <a:buFont typeface="Arial" charset="0"/>
              <a:buChar char="•"/>
            </a:pPr>
            <a:r>
              <a:rPr lang="en-AU" sz="2600" dirty="0" smtClean="0">
                <a:latin typeface="Cambria" pitchFamily="18" charset="0"/>
              </a:rPr>
              <a:t>Insurance and emergency 24/7 phone support for guests and hosts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39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39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939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939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939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9395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9395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395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4" name="Rectangle 2"/>
          <p:cNvSpPr>
            <a:spLocks noGrp="1" noChangeArrowheads="1"/>
          </p:cNvSpPr>
          <p:nvPr>
            <p:ph type="title"/>
          </p:nvPr>
        </p:nvSpPr>
        <p:spPr>
          <a:xfrm>
            <a:off x="323528" y="116632"/>
            <a:ext cx="8229600" cy="1139825"/>
          </a:xfrm>
        </p:spPr>
        <p:txBody>
          <a:bodyPr/>
          <a:lstStyle/>
          <a:p>
            <a:pPr eaLnBrk="1" hangingPunct="1">
              <a:defRPr/>
            </a:pPr>
            <a:r>
              <a:rPr lang="en-US" dirty="0" smtClean="0">
                <a:solidFill>
                  <a:srgbClr val="336699"/>
                </a:solidFill>
                <a:effectLst>
                  <a:outerShdw blurRad="38100" dist="38100" dir="2700000" algn="tl">
                    <a:srgbClr val="000000">
                      <a:alpha val="43137"/>
                    </a:srgbClr>
                  </a:outerShdw>
                </a:effectLst>
              </a:rPr>
              <a:t>Community Placement of Asylum Seekers</a:t>
            </a:r>
          </a:p>
        </p:txBody>
      </p:sp>
      <p:sp>
        <p:nvSpPr>
          <p:cNvPr id="812035" name="Rectangle 3"/>
          <p:cNvSpPr>
            <a:spLocks noGrp="1" noChangeArrowheads="1"/>
          </p:cNvSpPr>
          <p:nvPr>
            <p:ph type="body" idx="1"/>
          </p:nvPr>
        </p:nvSpPr>
        <p:spPr>
          <a:xfrm>
            <a:off x="323850" y="1486743"/>
            <a:ext cx="8820150" cy="5254625"/>
          </a:xfrm>
        </p:spPr>
        <p:txBody>
          <a:bodyPr/>
          <a:lstStyle/>
          <a:p>
            <a:pPr eaLnBrk="1" hangingPunct="1">
              <a:buClr>
                <a:srgbClr val="336699"/>
              </a:buClr>
              <a:buSzPct val="90000"/>
              <a:buFont typeface="Arial" charset="0"/>
              <a:buChar char="•"/>
            </a:pPr>
            <a:r>
              <a:rPr lang="en-US" sz="2400" dirty="0" smtClean="0">
                <a:latin typeface="Cambria" pitchFamily="18" charset="0"/>
              </a:rPr>
              <a:t>During 2011 our Management Team commenced discussions with the Department of Immigration regarding the possibility that our success in the International Student industry could theoretically be duplicated for Asylum Seeker placements</a:t>
            </a:r>
          </a:p>
          <a:p>
            <a:pPr eaLnBrk="1" hangingPunct="1">
              <a:buClr>
                <a:srgbClr val="336699"/>
              </a:buClr>
              <a:buSzPct val="90000"/>
              <a:buFont typeface="Arial" charset="0"/>
              <a:buChar char="•"/>
            </a:pPr>
            <a:endParaRPr lang="en-US" sz="2400" dirty="0" smtClean="0">
              <a:latin typeface="Cambria" pitchFamily="18" charset="0"/>
            </a:endParaRPr>
          </a:p>
          <a:p>
            <a:pPr eaLnBrk="1" hangingPunct="1">
              <a:buClr>
                <a:srgbClr val="336699"/>
              </a:buClr>
              <a:buSzPct val="90000"/>
              <a:buFont typeface="Arial" charset="0"/>
              <a:buChar char="•"/>
            </a:pPr>
            <a:r>
              <a:rPr lang="en-US" sz="2400" dirty="0" smtClean="0">
                <a:latin typeface="Cambria" pitchFamily="18" charset="0"/>
              </a:rPr>
              <a:t>We knew that this came with significant risk</a:t>
            </a:r>
          </a:p>
          <a:p>
            <a:pPr eaLnBrk="1" hangingPunct="1">
              <a:buClr>
                <a:srgbClr val="336699"/>
              </a:buClr>
              <a:buSzPct val="90000"/>
              <a:buFont typeface="Arial" charset="0"/>
              <a:buChar char="•"/>
            </a:pPr>
            <a:endParaRPr lang="en-US" sz="2400" dirty="0" smtClean="0">
              <a:latin typeface="Cambria" pitchFamily="18" charset="0"/>
            </a:endParaRPr>
          </a:p>
          <a:p>
            <a:pPr eaLnBrk="1" hangingPunct="1">
              <a:buClr>
                <a:srgbClr val="336699"/>
              </a:buClr>
              <a:buSzPct val="90000"/>
              <a:buFont typeface="Arial" charset="0"/>
              <a:buChar char="•"/>
            </a:pPr>
            <a:r>
              <a:rPr lang="en-US" sz="2400" dirty="0" smtClean="0">
                <a:latin typeface="Cambria" pitchFamily="18" charset="0"/>
              </a:rPr>
              <a:t>In fact our internal Risk Management Workshop concluded that we should not do it</a:t>
            </a:r>
          </a:p>
          <a:p>
            <a:pPr eaLnBrk="1" hangingPunct="1">
              <a:buClr>
                <a:srgbClr val="336699"/>
              </a:buClr>
              <a:buSzPct val="90000"/>
              <a:buFont typeface="Arial" charset="0"/>
              <a:buChar char="•"/>
            </a:pPr>
            <a:endParaRPr lang="en-US" sz="2400" dirty="0" smtClean="0">
              <a:latin typeface="Cambria" pitchFamily="18" charset="0"/>
            </a:endParaRPr>
          </a:p>
          <a:p>
            <a:pPr eaLnBrk="1" hangingPunct="1">
              <a:buClr>
                <a:srgbClr val="336699"/>
              </a:buClr>
              <a:buSzPct val="90000"/>
              <a:buFont typeface="Arial" charset="0"/>
              <a:buChar char="•"/>
            </a:pPr>
            <a:r>
              <a:rPr lang="en-US" sz="2400" dirty="0" smtClean="0">
                <a:latin typeface="Cambria" pitchFamily="18" charset="0"/>
              </a:rPr>
              <a:t>But….</a:t>
            </a:r>
          </a:p>
        </p:txBody>
      </p:sp>
    </p:spTree>
    <p:extLst>
      <p:ext uri="{BB962C8B-B14F-4D97-AF65-F5344CB8AC3E}">
        <p14:creationId xmlns:p14="http://schemas.microsoft.com/office/powerpoint/2010/main" val="4159760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2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20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203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2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4" name="Rectangle 2"/>
          <p:cNvSpPr>
            <a:spLocks noGrp="1" noChangeArrowheads="1"/>
          </p:cNvSpPr>
          <p:nvPr>
            <p:ph type="title"/>
          </p:nvPr>
        </p:nvSpPr>
        <p:spPr>
          <a:xfrm>
            <a:off x="323528" y="116632"/>
            <a:ext cx="8229600" cy="1139825"/>
          </a:xfrm>
        </p:spPr>
        <p:txBody>
          <a:bodyPr/>
          <a:lstStyle/>
          <a:p>
            <a:pPr eaLnBrk="1" hangingPunct="1">
              <a:defRPr/>
            </a:pPr>
            <a:r>
              <a:rPr lang="en-US" dirty="0" smtClean="0">
                <a:solidFill>
                  <a:srgbClr val="336699"/>
                </a:solidFill>
                <a:effectLst>
                  <a:outerShdw blurRad="38100" dist="38100" dir="2700000" algn="tl">
                    <a:srgbClr val="000000">
                      <a:alpha val="43137"/>
                    </a:srgbClr>
                  </a:outerShdw>
                </a:effectLst>
              </a:rPr>
              <a:t>Community Placement of Asylum Seekers</a:t>
            </a:r>
          </a:p>
        </p:txBody>
      </p:sp>
      <p:sp>
        <p:nvSpPr>
          <p:cNvPr id="812035" name="Rectangle 3"/>
          <p:cNvSpPr>
            <a:spLocks noGrp="1" noChangeArrowheads="1"/>
          </p:cNvSpPr>
          <p:nvPr>
            <p:ph type="body" idx="1"/>
          </p:nvPr>
        </p:nvSpPr>
        <p:spPr>
          <a:xfrm>
            <a:off x="323850" y="1486743"/>
            <a:ext cx="8820150" cy="5254625"/>
          </a:xfrm>
        </p:spPr>
        <p:txBody>
          <a:bodyPr/>
          <a:lstStyle/>
          <a:p>
            <a:pPr marL="457200" indent="-457200" eaLnBrk="1" hangingPunct="1">
              <a:lnSpc>
                <a:spcPct val="150000"/>
              </a:lnSpc>
              <a:buClr>
                <a:srgbClr val="336699"/>
              </a:buClr>
              <a:buSzPct val="90000"/>
              <a:buFont typeface="+mj-lt"/>
              <a:buAutoNum type="arabicPeriod"/>
            </a:pPr>
            <a:r>
              <a:rPr lang="en-US" sz="2400" dirty="0" smtClean="0">
                <a:latin typeface="Cambria" pitchFamily="18" charset="0"/>
              </a:rPr>
              <a:t>What was happening simply just wasn’t good enough</a:t>
            </a:r>
          </a:p>
          <a:p>
            <a:pPr marL="457200" indent="-457200" eaLnBrk="1" hangingPunct="1">
              <a:lnSpc>
                <a:spcPct val="150000"/>
              </a:lnSpc>
              <a:buClr>
                <a:srgbClr val="336699"/>
              </a:buClr>
              <a:buSzPct val="90000"/>
              <a:buFont typeface="+mj-lt"/>
              <a:buAutoNum type="arabicPeriod"/>
            </a:pPr>
            <a:r>
              <a:rPr lang="en-US" sz="2400" dirty="0" smtClean="0">
                <a:latin typeface="Cambria" pitchFamily="18" charset="0"/>
              </a:rPr>
              <a:t>If we could find support from:</a:t>
            </a:r>
          </a:p>
          <a:p>
            <a:pPr lvl="2" indent="-342900" eaLnBrk="1" hangingPunct="1">
              <a:lnSpc>
                <a:spcPct val="150000"/>
              </a:lnSpc>
              <a:buClr>
                <a:srgbClr val="336699"/>
              </a:buClr>
              <a:buSzPct val="90000"/>
              <a:buFont typeface="Arial" pitchFamily="34" charset="0"/>
              <a:buChar char="•"/>
            </a:pPr>
            <a:r>
              <a:rPr lang="en-US" sz="2400" dirty="0" smtClean="0">
                <a:latin typeface="Cambria" pitchFamily="18" charset="0"/>
              </a:rPr>
              <a:t>Government</a:t>
            </a:r>
          </a:p>
          <a:p>
            <a:pPr lvl="2" indent="-342900" eaLnBrk="1" hangingPunct="1">
              <a:lnSpc>
                <a:spcPct val="150000"/>
              </a:lnSpc>
              <a:buClr>
                <a:srgbClr val="336699"/>
              </a:buClr>
              <a:buSzPct val="90000"/>
              <a:buFont typeface="Arial" pitchFamily="34" charset="0"/>
              <a:buChar char="•"/>
            </a:pPr>
            <a:r>
              <a:rPr lang="en-US" sz="2400" dirty="0" smtClean="0">
                <a:latin typeface="Cambria" pitchFamily="18" charset="0"/>
              </a:rPr>
              <a:t>Industry</a:t>
            </a:r>
          </a:p>
          <a:p>
            <a:pPr lvl="2" indent="-342900" eaLnBrk="1" hangingPunct="1">
              <a:lnSpc>
                <a:spcPct val="150000"/>
              </a:lnSpc>
              <a:buClr>
                <a:srgbClr val="336699"/>
              </a:buClr>
              <a:buSzPct val="90000"/>
              <a:buFont typeface="Arial" pitchFamily="34" charset="0"/>
              <a:buChar char="•"/>
            </a:pPr>
            <a:r>
              <a:rPr lang="en-US" sz="2400" dirty="0" smtClean="0">
                <a:latin typeface="Cambria" pitchFamily="18" charset="0"/>
              </a:rPr>
              <a:t>Media</a:t>
            </a:r>
          </a:p>
          <a:p>
            <a:pPr lvl="2" indent="-342900" eaLnBrk="1" hangingPunct="1">
              <a:lnSpc>
                <a:spcPct val="150000"/>
              </a:lnSpc>
              <a:buClr>
                <a:srgbClr val="336699"/>
              </a:buClr>
              <a:buSzPct val="90000"/>
              <a:buFont typeface="Arial" pitchFamily="34" charset="0"/>
              <a:buChar char="•"/>
            </a:pPr>
            <a:r>
              <a:rPr lang="en-US" sz="2400" dirty="0" smtClean="0">
                <a:latin typeface="Cambria" pitchFamily="18" charset="0"/>
              </a:rPr>
              <a:t>And Community</a:t>
            </a:r>
          </a:p>
          <a:p>
            <a:pPr marL="0" indent="0" eaLnBrk="1" hangingPunct="1">
              <a:lnSpc>
                <a:spcPct val="150000"/>
              </a:lnSpc>
              <a:buClr>
                <a:srgbClr val="336699"/>
              </a:buClr>
              <a:buSzPct val="90000"/>
              <a:buNone/>
            </a:pPr>
            <a:r>
              <a:rPr lang="en-US" sz="2400" dirty="0" smtClean="0">
                <a:latin typeface="Cambria" pitchFamily="18" charset="0"/>
              </a:rPr>
              <a:t>We had a good chance of making a difference.</a:t>
            </a:r>
          </a:p>
          <a:p>
            <a:pPr marL="0" indent="0" eaLnBrk="1" hangingPunct="1">
              <a:buClr>
                <a:srgbClr val="336699"/>
              </a:buClr>
              <a:buSzPct val="90000"/>
              <a:buNone/>
            </a:pPr>
            <a:endParaRPr lang="en-US" sz="2400" dirty="0" smtClean="0">
              <a:latin typeface="Cambria" pitchFamily="18" charset="0"/>
            </a:endParaRPr>
          </a:p>
          <a:p>
            <a:pPr marL="0" indent="0" eaLnBrk="1" hangingPunct="1">
              <a:buClr>
                <a:srgbClr val="336699"/>
              </a:buClr>
              <a:buSzPct val="90000"/>
              <a:buNone/>
            </a:pPr>
            <a:endParaRPr lang="en-US" sz="2400" dirty="0" smtClean="0">
              <a:latin typeface="Cambria" pitchFamily="18" charset="0"/>
            </a:endParaRPr>
          </a:p>
          <a:p>
            <a:pPr marL="1136650" lvl="2" indent="-457200" eaLnBrk="1" hangingPunct="1">
              <a:buClr>
                <a:srgbClr val="336699"/>
              </a:buClr>
              <a:buSzPct val="90000"/>
              <a:buFont typeface="+mj-lt"/>
              <a:buAutoNum type="arabicPeriod"/>
            </a:pPr>
            <a:endParaRPr lang="en-US" sz="1600" dirty="0" smtClean="0">
              <a:latin typeface="Cambria" pitchFamily="18" charset="0"/>
            </a:endParaRPr>
          </a:p>
        </p:txBody>
      </p:sp>
    </p:spTree>
    <p:extLst>
      <p:ext uri="{BB962C8B-B14F-4D97-AF65-F5344CB8AC3E}">
        <p14:creationId xmlns:p14="http://schemas.microsoft.com/office/powerpoint/2010/main" val="64893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2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20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20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20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203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1203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12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1331913" y="4652963"/>
            <a:ext cx="7416800" cy="274637"/>
          </a:xfrm>
          <a:prstGeom prst="rect">
            <a:avLst/>
          </a:prstGeom>
          <a:noFill/>
          <a:ln w="9525">
            <a:noFill/>
            <a:miter lim="800000"/>
            <a:headEnd/>
            <a:tailEnd/>
          </a:ln>
        </p:spPr>
        <p:txBody>
          <a:bodyPr>
            <a:spAutoFit/>
          </a:bodyPr>
          <a:lstStyle/>
          <a:p>
            <a:pPr>
              <a:spcBef>
                <a:spcPct val="50000"/>
              </a:spcBef>
            </a:pPr>
            <a:endParaRPr lang="en-AU"/>
          </a:p>
        </p:txBody>
      </p:sp>
      <p:sp>
        <p:nvSpPr>
          <p:cNvPr id="572420" name="Text Box 4"/>
          <p:cNvSpPr txBox="1">
            <a:spLocks noChangeArrowheads="1"/>
          </p:cNvSpPr>
          <p:nvPr/>
        </p:nvSpPr>
        <p:spPr bwMode="auto">
          <a:xfrm>
            <a:off x="179512" y="1143903"/>
            <a:ext cx="8713788" cy="2739211"/>
          </a:xfrm>
          <a:prstGeom prst="rect">
            <a:avLst/>
          </a:prstGeom>
          <a:noFill/>
          <a:ln w="9525">
            <a:noFill/>
            <a:miter lim="800000"/>
            <a:headEnd/>
            <a:tailEnd/>
          </a:ln>
          <a:effectLst/>
        </p:spPr>
        <p:txBody>
          <a:bodyPr>
            <a:spAutoFit/>
          </a:bodyPr>
          <a:lstStyle/>
          <a:p>
            <a:pPr algn="ctr">
              <a:spcBef>
                <a:spcPts val="1200"/>
              </a:spcBef>
              <a:defRPr/>
            </a:pPr>
            <a:r>
              <a:rPr lang="en-US" sz="5400" b="1" dirty="0" smtClean="0">
                <a:solidFill>
                  <a:srgbClr val="05477D"/>
                </a:solidFill>
                <a:effectLst>
                  <a:outerShdw blurRad="38100" dist="38100" dir="2700000" algn="tl">
                    <a:srgbClr val="C0C0C0"/>
                  </a:outerShdw>
                </a:effectLst>
                <a:latin typeface="Garamond" pitchFamily="18" charset="0"/>
                <a:cs typeface="+mn-cs"/>
              </a:rPr>
              <a:t>Introducing:</a:t>
            </a:r>
          </a:p>
          <a:p>
            <a:pPr algn="ctr">
              <a:spcBef>
                <a:spcPts val="1200"/>
              </a:spcBef>
              <a:defRPr/>
            </a:pPr>
            <a:r>
              <a:rPr lang="en-US" sz="5400" b="1" dirty="0" smtClean="0">
                <a:solidFill>
                  <a:srgbClr val="05477D"/>
                </a:solidFill>
                <a:effectLst>
                  <a:outerShdw blurRad="38100" dist="38100" dir="2700000" algn="tl">
                    <a:srgbClr val="C0C0C0"/>
                  </a:outerShdw>
                </a:effectLst>
                <a:latin typeface="Garamond" pitchFamily="18" charset="0"/>
                <a:cs typeface="+mn-cs"/>
              </a:rPr>
              <a:t>The Community </a:t>
            </a:r>
            <a:r>
              <a:rPr lang="en-US" sz="5400" b="1" dirty="0">
                <a:solidFill>
                  <a:srgbClr val="05477D"/>
                </a:solidFill>
                <a:effectLst>
                  <a:outerShdw blurRad="38100" dist="38100" dir="2700000" algn="tl">
                    <a:srgbClr val="C0C0C0"/>
                  </a:outerShdw>
                </a:effectLst>
                <a:latin typeface="Garamond" pitchFamily="18" charset="0"/>
                <a:cs typeface="+mn-cs"/>
              </a:rPr>
              <a:t>Placement Network (CPN)</a:t>
            </a:r>
          </a:p>
        </p:txBody>
      </p:sp>
      <p:sp>
        <p:nvSpPr>
          <p:cNvPr id="4" name="TextBox 3"/>
          <p:cNvSpPr txBox="1"/>
          <p:nvPr/>
        </p:nvSpPr>
        <p:spPr>
          <a:xfrm>
            <a:off x="683568" y="4437112"/>
            <a:ext cx="7848872" cy="1200329"/>
          </a:xfrm>
          <a:prstGeom prst="rect">
            <a:avLst/>
          </a:prstGeom>
          <a:noFill/>
        </p:spPr>
        <p:txBody>
          <a:bodyPr wrap="square" rtlCol="0">
            <a:spAutoFit/>
          </a:bodyPr>
          <a:lstStyle/>
          <a:p>
            <a:pPr algn="ctr"/>
            <a:endParaRPr lang="en-US" sz="2400" b="1" dirty="0" smtClean="0">
              <a:hlinkClick r:id="rId3"/>
            </a:endParaRPr>
          </a:p>
          <a:p>
            <a:pPr algn="ctr"/>
            <a:r>
              <a:rPr lang="en-US" sz="2400" b="1" dirty="0" smtClean="0">
                <a:hlinkClick r:id="rId3"/>
              </a:rPr>
              <a:t>www.homestaynetwork.org/cpn</a:t>
            </a:r>
            <a:endParaRPr lang="en-US" sz="2400" b="1" dirty="0" smtClean="0"/>
          </a:p>
          <a:p>
            <a:pPr algn="ctr"/>
            <a:endParaRPr lang="en-US" sz="2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phot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50" y="-27384"/>
            <a:ext cx="9139849" cy="6865226"/>
          </a:xfrm>
          <a:prstGeom prst="rect">
            <a:avLst/>
          </a:prstGeom>
        </p:spPr>
      </p:pic>
    </p:spTree>
    <p:extLst>
      <p:ext uri="{BB962C8B-B14F-4D97-AF65-F5344CB8AC3E}">
        <p14:creationId xmlns:p14="http://schemas.microsoft.com/office/powerpoint/2010/main" val="4160366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Grp="1" noChangeArrowheads="1"/>
          </p:cNvSpPr>
          <p:nvPr>
            <p:ph type="title"/>
          </p:nvPr>
        </p:nvSpPr>
        <p:spPr>
          <a:xfrm>
            <a:off x="457200" y="277813"/>
            <a:ext cx="8686800" cy="990600"/>
          </a:xfrm>
        </p:spPr>
        <p:txBody>
          <a:bodyPr/>
          <a:lstStyle/>
          <a:p>
            <a:pPr eaLnBrk="1" hangingPunct="1">
              <a:defRPr/>
            </a:pPr>
            <a:r>
              <a:rPr lang="en-AU" sz="4000" dirty="0" smtClean="0">
                <a:solidFill>
                  <a:srgbClr val="336699"/>
                </a:solidFill>
                <a:effectLst>
                  <a:outerShdw blurRad="38100" dist="38100" dir="2700000" algn="tl">
                    <a:srgbClr val="000000">
                      <a:alpha val="43137"/>
                    </a:srgbClr>
                  </a:outerShdw>
                </a:effectLst>
              </a:rPr>
              <a:t>CPN Media Coverage</a:t>
            </a:r>
            <a:endParaRPr lang="en-AU" sz="4000" dirty="0" smtClean="0">
              <a:effectLst>
                <a:outerShdw blurRad="38100" dist="38100" dir="2700000" algn="tl">
                  <a:srgbClr val="000000">
                    <a:alpha val="43137"/>
                  </a:srgbClr>
                </a:outerShdw>
              </a:effectLst>
            </a:endParaRPr>
          </a:p>
        </p:txBody>
      </p:sp>
      <p:sp>
        <p:nvSpPr>
          <p:cNvPr id="17411" name="Rectangle 3"/>
          <p:cNvSpPr>
            <a:spLocks noGrp="1" noChangeArrowheads="1"/>
          </p:cNvSpPr>
          <p:nvPr>
            <p:ph type="body" idx="1"/>
          </p:nvPr>
        </p:nvSpPr>
        <p:spPr>
          <a:xfrm>
            <a:off x="323850" y="1268413"/>
            <a:ext cx="8640763" cy="5400675"/>
          </a:xfrm>
        </p:spPr>
        <p:txBody>
          <a:bodyPr/>
          <a:lstStyle/>
          <a:p>
            <a:pPr>
              <a:buClr>
                <a:srgbClr val="336699"/>
              </a:buClr>
              <a:buSzPct val="91000"/>
              <a:buFont typeface="Wingdings" pitchFamily="2" charset="2"/>
              <a:buChar char="§"/>
            </a:pPr>
            <a:r>
              <a:rPr lang="en-US" sz="2400" dirty="0" smtClean="0">
                <a:latin typeface="Cambria" pitchFamily="18" charset="0"/>
              </a:rPr>
              <a:t>On May 3</a:t>
            </a:r>
            <a:r>
              <a:rPr lang="en-US" sz="2400" baseline="30000" dirty="0" smtClean="0">
                <a:latin typeface="Cambria" pitchFamily="18" charset="0"/>
              </a:rPr>
              <a:t>rd</a:t>
            </a:r>
            <a:r>
              <a:rPr lang="en-US" sz="2400" dirty="0" smtClean="0">
                <a:latin typeface="Cambria" pitchFamily="18" charset="0"/>
              </a:rPr>
              <a:t>, 2012 we participated in over 40 media interviews in one day breaking our previous record of 2</a:t>
            </a:r>
          </a:p>
          <a:p>
            <a:pPr>
              <a:buClr>
                <a:srgbClr val="336699"/>
              </a:buClr>
              <a:buSzPct val="91000"/>
              <a:buFont typeface="Wingdings" pitchFamily="2" charset="2"/>
              <a:buChar char="§"/>
            </a:pPr>
            <a:endParaRPr lang="en-US" sz="2400" dirty="0" smtClean="0">
              <a:latin typeface="Cambria" pitchFamily="18" charset="0"/>
            </a:endParaRPr>
          </a:p>
          <a:p>
            <a:pPr>
              <a:buClr>
                <a:srgbClr val="336699"/>
              </a:buClr>
              <a:buSzPct val="91000"/>
              <a:buFont typeface="Wingdings" pitchFamily="2" charset="2"/>
              <a:buChar char="§"/>
            </a:pPr>
            <a:r>
              <a:rPr lang="en-US" sz="2400" dirty="0" smtClean="0">
                <a:latin typeface="Cambria" pitchFamily="18" charset="0"/>
              </a:rPr>
              <a:t>Since May 3</a:t>
            </a:r>
            <a:r>
              <a:rPr lang="en-US" sz="2400" baseline="30000" dirty="0" smtClean="0">
                <a:latin typeface="Cambria" pitchFamily="18" charset="0"/>
              </a:rPr>
              <a:t>rd</a:t>
            </a:r>
            <a:r>
              <a:rPr lang="en-US" sz="2400" dirty="0" smtClean="0">
                <a:latin typeface="Cambria" pitchFamily="18" charset="0"/>
              </a:rPr>
              <a:t>, there have been almost 200 individual positive media events with CPN incorporating television, radio and print</a:t>
            </a:r>
          </a:p>
          <a:p>
            <a:pPr eaLnBrk="1" hangingPunct="1">
              <a:buClr>
                <a:srgbClr val="336699"/>
              </a:buClr>
              <a:buFont typeface="Wingdings" pitchFamily="2" charset="2"/>
              <a:buNone/>
            </a:pPr>
            <a:endParaRPr lang="en-AU" sz="2400" dirty="0" smtClean="0">
              <a:latin typeface="Cambria" pitchFamily="18" charset="0"/>
            </a:endParaRPr>
          </a:p>
          <a:p>
            <a:pPr eaLnBrk="1" hangingPunct="1">
              <a:lnSpc>
                <a:spcPct val="140000"/>
              </a:lnSpc>
              <a:buClr>
                <a:srgbClr val="336699"/>
              </a:buClr>
              <a:buFont typeface="Wingdings" pitchFamily="2" charset="2"/>
              <a:buNone/>
            </a:pPr>
            <a:endParaRPr lang="en-AU" sz="2600" dirty="0" smtClean="0">
              <a:latin typeface="Cambria" pitchFamily="18" charset="0"/>
            </a:endParaRPr>
          </a:p>
          <a:p>
            <a:pPr eaLnBrk="1" hangingPunct="1">
              <a:lnSpc>
                <a:spcPct val="140000"/>
              </a:lnSpc>
              <a:buClr>
                <a:srgbClr val="336699"/>
              </a:buClr>
              <a:buFont typeface="Wingdings" pitchFamily="2" charset="2"/>
              <a:buNone/>
            </a:pPr>
            <a:endParaRPr lang="en-AU" sz="2600" dirty="0" smtClean="0">
              <a:latin typeface="Cambr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Grp="1" noChangeArrowheads="1"/>
          </p:cNvSpPr>
          <p:nvPr>
            <p:ph type="title"/>
          </p:nvPr>
        </p:nvSpPr>
        <p:spPr>
          <a:xfrm>
            <a:off x="2843808" y="3717032"/>
            <a:ext cx="2832100" cy="990600"/>
          </a:xfrm>
        </p:spPr>
        <p:txBody>
          <a:bodyPr/>
          <a:lstStyle/>
          <a:p>
            <a:pPr algn="ctr" eaLnBrk="1" hangingPunct="1">
              <a:defRPr/>
            </a:pPr>
            <a:r>
              <a:rPr lang="en-AU" sz="3600" kern="1200" dirty="0" smtClean="0">
                <a:solidFill>
                  <a:srgbClr val="05477D"/>
                </a:solidFill>
                <a:effectLst>
                  <a:outerShdw blurRad="38100" dist="38100" dir="2700000" algn="tl">
                    <a:srgbClr val="C0C0C0"/>
                  </a:outerShdw>
                </a:effectLst>
                <a:ea typeface="+mn-ea"/>
                <a:cs typeface="+mn-cs"/>
              </a:rPr>
              <a:t>The Age</a:t>
            </a:r>
            <a:r>
              <a:rPr lang="en-AU" sz="2400" kern="1200" dirty="0" smtClean="0">
                <a:solidFill>
                  <a:srgbClr val="05477D"/>
                </a:solidFill>
                <a:effectLst>
                  <a:outerShdw blurRad="38100" dist="38100" dir="2700000" algn="tl">
                    <a:srgbClr val="C0C0C0"/>
                  </a:outerShdw>
                </a:effectLst>
                <a:ea typeface="+mn-ea"/>
                <a:cs typeface="+mn-cs"/>
              </a:rPr>
              <a:t/>
            </a:r>
            <a:br>
              <a:rPr lang="en-AU" sz="2400" kern="1200" dirty="0" smtClean="0">
                <a:solidFill>
                  <a:srgbClr val="05477D"/>
                </a:solidFill>
                <a:effectLst>
                  <a:outerShdw blurRad="38100" dist="38100" dir="2700000" algn="tl">
                    <a:srgbClr val="C0C0C0"/>
                  </a:outerShdw>
                </a:effectLst>
                <a:ea typeface="+mn-ea"/>
                <a:cs typeface="+mn-cs"/>
              </a:rPr>
            </a:br>
            <a:r>
              <a:rPr lang="en-AU" sz="2400" kern="1200" dirty="0" smtClean="0">
                <a:solidFill>
                  <a:srgbClr val="05477D"/>
                </a:solidFill>
                <a:effectLst>
                  <a:outerShdw blurRad="38100" dist="38100" dir="2700000" algn="tl">
                    <a:srgbClr val="C0C0C0"/>
                  </a:outerShdw>
                </a:effectLst>
                <a:ea typeface="+mn-ea"/>
                <a:cs typeface="+mn-cs"/>
              </a:rPr>
              <a:t>21</a:t>
            </a:r>
            <a:r>
              <a:rPr lang="en-AU" sz="2400" kern="1200" baseline="30000" dirty="0" smtClean="0">
                <a:solidFill>
                  <a:srgbClr val="05477D"/>
                </a:solidFill>
                <a:effectLst>
                  <a:outerShdw blurRad="38100" dist="38100" dir="2700000" algn="tl">
                    <a:srgbClr val="C0C0C0"/>
                  </a:outerShdw>
                </a:effectLst>
                <a:ea typeface="+mn-ea"/>
                <a:cs typeface="+mn-cs"/>
              </a:rPr>
              <a:t>st</a:t>
            </a:r>
            <a:r>
              <a:rPr lang="en-AU" sz="2400" kern="1200" dirty="0" smtClean="0">
                <a:solidFill>
                  <a:srgbClr val="05477D"/>
                </a:solidFill>
                <a:effectLst>
                  <a:outerShdw blurRad="38100" dist="38100" dir="2700000" algn="tl">
                    <a:srgbClr val="C0C0C0"/>
                  </a:outerShdw>
                </a:effectLst>
                <a:ea typeface="+mn-ea"/>
                <a:cs typeface="+mn-cs"/>
              </a:rPr>
              <a:t> June 2012</a:t>
            </a:r>
          </a:p>
        </p:txBody>
      </p:sp>
      <p:pic>
        <p:nvPicPr>
          <p:cNvPr id="19459" name="Picture 3" descr="The Age 21.06.12.jpg"/>
          <p:cNvPicPr>
            <a:picLocks noChangeAspect="1"/>
          </p:cNvPicPr>
          <p:nvPr/>
        </p:nvPicPr>
        <p:blipFill>
          <a:blip r:embed="rId3" cstate="print"/>
          <a:srcRect/>
          <a:stretch>
            <a:fillRect/>
          </a:stretch>
        </p:blipFill>
        <p:spPr bwMode="auto">
          <a:xfrm>
            <a:off x="35496" y="0"/>
            <a:ext cx="9108504" cy="6858000"/>
          </a:xfrm>
          <a:prstGeom prst="rect">
            <a:avLst/>
          </a:prstGeom>
          <a:noFill/>
          <a:ln w="50800">
            <a:solidFill>
              <a:srgbClr val="336699"/>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11076</TotalTime>
  <Words>1722</Words>
  <Application>Microsoft Office PowerPoint</Application>
  <PresentationFormat>On-screen Show (4:3)</PresentationFormat>
  <Paragraphs>180</Paragraphs>
  <Slides>26</Slides>
  <Notes>12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Edge</vt:lpstr>
      <vt:lpstr>PowerPoint Presentation</vt:lpstr>
      <vt:lpstr>David Bycroft – Executive Chairman</vt:lpstr>
      <vt:lpstr>Standards based Homestay </vt:lpstr>
      <vt:lpstr>Community Placement of Asylum Seekers</vt:lpstr>
      <vt:lpstr>Community Placement of Asylum Seekers</vt:lpstr>
      <vt:lpstr>PowerPoint Presentation</vt:lpstr>
      <vt:lpstr>PowerPoint Presentation</vt:lpstr>
      <vt:lpstr>CPN Media Coverage</vt:lpstr>
      <vt:lpstr>The Age 21st June 2012</vt:lpstr>
      <vt:lpstr>The CPN Tsunami </vt:lpstr>
      <vt:lpstr>The Real Story</vt:lpstr>
      <vt:lpstr>CPN Feedback from Australian Hosts</vt:lpstr>
      <vt:lpstr>CPN Feedback from Australian Hosts</vt:lpstr>
      <vt:lpstr>CPN Feedback from Australian Hosts</vt:lpstr>
      <vt:lpstr>CPN Feedback from Australian Hosts</vt:lpstr>
      <vt:lpstr>CPN Feedback from Australian Hosts</vt:lpstr>
      <vt:lpstr>CPN Feedback from Australian Hosts</vt:lpstr>
      <vt:lpstr>CPN Feedback from Australian Hosts</vt:lpstr>
      <vt:lpstr>CPN Feedback from Australian Hosts</vt:lpstr>
      <vt:lpstr>CPN Feedback from Australian Hosts</vt:lpstr>
      <vt:lpstr>CPN Feedback from Australian Hosts</vt:lpstr>
      <vt:lpstr>CPN Feedback from Australian Hosts</vt:lpstr>
      <vt:lpstr>The Media Run Continues </vt:lpstr>
      <vt:lpstr>Corporate Australia Joins In </vt:lpstr>
      <vt:lpstr>What YOU can do</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Pam Burgess</dc:creator>
  <cp:lastModifiedBy>Joe Moloney</cp:lastModifiedBy>
  <cp:revision>632</cp:revision>
  <dcterms:created xsi:type="dcterms:W3CDTF">2007-01-30T05:11:19Z</dcterms:created>
  <dcterms:modified xsi:type="dcterms:W3CDTF">2012-12-13T00:30:27Z</dcterms:modified>
</cp:coreProperties>
</file>