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81" r:id="rId2"/>
    <p:sldId id="287" r:id="rId3"/>
    <p:sldId id="306" r:id="rId4"/>
    <p:sldId id="307" r:id="rId5"/>
    <p:sldId id="284" r:id="rId6"/>
    <p:sldId id="285" r:id="rId7"/>
    <p:sldId id="286" r:id="rId8"/>
    <p:sldId id="300" r:id="rId9"/>
    <p:sldId id="289" r:id="rId10"/>
    <p:sldId id="290" r:id="rId11"/>
    <p:sldId id="291" r:id="rId12"/>
    <p:sldId id="292" r:id="rId13"/>
    <p:sldId id="293" r:id="rId14"/>
    <p:sldId id="299" r:id="rId15"/>
    <p:sldId id="301" r:id="rId16"/>
    <p:sldId id="302" r:id="rId17"/>
    <p:sldId id="303" r:id="rId18"/>
    <p:sldId id="305" r:id="rId19"/>
    <p:sldId id="309" r:id="rId20"/>
    <p:sldId id="311" r:id="rId21"/>
    <p:sldId id="310" r:id="rId22"/>
    <p:sldId id="262" r:id="rId23"/>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4124"/>
    <a:srgbClr val="D52B1E"/>
    <a:srgbClr val="FF9E1B"/>
    <a:srgbClr val="63513D"/>
    <a:srgbClr val="D6D2C4"/>
    <a:srgbClr val="AB23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28" y="5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000" dirty="0" smtClean="0"/>
              <a:t>Asia Pacific Refugee &amp; Asylum Seeker Population</a:t>
            </a:r>
            <a:r>
              <a:rPr lang="en-US" sz="2000" baseline="0" dirty="0" smtClean="0"/>
              <a:t> end 2011</a:t>
            </a:r>
            <a:endParaRPr lang="en-US" sz="2000" dirty="0"/>
          </a:p>
        </c:rich>
      </c:tx>
      <c:layout/>
      <c:overlay val="0"/>
    </c:title>
    <c:autoTitleDeleted val="0"/>
    <c:plotArea>
      <c:layout/>
      <c:pieChart>
        <c:varyColors val="1"/>
        <c:ser>
          <c:idx val="0"/>
          <c:order val="0"/>
          <c:tx>
            <c:strRef>
              <c:f>Sheet1!$B$1</c:f>
              <c:strCache>
                <c:ptCount val="1"/>
                <c:pt idx="0">
                  <c:v>Column2</c:v>
                </c:pt>
              </c:strCache>
            </c:strRef>
          </c:tx>
          <c:dLbls>
            <c:dLbl>
              <c:idx val="0"/>
              <c:layout>
                <c:manualLayout>
                  <c:x val="1.7696005023911895E-3"/>
                  <c:y val="4.4575742334073694E-2"/>
                </c:manualLayout>
              </c:layout>
              <c:dLblPos val="bestFit"/>
              <c:showLegendKey val="0"/>
              <c:showVal val="0"/>
              <c:showCatName val="1"/>
              <c:showSerName val="0"/>
              <c:showPercent val="1"/>
              <c:showBubbleSize val="0"/>
            </c:dLbl>
            <c:dLbl>
              <c:idx val="1"/>
              <c:layout>
                <c:manualLayout>
                  <c:x val="-1.956161538089948E-2"/>
                  <c:y val="-2.9881199841540442E-2"/>
                </c:manualLayout>
              </c:layout>
              <c:dLblPos val="bestFit"/>
              <c:showLegendKey val="0"/>
              <c:showVal val="0"/>
              <c:showCatName val="1"/>
              <c:showSerName val="0"/>
              <c:showPercent val="1"/>
              <c:showBubbleSize val="0"/>
            </c:dLbl>
            <c:dLbl>
              <c:idx val="2"/>
              <c:layout>
                <c:manualLayout>
                  <c:x val="2.1714409931887332E-2"/>
                  <c:y val="9.541223966563251E-3"/>
                </c:manualLayout>
              </c:layout>
              <c:dLblPos val="bestFit"/>
              <c:showLegendKey val="0"/>
              <c:showVal val="0"/>
              <c:showCatName val="1"/>
              <c:showSerName val="0"/>
              <c:showPercent val="1"/>
              <c:showBubbleSize val="0"/>
            </c:dLbl>
            <c:dLbl>
              <c:idx val="3"/>
              <c:layout>
                <c:manualLayout>
                  <c:x val="5.1255977972078657E-3"/>
                  <c:y val="2.9128784000925827E-2"/>
                </c:manualLayout>
              </c:layout>
              <c:dLblPos val="bestFit"/>
              <c:showLegendKey val="0"/>
              <c:showVal val="0"/>
              <c:showCatName val="1"/>
              <c:showSerName val="0"/>
              <c:showPercent val="1"/>
              <c:showBubbleSize val="0"/>
            </c:dLbl>
            <c:dLbl>
              <c:idx val="4"/>
              <c:layout>
                <c:manualLayout>
                  <c:x val="3.2563644268392831E-2"/>
                  <c:y val="5.8688435567939519E-2"/>
                </c:manualLayout>
              </c:layout>
              <c:dLblPos val="bestFit"/>
              <c:showLegendKey val="0"/>
              <c:showVal val="0"/>
              <c:showCatName val="1"/>
              <c:showSerName val="0"/>
              <c:showPercent val="1"/>
              <c:showBubbleSize val="0"/>
            </c:dLbl>
            <c:dLbl>
              <c:idx val="5"/>
              <c:layout>
                <c:manualLayout>
                  <c:x val="4.1130017873532709E-2"/>
                  <c:y val="2.9681612014439421E-2"/>
                </c:manualLayout>
              </c:layout>
              <c:dLblPos val="bestFit"/>
              <c:showLegendKey val="0"/>
              <c:showVal val="0"/>
              <c:showCatName val="1"/>
              <c:showSerName val="0"/>
              <c:showPercent val="1"/>
              <c:showBubbleSize val="0"/>
            </c:dLbl>
            <c:txPr>
              <a:bodyPr/>
              <a:lstStyle/>
              <a:p>
                <a:pPr>
                  <a:defRPr baseline="0">
                    <a:solidFill>
                      <a:schemeClr val="tx1"/>
                    </a:solidFill>
                  </a:defRPr>
                </a:pPr>
                <a:endParaRPr lang="en-US"/>
              </a:p>
            </c:txPr>
            <c:dLblPos val="bestFit"/>
            <c:showLegendKey val="0"/>
            <c:showVal val="0"/>
            <c:showCatName val="1"/>
            <c:showSerName val="0"/>
            <c:showPercent val="1"/>
            <c:showBubbleSize val="0"/>
            <c:showLeaderLines val="1"/>
          </c:dLbls>
          <c:cat>
            <c:strRef>
              <c:f>Sheet1!$A$2:$A$7</c:f>
              <c:strCache>
                <c:ptCount val="6"/>
                <c:pt idx="0">
                  <c:v>Pakistan</c:v>
                </c:pt>
                <c:pt idx="1">
                  <c:v>Iran</c:v>
                </c:pt>
                <c:pt idx="2">
                  <c:v>China</c:v>
                </c:pt>
                <c:pt idx="3">
                  <c:v>India</c:v>
                </c:pt>
                <c:pt idx="4">
                  <c:v>Bangladesh</c:v>
                </c:pt>
                <c:pt idx="5">
                  <c:v>All other</c:v>
                </c:pt>
              </c:strCache>
            </c:strRef>
          </c:cat>
          <c:val>
            <c:numRef>
              <c:f>Sheet1!$B$2:$B$7</c:f>
              <c:numCache>
                <c:formatCode>General</c:formatCode>
                <c:ptCount val="6"/>
                <c:pt idx="0">
                  <c:v>1704324</c:v>
                </c:pt>
                <c:pt idx="1">
                  <c:v>886913</c:v>
                </c:pt>
                <c:pt idx="2">
                  <c:v>301048</c:v>
                </c:pt>
                <c:pt idx="3">
                  <c:v>188636</c:v>
                </c:pt>
                <c:pt idx="4">
                  <c:v>229671</c:v>
                </c:pt>
                <c:pt idx="5">
                  <c:v>344531</c:v>
                </c:pt>
              </c:numCache>
            </c:numRef>
          </c:val>
        </c:ser>
        <c:dLbls>
          <c:showLegendKey val="0"/>
          <c:showVal val="0"/>
          <c:showCatName val="0"/>
          <c:showSerName val="0"/>
          <c:showPercent val="0"/>
          <c:showBubbleSize val="0"/>
          <c:showLeaderLines val="1"/>
        </c:dLbls>
        <c:firstSliceAng val="0"/>
      </c:pieChart>
      <c:spPr>
        <a:noFill/>
        <a:ln w="25398">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Nauru capacity</c:v>
                </c:pt>
              </c:strCache>
            </c:strRef>
          </c:tx>
          <c:invertIfNegative val="0"/>
          <c:dLbls>
            <c:dLbl>
              <c:idx val="0"/>
              <c:layout>
                <c:manualLayout>
                  <c:x val="0.14300991964419016"/>
                  <c:y val="2.8792900079660202E-2"/>
                </c:manualLayout>
              </c:layout>
              <c:spPr/>
              <c:txPr>
                <a:bodyPr/>
                <a:lstStyle/>
                <a:p>
                  <a:pPr>
                    <a:defRPr/>
                  </a:pPr>
                  <a:endParaRPr lang="en-US"/>
                </a:p>
              </c:txPr>
              <c:dLblPos val="ctr"/>
              <c:showLegendKey val="0"/>
              <c:showVal val="0"/>
              <c:showCatName val="0"/>
              <c:showSerName val="1"/>
              <c:showPercent val="0"/>
              <c:showBubbleSize val="0"/>
            </c:dLbl>
            <c:dLblPos val="inEnd"/>
            <c:showLegendKey val="0"/>
            <c:showVal val="0"/>
            <c:showCatName val="0"/>
            <c:showSerName val="1"/>
            <c:showPercent val="0"/>
            <c:showBubbleSize val="0"/>
            <c:showLeaderLines val="0"/>
          </c:dLbls>
          <c:cat>
            <c:numRef>
              <c:f>Sheet1!$A$2:$A$3</c:f>
              <c:numCache>
                <c:formatCode>General</c:formatCode>
                <c:ptCount val="2"/>
              </c:numCache>
            </c:numRef>
          </c:cat>
          <c:val>
            <c:numRef>
              <c:f>Sheet1!$B$2:$B$3</c:f>
              <c:numCache>
                <c:formatCode>General</c:formatCode>
                <c:ptCount val="2"/>
                <c:pt idx="0">
                  <c:v>1500</c:v>
                </c:pt>
              </c:numCache>
            </c:numRef>
          </c:val>
        </c:ser>
        <c:ser>
          <c:idx val="1"/>
          <c:order val="1"/>
          <c:tx>
            <c:strRef>
              <c:f>Sheet1!$C$1</c:f>
              <c:strCache>
                <c:ptCount val="1"/>
                <c:pt idx="0">
                  <c:v>PNG capacity</c:v>
                </c:pt>
              </c:strCache>
            </c:strRef>
          </c:tx>
          <c:invertIfNegative val="0"/>
          <c:dLbls>
            <c:dLbl>
              <c:idx val="0"/>
              <c:layout>
                <c:manualLayout>
                  <c:x val="0.15322491390448933"/>
                  <c:y val="-3.8985620983011351E-2"/>
                </c:manualLayout>
              </c:layout>
              <c:spPr/>
              <c:txPr>
                <a:bodyPr/>
                <a:lstStyle/>
                <a:p>
                  <a:pPr>
                    <a:defRPr/>
                  </a:pPr>
                  <a:endParaRPr lang="en-US"/>
                </a:p>
              </c:txPr>
              <c:dLblPos val="ctr"/>
              <c:showLegendKey val="0"/>
              <c:showVal val="0"/>
              <c:showCatName val="0"/>
              <c:showSerName val="1"/>
              <c:showPercent val="0"/>
              <c:showBubbleSize val="0"/>
            </c:dLbl>
            <c:dLblPos val="inBase"/>
            <c:showLegendKey val="0"/>
            <c:showVal val="0"/>
            <c:showCatName val="0"/>
            <c:showSerName val="1"/>
            <c:showPercent val="0"/>
            <c:showBubbleSize val="0"/>
            <c:showLeaderLines val="0"/>
          </c:dLbls>
          <c:cat>
            <c:numRef>
              <c:f>Sheet1!$A$2:$A$3</c:f>
              <c:numCache>
                <c:formatCode>General</c:formatCode>
                <c:ptCount val="2"/>
              </c:numCache>
            </c:numRef>
          </c:cat>
          <c:val>
            <c:numRef>
              <c:f>Sheet1!$C$2:$C$3</c:f>
              <c:numCache>
                <c:formatCode>General</c:formatCode>
                <c:ptCount val="2"/>
                <c:pt idx="0">
                  <c:v>600</c:v>
                </c:pt>
              </c:numCache>
            </c:numRef>
          </c:val>
        </c:ser>
        <c:ser>
          <c:idx val="2"/>
          <c:order val="2"/>
          <c:tx>
            <c:strRef>
              <c:f>Sheet1!$D$1</c:f>
              <c:strCache>
                <c:ptCount val="1"/>
                <c:pt idx="0">
                  <c:v>IMAs from 13/8 to 21/11</c:v>
                </c:pt>
              </c:strCache>
            </c:strRef>
          </c:tx>
          <c:invertIfNegative val="0"/>
          <c:dLbls>
            <c:dLbl>
              <c:idx val="1"/>
              <c:spPr/>
              <c:txPr>
                <a:bodyPr/>
                <a:lstStyle/>
                <a:p>
                  <a:pPr>
                    <a:defRPr/>
                  </a:pPr>
                  <a:endParaRPr lang="en-US"/>
                </a:p>
              </c:txPr>
              <c:showLegendKey val="0"/>
              <c:showVal val="0"/>
              <c:showCatName val="0"/>
              <c:showSerName val="1"/>
              <c:showPercent val="0"/>
              <c:showBubbleSize val="0"/>
            </c:dLbl>
            <c:showLegendKey val="0"/>
            <c:showVal val="1"/>
            <c:showCatName val="0"/>
            <c:showSerName val="1"/>
            <c:showPercent val="0"/>
            <c:showBubbleSize val="0"/>
            <c:showLeaderLines val="0"/>
          </c:dLbls>
          <c:cat>
            <c:numRef>
              <c:f>Sheet1!$A$2:$A$3</c:f>
              <c:numCache>
                <c:formatCode>General</c:formatCode>
                <c:ptCount val="2"/>
              </c:numCache>
            </c:numRef>
          </c:cat>
          <c:val>
            <c:numRef>
              <c:f>Sheet1!$D$2:$D$3</c:f>
              <c:numCache>
                <c:formatCode>General</c:formatCode>
                <c:ptCount val="2"/>
                <c:pt idx="1">
                  <c:v>7650</c:v>
                </c:pt>
              </c:numCache>
            </c:numRef>
          </c:val>
        </c:ser>
        <c:dLbls>
          <c:showLegendKey val="0"/>
          <c:showVal val="0"/>
          <c:showCatName val="0"/>
          <c:showSerName val="0"/>
          <c:showPercent val="0"/>
          <c:showBubbleSize val="0"/>
        </c:dLbls>
        <c:gapWidth val="150"/>
        <c:overlap val="100"/>
        <c:axId val="58728448"/>
        <c:axId val="58729984"/>
      </c:barChart>
      <c:catAx>
        <c:axId val="58728448"/>
        <c:scaling>
          <c:orientation val="minMax"/>
        </c:scaling>
        <c:delete val="0"/>
        <c:axPos val="b"/>
        <c:numFmt formatCode="General" sourceLinked="1"/>
        <c:majorTickMark val="out"/>
        <c:minorTickMark val="none"/>
        <c:tickLblPos val="nextTo"/>
        <c:crossAx val="58729984"/>
        <c:crosses val="autoZero"/>
        <c:auto val="1"/>
        <c:lblAlgn val="ctr"/>
        <c:lblOffset val="100"/>
        <c:noMultiLvlLbl val="0"/>
      </c:catAx>
      <c:valAx>
        <c:axId val="58729984"/>
        <c:scaling>
          <c:orientation val="minMax"/>
        </c:scaling>
        <c:delete val="0"/>
        <c:axPos val="l"/>
        <c:majorGridlines/>
        <c:numFmt formatCode="General" sourceLinked="1"/>
        <c:majorTickMark val="out"/>
        <c:minorTickMark val="none"/>
        <c:tickLblPos val="nextTo"/>
        <c:crossAx val="58728448"/>
        <c:crosses val="autoZero"/>
        <c:crossBetween val="between"/>
      </c:valAx>
      <c:spPr>
        <a:noFill/>
        <a:ln w="25393">
          <a:noFill/>
        </a:ln>
      </c:spPr>
    </c:plotArea>
    <c:plotVisOnly val="1"/>
    <c:dispBlanksAs val="gap"/>
    <c:showDLblsOverMax val="0"/>
  </c:chart>
  <c:txPr>
    <a:bodyPr/>
    <a:lstStyle/>
    <a:p>
      <a:pPr>
        <a:defRPr sz="1796"/>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7DD06AF-9F0F-45AB-AB5C-5956A464A3C5}" type="datetimeFigureOut">
              <a:rPr lang="en-AU"/>
              <a:pPr>
                <a:defRPr/>
              </a:pPr>
              <a:t>13/12/2012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92B54FF-99A2-4BE4-8498-8A684787A9FE}" type="slidenum">
              <a:rPr lang="en-AU"/>
              <a:pPr>
                <a:defRPr/>
              </a:pPr>
              <a:t>‹#›</a:t>
            </a:fld>
            <a:endParaRPr lang="en-AU"/>
          </a:p>
        </p:txBody>
      </p:sp>
    </p:spTree>
    <p:extLst>
      <p:ext uri="{BB962C8B-B14F-4D97-AF65-F5344CB8AC3E}">
        <p14:creationId xmlns:p14="http://schemas.microsoft.com/office/powerpoint/2010/main" val="41883529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40000">
              <a:schemeClr val="accent4"/>
            </a:gs>
            <a:gs pos="20000">
              <a:schemeClr val="accent5"/>
            </a:gs>
            <a:gs pos="0">
              <a:schemeClr val="accent6"/>
            </a:gs>
            <a:gs pos="80000">
              <a:schemeClr val="accent2"/>
            </a:gs>
            <a:gs pos="60000">
              <a:schemeClr val="accent3"/>
            </a:gs>
            <a:gs pos="100000">
              <a:schemeClr val="accent1"/>
            </a:gs>
          </a:gsLst>
          <a:lin ang="5400000" scaled="0"/>
        </a:gradFill>
        <a:effectLst/>
      </p:bgPr>
    </p:bg>
    <p:spTree>
      <p:nvGrpSpPr>
        <p:cNvPr id="1" name=""/>
        <p:cNvGrpSpPr/>
        <p:nvPr/>
      </p:nvGrpSpPr>
      <p:grpSpPr>
        <a:xfrm>
          <a:off x="0" y="0"/>
          <a:ext cx="0" cy="0"/>
          <a:chOff x="0" y="0"/>
          <a:chExt cx="0" cy="0"/>
        </a:xfrm>
      </p:grpSpPr>
      <p:pic>
        <p:nvPicPr>
          <p:cNvPr id="4" name="Picture 7" descr="\\ltufs1\Marketing\Creative Services\2012 LTU Brandmark supplied\2012 LTU_BRAND_HORIZONTAL\LTU_BRAND_H_CMYK\LTU_BRAND_H_REV_CMYK.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31800"/>
            <a:ext cx="23399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7"/>
          <p:cNvSpPr>
            <a:spLocks noGrp="1"/>
          </p:cNvSpPr>
          <p:nvPr>
            <p:ph type="body" sz="quarter" idx="10"/>
          </p:nvPr>
        </p:nvSpPr>
        <p:spPr>
          <a:xfrm>
            <a:off x="2961596" y="3463020"/>
            <a:ext cx="6182404" cy="2520950"/>
          </a:xfrm>
          <a:solidFill>
            <a:srgbClr val="D6D2C4"/>
          </a:solidFill>
          <a:ln>
            <a:noFill/>
          </a:ln>
        </p:spPr>
        <p:txBody>
          <a:bodyPr lIns="288000" tIns="46800" rIns="288000" bIns="180000"/>
          <a:lstStyle>
            <a:lvl1pPr marL="0" algn="l" fontAlgn="auto">
              <a:lnSpc>
                <a:spcPct val="110000"/>
              </a:lnSpc>
              <a:spcBef>
                <a:spcPts val="0"/>
              </a:spcBef>
              <a:spcAft>
                <a:spcPts val="1800"/>
              </a:spcAft>
              <a:defRPr sz="2000" baseline="0"/>
            </a:lvl1pPr>
          </a:lstStyle>
          <a:p>
            <a:pPr lvl="0"/>
            <a:r>
              <a:rPr lang="en-AU" smtClean="0"/>
              <a:t>Click to edit Master text styles</a:t>
            </a:r>
          </a:p>
          <a:p>
            <a:pPr lvl="1"/>
            <a:r>
              <a:rPr lang="en-AU" smtClean="0"/>
              <a:t>Second level</a:t>
            </a:r>
          </a:p>
        </p:txBody>
      </p:sp>
    </p:spTree>
    <p:extLst>
      <p:ext uri="{BB962C8B-B14F-4D97-AF65-F5344CB8AC3E}">
        <p14:creationId xmlns:p14="http://schemas.microsoft.com/office/powerpoint/2010/main" val="3720711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7" descr="\\ltufs1\Marketing\Creative Services\2012 LTU Brandmark supplied\2012 LTU_BRAND_HORIZONTAL\LTU_BRAND_H_CMYK\LTU_BRAND_H_REV_CMYK.ti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431800"/>
            <a:ext cx="23399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2961596" y="3463020"/>
            <a:ext cx="6182404" cy="2520950"/>
          </a:xfrm>
          <a:solidFill>
            <a:srgbClr val="D6D2C4"/>
          </a:solidFill>
          <a:ln>
            <a:noFill/>
          </a:ln>
        </p:spPr>
        <p:txBody>
          <a:bodyPr lIns="288000" tIns="46800" rIns="288000" bIns="180000"/>
          <a:lstStyle>
            <a:lvl1pPr marL="0" algn="l" fontAlgn="auto">
              <a:lnSpc>
                <a:spcPct val="110000"/>
              </a:lnSpc>
              <a:spcBef>
                <a:spcPts val="0"/>
              </a:spcBef>
              <a:spcAft>
                <a:spcPts val="1800"/>
              </a:spcAft>
              <a:defRPr sz="1400"/>
            </a:lvl1pPr>
          </a:lstStyle>
          <a:p>
            <a:pPr lvl="0"/>
            <a:r>
              <a:rPr lang="en-AU" smtClean="0"/>
              <a:t>Click to edit Master text styles</a:t>
            </a:r>
          </a:p>
          <a:p>
            <a:pPr lvl="1"/>
            <a:r>
              <a:rPr lang="en-AU" smtClean="0"/>
              <a:t>Second level</a:t>
            </a:r>
          </a:p>
        </p:txBody>
      </p:sp>
    </p:spTree>
    <p:extLst>
      <p:ext uri="{BB962C8B-B14F-4D97-AF65-F5344CB8AC3E}">
        <p14:creationId xmlns:p14="http://schemas.microsoft.com/office/powerpoint/2010/main" val="2385663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bg>
      <p:bgPr>
        <a:solidFill>
          <a:srgbClr val="D6D2C4">
            <a:alpha val="50195"/>
          </a:srgbClr>
        </a:solidFill>
        <a:effectLst/>
      </p:bgPr>
    </p:bg>
    <p:spTree>
      <p:nvGrpSpPr>
        <p:cNvPr id="1" name=""/>
        <p:cNvGrpSpPr/>
        <p:nvPr/>
      </p:nvGrpSpPr>
      <p:grpSpPr>
        <a:xfrm>
          <a:off x="0" y="0"/>
          <a:ext cx="0" cy="0"/>
          <a:chOff x="0" y="0"/>
          <a:chExt cx="0" cy="0"/>
        </a:xfrm>
      </p:grpSpPr>
      <p:sp>
        <p:nvSpPr>
          <p:cNvPr id="4" name="Rectangle 3"/>
          <p:cNvSpPr/>
          <p:nvPr/>
        </p:nvSpPr>
        <p:spPr>
          <a:xfrm>
            <a:off x="0" y="1277938"/>
            <a:ext cx="288925" cy="1439862"/>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540000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3" name="Text Placeholder 2"/>
          <p:cNvSpPr>
            <a:spLocks noGrp="1"/>
          </p:cNvSpPr>
          <p:nvPr>
            <p:ph type="body" idx="1"/>
          </p:nvPr>
        </p:nvSpPr>
        <p:spPr>
          <a:xfrm>
            <a:off x="432000" y="1296000"/>
            <a:ext cx="7954143" cy="1440000"/>
          </a:xfrm>
        </p:spPr>
        <p:txBody>
          <a:bodyPr/>
          <a:lstStyle>
            <a:lvl1pPr marL="0" marR="0" indent="0" algn="l" defTabSz="914400" rtl="0" eaLnBrk="1" fontAlgn="auto" latinLnBrk="0" hangingPunct="1">
              <a:lnSpc>
                <a:spcPts val="4000"/>
              </a:lnSpc>
              <a:spcBef>
                <a:spcPts val="0"/>
              </a:spcBef>
              <a:spcAft>
                <a:spcPts val="0"/>
              </a:spcAft>
              <a:buClrTx/>
              <a:buSzTx/>
              <a:buFontTx/>
              <a:buNone/>
              <a:tabLst/>
              <a:defRPr sz="4000" baseline="0">
                <a:solidFill>
                  <a:srgbClr val="63513D"/>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Tree>
    <p:extLst>
      <p:ext uri="{BB962C8B-B14F-4D97-AF65-F5344CB8AC3E}">
        <p14:creationId xmlns:p14="http://schemas.microsoft.com/office/powerpoint/2010/main" val="286563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
    <p:spTree>
      <p:nvGrpSpPr>
        <p:cNvPr id="1" name=""/>
        <p:cNvGrpSpPr/>
        <p:nvPr/>
      </p:nvGrpSpPr>
      <p:grpSpPr>
        <a:xfrm>
          <a:off x="0" y="0"/>
          <a:ext cx="0" cy="0"/>
          <a:chOff x="0" y="0"/>
          <a:chExt cx="0" cy="0"/>
        </a:xfrm>
      </p:grpSpPr>
      <p:sp>
        <p:nvSpPr>
          <p:cNvPr id="5" name="Rectangle 4"/>
          <p:cNvSpPr/>
          <p:nvPr/>
        </p:nvSpPr>
        <p:spPr>
          <a:xfrm>
            <a:off x="431800" y="6480175"/>
            <a:ext cx="8280400" cy="36513"/>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6" name="Slide Number Placeholder 5"/>
          <p:cNvSpPr txBox="1">
            <a:spLocks/>
          </p:cNvSpPr>
          <p:nvPr/>
        </p:nvSpPr>
        <p:spPr>
          <a:xfrm>
            <a:off x="7885113" y="6480175"/>
            <a:ext cx="863600" cy="365125"/>
          </a:xfrm>
          <a:prstGeom prst="rect">
            <a:avLst/>
          </a:prstGeom>
        </p:spPr>
        <p:txBody>
          <a:bodyPr anchor="ct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r" eaLnBrk="1" hangingPunct="1">
              <a:defRPr/>
            </a:pPr>
            <a:fld id="{94E803E4-0920-4C29-8006-C91757904F73}" type="slidenum">
              <a:rPr lang="en-AU" sz="1000" smtClean="0">
                <a:solidFill>
                  <a:srgbClr val="7F7F7F"/>
                </a:solidFill>
                <a:latin typeface="Arial" pitchFamily="34" charset="0"/>
                <a:cs typeface="Arial" pitchFamily="34" charset="0"/>
              </a:rPr>
              <a:pPr algn="r" eaLnBrk="1" hangingPunct="1">
                <a:defRPr/>
              </a:pPr>
              <a:t>‹#›</a:t>
            </a:fld>
            <a:endParaRPr lang="en-AU" sz="1000" smtClean="0">
              <a:solidFill>
                <a:srgbClr val="7F7F7F"/>
              </a:solidFill>
              <a:latin typeface="Arial" pitchFamily="34" charset="0"/>
              <a:cs typeface="Arial" pitchFamily="34" charset="0"/>
            </a:endParaRPr>
          </a:p>
        </p:txBody>
      </p:sp>
      <p:sp>
        <p:nvSpPr>
          <p:cNvPr id="17" name="Text Placeholder 16"/>
          <p:cNvSpPr>
            <a:spLocks noGrp="1"/>
          </p:cNvSpPr>
          <p:nvPr>
            <p:ph type="body" sz="quarter" idx="12"/>
          </p:nvPr>
        </p:nvSpPr>
        <p:spPr>
          <a:xfrm>
            <a:off x="431999" y="6480000"/>
            <a:ext cx="7380361" cy="287338"/>
          </a:xfrm>
        </p:spPr>
        <p:txBody>
          <a:bodyPr anchor="ctr"/>
          <a:lstStyle>
            <a:lvl1pPr>
              <a:defRPr lang="en-AU" sz="1000" dirty="0" smtClean="0">
                <a:solidFill>
                  <a:schemeClr val="bg1">
                    <a:lumMod val="50000"/>
                  </a:schemeClr>
                </a:solidFill>
              </a:defRPr>
            </a:lvl1pPr>
            <a:lvl5pPr>
              <a:defRPr/>
            </a:lvl5pPr>
          </a:lstStyle>
          <a:p>
            <a:pPr lvl="0"/>
            <a:r>
              <a:rPr lang="en-AU" smtClean="0"/>
              <a:t>Click to edit Master text styles</a:t>
            </a:r>
          </a:p>
        </p:txBody>
      </p:sp>
      <p:sp>
        <p:nvSpPr>
          <p:cNvPr id="2" name="Title 1"/>
          <p:cNvSpPr>
            <a:spLocks noGrp="1"/>
          </p:cNvSpPr>
          <p:nvPr>
            <p:ph type="title"/>
          </p:nvPr>
        </p:nvSpPr>
        <p:spPr/>
        <p:txBody>
          <a:bodyPr/>
          <a:lstStyle/>
          <a:p>
            <a:r>
              <a:rPr lang="en-AU" smtClean="0"/>
              <a:t>Click to edit Master title style</a:t>
            </a:r>
            <a:endParaRPr lang="en-AU" dirty="0"/>
          </a:p>
        </p:txBody>
      </p:sp>
      <p:sp>
        <p:nvSpPr>
          <p:cNvPr id="7" name="Text Placeholder 2"/>
          <p:cNvSpPr>
            <a:spLocks noGrp="1"/>
          </p:cNvSpPr>
          <p:nvPr>
            <p:ph idx="1"/>
          </p:nvPr>
        </p:nvSpPr>
        <p:spPr bwMode="auto">
          <a:xfrm>
            <a:off x="395536" y="1772816"/>
            <a:ext cx="8351837" cy="4525963"/>
          </a:xfrm>
          <a:prstGeom prst="rect">
            <a:avLst/>
          </a:prstGeom>
          <a:noFill/>
          <a:ln>
            <a:noFill/>
          </a:ln>
          <a:extLst>
            <a:ext uri="{FAA26D3D-D897-4be2-8F04-BA451C77F1D7}"/>
          </a:extLst>
        </p:spPr>
        <p:txBody>
          <a:bodyPr/>
          <a:lstStyle/>
          <a:p>
            <a:pPr lvl="0"/>
            <a:endParaRPr lang="en-US" noProof="0" dirty="0"/>
          </a:p>
        </p:txBody>
      </p:sp>
    </p:spTree>
    <p:extLst>
      <p:ext uri="{BB962C8B-B14F-4D97-AF65-F5344CB8AC3E}">
        <p14:creationId xmlns:p14="http://schemas.microsoft.com/office/powerpoint/2010/main" val="4180506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4" name="Rectangle 3"/>
          <p:cNvSpPr/>
          <p:nvPr/>
        </p:nvSpPr>
        <p:spPr>
          <a:xfrm>
            <a:off x="431800" y="6480175"/>
            <a:ext cx="8280400" cy="36513"/>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5" name="Slide Number Placeholder 5"/>
          <p:cNvSpPr txBox="1">
            <a:spLocks/>
          </p:cNvSpPr>
          <p:nvPr/>
        </p:nvSpPr>
        <p:spPr>
          <a:xfrm>
            <a:off x="7885113" y="6480175"/>
            <a:ext cx="863600" cy="365125"/>
          </a:xfrm>
          <a:prstGeom prst="rect">
            <a:avLst/>
          </a:prstGeom>
        </p:spPr>
        <p:txBody>
          <a:bodyPr anchor="ct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r" eaLnBrk="1" hangingPunct="1">
              <a:defRPr/>
            </a:pPr>
            <a:fld id="{88FC4A00-8475-4B59-B4DB-811B71774196}" type="slidenum">
              <a:rPr lang="en-AU" sz="1000" smtClean="0">
                <a:solidFill>
                  <a:srgbClr val="898989"/>
                </a:solidFill>
                <a:latin typeface="Arial" pitchFamily="34" charset="0"/>
                <a:cs typeface="Arial" pitchFamily="34" charset="0"/>
              </a:rPr>
              <a:pPr algn="r" eaLnBrk="1" hangingPunct="1">
                <a:defRPr/>
              </a:pPr>
              <a:t>‹#›</a:t>
            </a:fld>
            <a:endParaRPr lang="en-AU" sz="1000" smtClean="0">
              <a:solidFill>
                <a:srgbClr val="898989"/>
              </a:solidFill>
              <a:latin typeface="Arial" pitchFamily="34" charset="0"/>
              <a:cs typeface="Arial" pitchFamily="34" charset="0"/>
            </a:endParaRPr>
          </a:p>
        </p:txBody>
      </p:sp>
      <p:graphicFrame>
        <p:nvGraphicFramePr>
          <p:cNvPr id="6" name="Table 5"/>
          <p:cNvGraphicFramePr>
            <a:graphicFrameLocks noGrp="1"/>
          </p:cNvGraphicFramePr>
          <p:nvPr/>
        </p:nvGraphicFramePr>
        <p:xfrm>
          <a:off x="433388" y="1587500"/>
          <a:ext cx="8242300" cy="3287715"/>
        </p:xfrm>
        <a:graphic>
          <a:graphicData uri="http://schemas.openxmlformats.org/drawingml/2006/table">
            <a:tbl>
              <a:tblPr/>
              <a:tblGrid>
                <a:gridCol w="2060575"/>
                <a:gridCol w="2060575"/>
                <a:gridCol w="2060575"/>
                <a:gridCol w="2060575"/>
              </a:tblGrid>
              <a:tr h="431999">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r>
                        <a:rPr kumimoji="0" lang="en-US" sz="1400" b="1" i="0" u="none" strike="noStrike" cap="none" normalizeH="0" baseline="0" dirty="0" smtClean="0">
                          <a:ln>
                            <a:noFill/>
                          </a:ln>
                          <a:solidFill>
                            <a:srgbClr val="63513D"/>
                          </a:solidFill>
                          <a:effectLst/>
                          <a:latin typeface="Arial" charset="0"/>
                          <a:ea typeface="ＭＳ Ｐゴシック" charset="0"/>
                          <a:cs typeface="ＭＳ Ｐゴシック" charset="0"/>
                        </a:rPr>
                        <a:t>Title text here</a:t>
                      </a:r>
                      <a:endParaRPr kumimoji="0" lang="en-US" sz="1400" b="1"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en-US" sz="1400" b="1"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en-US" sz="1400" b="1"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c>
                  <a:txBody>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en-US" sz="1400" b="1"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anchor="ctr"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solidFill>
                      <a:srgbClr val="D6D2C4"/>
                    </a:solidFill>
                  </a:tcPr>
                </a:tc>
              </a:tr>
              <a:tr h="713929">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Arial" charset="0"/>
                          <a:ea typeface="ＭＳ Ｐゴシック" charset="0"/>
                          <a:cs typeface="ＭＳ Ｐゴシック" charset="0"/>
                        </a:rPr>
                        <a:t>Text here</a:t>
                      </a: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r h="713929">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Arial" charset="0"/>
                          <a:ea typeface="ＭＳ Ｐゴシック" charset="0"/>
                          <a:cs typeface="ＭＳ Ｐゴシック" charset="0"/>
                        </a:rPr>
                        <a:t>Text here</a:t>
                      </a: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r h="713929">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Arial" charset="0"/>
                          <a:ea typeface="ＭＳ Ｐゴシック" charset="0"/>
                          <a:cs typeface="ＭＳ Ｐゴシック" charset="0"/>
                        </a:rPr>
                        <a:t>Text here</a:t>
                      </a: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r h="713929">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r>
                        <a:rPr kumimoji="0" lang="en-US" sz="1400" b="0" i="0" u="none" strike="noStrike" cap="none" normalizeH="0" baseline="0" dirty="0" smtClean="0">
                          <a:ln>
                            <a:noFill/>
                          </a:ln>
                          <a:solidFill>
                            <a:srgbClr val="63513D"/>
                          </a:solidFill>
                          <a:effectLst/>
                          <a:latin typeface="Arial" charset="0"/>
                          <a:ea typeface="ＭＳ Ｐゴシック" charset="0"/>
                          <a:cs typeface="ＭＳ Ｐゴシック" charset="0"/>
                        </a:rPr>
                        <a:t>Text here</a:t>
                      </a: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mj-lt" charset="0"/>
                        <a:buNone/>
                        <a:tabLst/>
                      </a:pPr>
                      <a:endParaRPr kumimoji="0" lang="en-US" sz="1400" b="0" i="0" u="none" strike="noStrike" cap="none" normalizeH="0" baseline="0" dirty="0">
                        <a:ln>
                          <a:noFill/>
                        </a:ln>
                        <a:solidFill>
                          <a:srgbClr val="63513D"/>
                        </a:solidFill>
                        <a:effectLst/>
                        <a:latin typeface="Arial" charset="0"/>
                        <a:ea typeface="ＭＳ Ｐゴシック" charset="0"/>
                        <a:cs typeface="ＭＳ Ｐゴシック" charset="0"/>
                      </a:endParaRPr>
                    </a:p>
                  </a:txBody>
                  <a:tcPr marL="71987" marR="71987" marT="72003" marB="72003" horzOverflow="overflow">
                    <a:lnL w="3175" cap="flat" cmpd="sng" algn="ctr">
                      <a:solidFill>
                        <a:srgbClr val="63513D"/>
                      </a:solidFill>
                      <a:prstDash val="solid"/>
                      <a:round/>
                      <a:headEnd type="none" w="med" len="med"/>
                      <a:tailEnd type="none" w="med" len="med"/>
                    </a:lnL>
                    <a:lnR w="3175" cap="flat" cmpd="sng" algn="ctr">
                      <a:solidFill>
                        <a:srgbClr val="63513D"/>
                      </a:solidFill>
                      <a:prstDash val="solid"/>
                      <a:round/>
                      <a:headEnd type="none" w="med" len="med"/>
                      <a:tailEnd type="none" w="med" len="med"/>
                    </a:lnR>
                    <a:lnT w="3175" cap="flat" cmpd="sng" algn="ctr">
                      <a:solidFill>
                        <a:srgbClr val="63513D"/>
                      </a:solidFill>
                      <a:prstDash val="solid"/>
                      <a:round/>
                      <a:headEnd type="none" w="med" len="med"/>
                      <a:tailEnd type="none" w="med" len="med"/>
                    </a:lnT>
                    <a:lnB w="3175" cap="flat" cmpd="sng" algn="ctr">
                      <a:solidFill>
                        <a:srgbClr val="63513D"/>
                      </a:solidFill>
                      <a:prstDash val="solid"/>
                      <a:round/>
                      <a:headEnd type="none" w="med" len="med"/>
                      <a:tailEnd type="none" w="med" len="med"/>
                    </a:lnB>
                    <a:lnTlToBr>
                      <a:noFill/>
                    </a:lnTlToBr>
                    <a:lnBlToTr>
                      <a:noFill/>
                    </a:lnBlToTr>
                    <a:noFill/>
                  </a:tcPr>
                </a:tc>
              </a:tr>
            </a:tbl>
          </a:graphicData>
        </a:graphic>
      </p:graphicFrame>
      <p:sp>
        <p:nvSpPr>
          <p:cNvPr id="10" name="Title 9"/>
          <p:cNvSpPr>
            <a:spLocks noGrp="1" noChangeAspect="1"/>
          </p:cNvSpPr>
          <p:nvPr>
            <p:ph type="title"/>
          </p:nvPr>
        </p:nvSpPr>
        <p:spPr>
          <a:xfrm>
            <a:off x="432000" y="431800"/>
            <a:ext cx="8280000" cy="758593"/>
          </a:xfrm>
        </p:spPr>
        <p:txBody>
          <a:bodyPr/>
          <a:lstStyle>
            <a:lvl1pPr>
              <a:defRPr/>
            </a:lvl1pPr>
          </a:lstStyle>
          <a:p>
            <a:r>
              <a:rPr lang="en-AU" dirty="0" smtClean="0"/>
              <a:t>Click to edit Master title style</a:t>
            </a:r>
            <a:endParaRPr lang="en-AU" dirty="0"/>
          </a:p>
        </p:txBody>
      </p:sp>
      <p:sp>
        <p:nvSpPr>
          <p:cNvPr id="17" name="Text Placeholder 16"/>
          <p:cNvSpPr>
            <a:spLocks noGrp="1"/>
          </p:cNvSpPr>
          <p:nvPr>
            <p:ph type="body" sz="quarter" idx="12"/>
          </p:nvPr>
        </p:nvSpPr>
        <p:spPr>
          <a:xfrm>
            <a:off x="431999" y="6480000"/>
            <a:ext cx="7380361" cy="287338"/>
          </a:xfrm>
        </p:spPr>
        <p:txBody>
          <a:bodyPr anchor="ctr"/>
          <a:lstStyle>
            <a:lvl1pPr>
              <a:defRPr lang="en-AU" sz="1000" dirty="0" smtClean="0">
                <a:solidFill>
                  <a:schemeClr val="bg1">
                    <a:lumMod val="50000"/>
                  </a:schemeClr>
                </a:solidFill>
              </a:defRPr>
            </a:lvl1pPr>
            <a:lvl5pPr>
              <a:defRPr/>
            </a:lvl5pPr>
          </a:lstStyle>
          <a:p>
            <a:pPr lvl="0"/>
            <a:r>
              <a:rPr lang="en-AU" smtClean="0"/>
              <a:t>Click to edit Master text styles</a:t>
            </a:r>
          </a:p>
        </p:txBody>
      </p:sp>
    </p:spTree>
    <p:extLst>
      <p:ext uri="{BB962C8B-B14F-4D97-AF65-F5344CB8AC3E}">
        <p14:creationId xmlns:p14="http://schemas.microsoft.com/office/powerpoint/2010/main" val="113055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mp; Image Slide">
    <p:spTree>
      <p:nvGrpSpPr>
        <p:cNvPr id="1" name=""/>
        <p:cNvGrpSpPr/>
        <p:nvPr/>
      </p:nvGrpSpPr>
      <p:grpSpPr>
        <a:xfrm>
          <a:off x="0" y="0"/>
          <a:ext cx="0" cy="0"/>
          <a:chOff x="0" y="0"/>
          <a:chExt cx="0" cy="0"/>
        </a:xfrm>
      </p:grpSpPr>
      <p:sp>
        <p:nvSpPr>
          <p:cNvPr id="5" name="Rectangle 4"/>
          <p:cNvSpPr/>
          <p:nvPr/>
        </p:nvSpPr>
        <p:spPr>
          <a:xfrm>
            <a:off x="431800" y="6480175"/>
            <a:ext cx="8280400" cy="36513"/>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6" name="Slide Number Placeholder 5"/>
          <p:cNvSpPr txBox="1">
            <a:spLocks/>
          </p:cNvSpPr>
          <p:nvPr/>
        </p:nvSpPr>
        <p:spPr>
          <a:xfrm>
            <a:off x="7885113" y="6480175"/>
            <a:ext cx="863600" cy="365125"/>
          </a:xfrm>
          <a:prstGeom prst="rect">
            <a:avLst/>
          </a:prstGeom>
        </p:spPr>
        <p:txBody>
          <a:bodyPr anchor="ct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r" eaLnBrk="1" hangingPunct="1">
              <a:defRPr/>
            </a:pPr>
            <a:fld id="{A31F1037-7130-4148-A673-F78BBC9AAE8F}" type="slidenum">
              <a:rPr lang="en-AU" sz="1000" smtClean="0">
                <a:solidFill>
                  <a:srgbClr val="7F7F7F"/>
                </a:solidFill>
                <a:latin typeface="Arial" pitchFamily="34" charset="0"/>
                <a:cs typeface="Arial" pitchFamily="34" charset="0"/>
              </a:rPr>
              <a:pPr algn="r" eaLnBrk="1" hangingPunct="1">
                <a:defRPr/>
              </a:pPr>
              <a:t>‹#›</a:t>
            </a:fld>
            <a:endParaRPr lang="en-AU" sz="1000" smtClean="0">
              <a:solidFill>
                <a:srgbClr val="7F7F7F"/>
              </a:solidFill>
              <a:latin typeface="Arial" pitchFamily="34" charset="0"/>
              <a:cs typeface="Arial" pitchFamily="34" charset="0"/>
            </a:endParaRPr>
          </a:p>
        </p:txBody>
      </p:sp>
      <p:sp>
        <p:nvSpPr>
          <p:cNvPr id="7" name="Rectangle 6"/>
          <p:cNvSpPr>
            <a:spLocks noChangeArrowheads="1"/>
          </p:cNvSpPr>
          <p:nvPr userDrawn="1"/>
        </p:nvSpPr>
        <p:spPr bwMode="auto">
          <a:xfrm>
            <a:off x="4716463" y="404813"/>
            <a:ext cx="3959225" cy="5976937"/>
          </a:xfrm>
          <a:prstGeom prst="rect">
            <a:avLst/>
          </a:prstGeom>
          <a:noFill/>
          <a:ln w="9525">
            <a:solidFill>
              <a:srgbClr val="7F7F7F"/>
            </a:solidFill>
            <a:miter lim="800000"/>
            <a:headEnd/>
            <a:tailEnd/>
          </a:ln>
          <a:effectLst>
            <a:outerShdw blurRad="40000" dist="23000" dir="5400000" rotWithShape="0">
              <a:srgbClr val="808080">
                <a:alpha val="34999"/>
              </a:srgbClr>
            </a:outerShdw>
          </a:effectLst>
          <a:extLst/>
        </p:spPr>
        <p:txBody>
          <a:bodyPr anchor="ctr"/>
          <a:lstStyle/>
          <a:p>
            <a:pPr algn="ctr">
              <a:defRPr/>
            </a:pPr>
            <a:endParaRPr lang="en-US">
              <a:solidFill>
                <a:schemeClr val="lt1"/>
              </a:solidFill>
              <a:latin typeface="+mn-lt"/>
              <a:ea typeface="+mn-ea"/>
            </a:endParaRPr>
          </a:p>
        </p:txBody>
      </p:sp>
      <p:sp>
        <p:nvSpPr>
          <p:cNvPr id="8" name="TextBox 7"/>
          <p:cNvSpPr txBox="1">
            <a:spLocks noChangeArrowheads="1"/>
          </p:cNvSpPr>
          <p:nvPr userDrawn="1"/>
        </p:nvSpPr>
        <p:spPr bwMode="auto">
          <a:xfrm>
            <a:off x="6011863" y="2349500"/>
            <a:ext cx="1230312" cy="368300"/>
          </a:xfrm>
          <a:prstGeom prst="rect">
            <a:avLst/>
          </a:prstGeom>
          <a:noFill/>
          <a:ln>
            <a:noFill/>
          </a:ln>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en-US" sz="1800" smtClean="0"/>
              <a:t>Image area</a:t>
            </a:r>
          </a:p>
        </p:txBody>
      </p:sp>
      <p:sp>
        <p:nvSpPr>
          <p:cNvPr id="17" name="Text Placeholder 16"/>
          <p:cNvSpPr>
            <a:spLocks noGrp="1"/>
          </p:cNvSpPr>
          <p:nvPr>
            <p:ph type="body" sz="quarter" idx="12"/>
          </p:nvPr>
        </p:nvSpPr>
        <p:spPr>
          <a:xfrm>
            <a:off x="431999" y="6480000"/>
            <a:ext cx="7380361" cy="287338"/>
          </a:xfrm>
        </p:spPr>
        <p:txBody>
          <a:bodyPr anchor="ctr"/>
          <a:lstStyle>
            <a:lvl1pPr>
              <a:defRPr lang="en-AU" sz="1000" dirty="0" smtClean="0">
                <a:solidFill>
                  <a:schemeClr val="bg1">
                    <a:lumMod val="50000"/>
                  </a:schemeClr>
                </a:solidFill>
              </a:defRPr>
            </a:lvl1pPr>
            <a:lvl5pPr>
              <a:defRPr/>
            </a:lvl5pPr>
          </a:lstStyle>
          <a:p>
            <a:pPr lvl="0"/>
            <a:r>
              <a:rPr lang="en-AU" smtClean="0"/>
              <a:t>Click to edit Master text styles</a:t>
            </a:r>
          </a:p>
        </p:txBody>
      </p:sp>
      <p:sp>
        <p:nvSpPr>
          <p:cNvPr id="10" name="Title Placeholder 1"/>
          <p:cNvSpPr>
            <a:spLocks noGrp="1"/>
          </p:cNvSpPr>
          <p:nvPr>
            <p:ph type="title"/>
          </p:nvPr>
        </p:nvSpPr>
        <p:spPr bwMode="auto">
          <a:xfrm>
            <a:off x="360363" y="431800"/>
            <a:ext cx="4211637" cy="765175"/>
          </a:xfrm>
          <a:prstGeom prst="rect">
            <a:avLst/>
          </a:prstGeom>
          <a:noFill/>
          <a:ln>
            <a:noFill/>
          </a:ln>
          <a:extLst>
            <a:ext uri="{FAA26D3D-D897-4be2-8F04-BA451C77F1D7}"/>
          </a:extLst>
        </p:spPr>
        <p:txBody>
          <a:bodyPr/>
          <a:lstStyle/>
          <a:p>
            <a:pPr lvl="0"/>
            <a:r>
              <a:rPr lang="en-AU" smtClean="0"/>
              <a:t>Click to edit Master title style</a:t>
            </a:r>
            <a:endParaRPr lang="en-AU" dirty="0"/>
          </a:p>
        </p:txBody>
      </p:sp>
      <p:sp>
        <p:nvSpPr>
          <p:cNvPr id="11" name="Text Placeholder 2"/>
          <p:cNvSpPr>
            <a:spLocks noGrp="1"/>
          </p:cNvSpPr>
          <p:nvPr>
            <p:ph idx="1"/>
          </p:nvPr>
        </p:nvSpPr>
        <p:spPr bwMode="auto">
          <a:xfrm>
            <a:off x="354771" y="1481377"/>
            <a:ext cx="4217229" cy="4899951"/>
          </a:xfrm>
          <a:prstGeom prst="rect">
            <a:avLst/>
          </a:prstGeom>
          <a:noFill/>
          <a:ln>
            <a:noFill/>
          </a:ln>
          <a:extLst>
            <a:ext uri="{FAA26D3D-D897-4be2-8F04-BA451C77F1D7}"/>
          </a:extLst>
        </p:spPr>
        <p:txBody>
          <a:bodyPr/>
          <a:lstStyle/>
          <a:p>
            <a:pPr lvl="0"/>
            <a:endParaRPr lang="en-US" noProof="0" dirty="0"/>
          </a:p>
        </p:txBody>
      </p:sp>
    </p:spTree>
    <p:extLst>
      <p:ext uri="{BB962C8B-B14F-4D97-AF65-F5344CB8AC3E}">
        <p14:creationId xmlns:p14="http://schemas.microsoft.com/office/powerpoint/2010/main" val="72803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ank you Slide">
    <p:bg>
      <p:bgPr>
        <a:solidFill>
          <a:srgbClr val="D6D2C4">
            <a:alpha val="50195"/>
          </a:srgbClr>
        </a:solidFill>
        <a:effectLst/>
      </p:bgPr>
    </p:bg>
    <p:spTree>
      <p:nvGrpSpPr>
        <p:cNvPr id="1" name=""/>
        <p:cNvGrpSpPr/>
        <p:nvPr/>
      </p:nvGrpSpPr>
      <p:grpSpPr>
        <a:xfrm>
          <a:off x="0" y="0"/>
          <a:ext cx="0" cy="0"/>
          <a:chOff x="0" y="0"/>
          <a:chExt cx="0" cy="0"/>
        </a:xfrm>
      </p:grpSpPr>
      <p:pic>
        <p:nvPicPr>
          <p:cNvPr id="3" name="Picture 6" descr="\\ltufs1\Marketing\Creative Services\2012 LTU Brandmark supplied\2012 LTU_BRAND_HORIZONTAL\LTU_BRAND_H_CMYK\LTU_BRAND_H_REV_CMYK.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4138" y="6137275"/>
            <a:ext cx="1439862"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60363" y="0"/>
            <a:ext cx="2555875" cy="1998663"/>
          </a:xfrm>
          <a:prstGeom prst="rect">
            <a:avLst/>
          </a:prstGeom>
          <a:gradFill flip="none" rotWithShape="1">
            <a:gsLst>
              <a:gs pos="20000">
                <a:schemeClr val="accent2"/>
              </a:gs>
              <a:gs pos="0">
                <a:schemeClr val="accent1"/>
              </a:gs>
              <a:gs pos="80000">
                <a:schemeClr val="accent5"/>
              </a:gs>
              <a:gs pos="60000">
                <a:schemeClr val="accent4"/>
              </a:gs>
              <a:gs pos="40000">
                <a:schemeClr val="accent3"/>
              </a:gs>
              <a:gs pos="100000">
                <a:schemeClr val="accent6"/>
              </a:gs>
            </a:gsLst>
            <a:lin ang="16200000" scaled="1"/>
            <a:tileRect/>
          </a:gradFill>
          <a:ln>
            <a:noFill/>
          </a:ln>
        </p:spPr>
        <p:style>
          <a:lnRef idx="2">
            <a:schemeClr val="accent1">
              <a:shade val="50000"/>
            </a:schemeClr>
          </a:lnRef>
          <a:fillRef idx="1001">
            <a:schemeClr val="lt1"/>
          </a:fillRef>
          <a:effectRef idx="0">
            <a:schemeClr val="accent1"/>
          </a:effectRef>
          <a:fontRef idx="minor">
            <a:schemeClr val="lt1"/>
          </a:fontRef>
        </p:style>
        <p:txBody>
          <a:bodyPr anchor="b"/>
          <a:lstStyle/>
          <a:p>
            <a:pPr fontAlgn="auto">
              <a:spcBef>
                <a:spcPts val="0"/>
              </a:spcBef>
              <a:spcAft>
                <a:spcPts val="0"/>
              </a:spcAft>
              <a:defRPr/>
            </a:pPr>
            <a:r>
              <a:rPr lang="en-AU" sz="3200" b="1" dirty="0">
                <a:latin typeface="Arial" pitchFamily="34" charset="0"/>
                <a:cs typeface="Arial" pitchFamily="34" charset="0"/>
              </a:rPr>
              <a:t>Thank you</a:t>
            </a:r>
          </a:p>
        </p:txBody>
      </p:sp>
      <p:sp>
        <p:nvSpPr>
          <p:cNvPr id="5" name="Content Placeholder 2"/>
          <p:cNvSpPr>
            <a:spLocks noGrp="1"/>
          </p:cNvSpPr>
          <p:nvPr>
            <p:ph idx="4294967295"/>
          </p:nvPr>
        </p:nvSpPr>
        <p:spPr>
          <a:xfrm>
            <a:off x="323528" y="2708921"/>
            <a:ext cx="8496944" cy="3240360"/>
          </a:xfrm>
        </p:spPr>
        <p:txBody>
          <a:bodyPr>
            <a:normAutofit/>
          </a:bodyPr>
          <a:lstStyle>
            <a:lvl1pPr marL="0" marR="0" indent="0" algn="l" defTabSz="914400" rtl="0" eaLnBrk="0" fontAlgn="base" latinLnBrk="0" hangingPunct="0">
              <a:lnSpc>
                <a:spcPct val="100000"/>
              </a:lnSpc>
              <a:spcBef>
                <a:spcPts val="600"/>
              </a:spcBef>
              <a:spcAft>
                <a:spcPts val="600"/>
              </a:spcAft>
              <a:buClr>
                <a:schemeClr val="accent2"/>
              </a:buClr>
              <a:buSzTx/>
              <a:buFont typeface="Wingdings" charset="2"/>
              <a:buNone/>
              <a:tabLst/>
              <a:defRPr/>
            </a:lvl1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Tree>
    <p:extLst>
      <p:ext uri="{BB962C8B-B14F-4D97-AF65-F5344CB8AC3E}">
        <p14:creationId xmlns:p14="http://schemas.microsoft.com/office/powerpoint/2010/main" val="100097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360363" y="431800"/>
            <a:ext cx="8351837"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AU" smtClean="0"/>
              <a:t>Click to edit heading text</a:t>
            </a:r>
          </a:p>
        </p:txBody>
      </p:sp>
      <p:sp>
        <p:nvSpPr>
          <p:cNvPr id="3075" name="Text Placeholder 2"/>
          <p:cNvSpPr>
            <a:spLocks noGrp="1"/>
          </p:cNvSpPr>
          <p:nvPr>
            <p:ph type="body" idx="1"/>
          </p:nvPr>
        </p:nvSpPr>
        <p:spPr bwMode="auto">
          <a:xfrm>
            <a:off x="360363" y="1260475"/>
            <a:ext cx="835183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body text</a:t>
            </a:r>
          </a:p>
          <a:p>
            <a:pPr lvl="1"/>
            <a:r>
              <a:rPr lang="en-US" smtClean="0"/>
              <a:t>Bullets Level 1</a:t>
            </a:r>
          </a:p>
          <a:p>
            <a:pPr lvl="2"/>
            <a:r>
              <a:rPr lang="en-US" smtClean="0"/>
              <a:t>Bullets Level 2</a:t>
            </a:r>
          </a:p>
          <a:p>
            <a:pPr lvl="3"/>
            <a:r>
              <a:rPr lang="en-US" smtClean="0"/>
              <a:t>Bullet Level 3</a:t>
            </a:r>
          </a:p>
          <a:p>
            <a:pPr lvl="0"/>
            <a:r>
              <a:rPr lang="en-US" smtClean="0"/>
              <a:t>Click to edit body text</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Arial" pitchFamily="34" charset="0"/>
              </a:defRPr>
            </a:lvl1pPr>
          </a:lstStyle>
          <a:p>
            <a:pPr>
              <a:defRPr/>
            </a:pPr>
            <a:fld id="{C6C7B0D5-01A5-4BFC-B899-6C4DA311E91A}" type="datetimeFigureOut">
              <a:rPr lang="en-AU"/>
              <a:pPr>
                <a:defRPr/>
              </a:pPr>
              <a:t>13/12/2012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Arial" pitchFamily="34" charset="0"/>
              </a:defRPr>
            </a:lvl1pPr>
          </a:lstStyle>
          <a:p>
            <a:pPr>
              <a:defRPr/>
            </a:pPr>
            <a:fld id="{0CD8A04A-2FF9-4343-80D0-D35870805320}"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Lst>
  <p:timing>
    <p:tnLst>
      <p:par>
        <p:cTn id="1" dur="indefinite" restart="never" nodeType="tmRoot"/>
      </p:par>
    </p:tnLst>
  </p:timing>
  <p:txStyles>
    <p:titleStyle>
      <a:lvl1pPr algn="l" rtl="0" eaLnBrk="0" fontAlgn="base" hangingPunct="0">
        <a:spcBef>
          <a:spcPct val="0"/>
        </a:spcBef>
        <a:spcAft>
          <a:spcPct val="0"/>
        </a:spcAft>
        <a:defRPr sz="2400" kern="1200">
          <a:solidFill>
            <a:srgbClr val="AB2328"/>
          </a:solidFill>
          <a:latin typeface="Arial" pitchFamily="34" charset="0"/>
          <a:ea typeface="MS PGothic" pitchFamily="34" charset="-128"/>
          <a:cs typeface="Arial" pitchFamily="34" charset="0"/>
        </a:defRPr>
      </a:lvl1pPr>
      <a:lvl2pPr algn="l" rtl="0" eaLnBrk="0" fontAlgn="base" hangingPunct="0">
        <a:spcBef>
          <a:spcPct val="0"/>
        </a:spcBef>
        <a:spcAft>
          <a:spcPct val="0"/>
        </a:spcAft>
        <a:defRPr sz="2400">
          <a:solidFill>
            <a:srgbClr val="AB2328"/>
          </a:solidFill>
          <a:latin typeface="Arial" charset="0"/>
          <a:ea typeface="MS PGothic" pitchFamily="34" charset="-128"/>
          <a:cs typeface="Arial" charset="0"/>
        </a:defRPr>
      </a:lvl2pPr>
      <a:lvl3pPr algn="l" rtl="0" eaLnBrk="0" fontAlgn="base" hangingPunct="0">
        <a:spcBef>
          <a:spcPct val="0"/>
        </a:spcBef>
        <a:spcAft>
          <a:spcPct val="0"/>
        </a:spcAft>
        <a:defRPr sz="2400">
          <a:solidFill>
            <a:srgbClr val="AB2328"/>
          </a:solidFill>
          <a:latin typeface="Arial" charset="0"/>
          <a:ea typeface="MS PGothic" pitchFamily="34" charset="-128"/>
          <a:cs typeface="Arial" charset="0"/>
        </a:defRPr>
      </a:lvl3pPr>
      <a:lvl4pPr algn="l" rtl="0" eaLnBrk="0" fontAlgn="base" hangingPunct="0">
        <a:spcBef>
          <a:spcPct val="0"/>
        </a:spcBef>
        <a:spcAft>
          <a:spcPct val="0"/>
        </a:spcAft>
        <a:defRPr sz="2400">
          <a:solidFill>
            <a:srgbClr val="AB2328"/>
          </a:solidFill>
          <a:latin typeface="Arial" charset="0"/>
          <a:ea typeface="MS PGothic" pitchFamily="34" charset="-128"/>
          <a:cs typeface="Arial" charset="0"/>
        </a:defRPr>
      </a:lvl4pPr>
      <a:lvl5pPr algn="l" rtl="0" eaLnBrk="0" fontAlgn="base" hangingPunct="0">
        <a:spcBef>
          <a:spcPct val="0"/>
        </a:spcBef>
        <a:spcAft>
          <a:spcPct val="0"/>
        </a:spcAft>
        <a:defRPr sz="2400">
          <a:solidFill>
            <a:srgbClr val="AB2328"/>
          </a:solidFill>
          <a:latin typeface="Arial" charset="0"/>
          <a:ea typeface="MS PGothic" pitchFamily="34" charset="-128"/>
          <a:cs typeface="Arial" charset="0"/>
        </a:defRPr>
      </a:lvl5pPr>
      <a:lvl6pPr marL="457200" algn="l" rtl="0" eaLnBrk="1" fontAlgn="base" hangingPunct="1">
        <a:spcBef>
          <a:spcPct val="0"/>
        </a:spcBef>
        <a:spcAft>
          <a:spcPct val="0"/>
        </a:spcAft>
        <a:defRPr sz="2400">
          <a:solidFill>
            <a:srgbClr val="AB2328"/>
          </a:solidFill>
          <a:latin typeface="Arial" charset="0"/>
          <a:cs typeface="Arial" charset="0"/>
        </a:defRPr>
      </a:lvl6pPr>
      <a:lvl7pPr marL="914400" algn="l" rtl="0" eaLnBrk="1" fontAlgn="base" hangingPunct="1">
        <a:spcBef>
          <a:spcPct val="0"/>
        </a:spcBef>
        <a:spcAft>
          <a:spcPct val="0"/>
        </a:spcAft>
        <a:defRPr sz="2400">
          <a:solidFill>
            <a:srgbClr val="AB2328"/>
          </a:solidFill>
          <a:latin typeface="Arial" charset="0"/>
          <a:cs typeface="Arial" charset="0"/>
        </a:defRPr>
      </a:lvl7pPr>
      <a:lvl8pPr marL="1371600" algn="l" rtl="0" eaLnBrk="1" fontAlgn="base" hangingPunct="1">
        <a:spcBef>
          <a:spcPct val="0"/>
        </a:spcBef>
        <a:spcAft>
          <a:spcPct val="0"/>
        </a:spcAft>
        <a:defRPr sz="2400">
          <a:solidFill>
            <a:srgbClr val="AB2328"/>
          </a:solidFill>
          <a:latin typeface="Arial" charset="0"/>
          <a:cs typeface="Arial" charset="0"/>
        </a:defRPr>
      </a:lvl8pPr>
      <a:lvl9pPr marL="1828800" algn="l" rtl="0" eaLnBrk="1" fontAlgn="base" hangingPunct="1">
        <a:spcBef>
          <a:spcPct val="0"/>
        </a:spcBef>
        <a:spcAft>
          <a:spcPct val="0"/>
        </a:spcAft>
        <a:defRPr sz="2400">
          <a:solidFill>
            <a:srgbClr val="AB2328"/>
          </a:solidFill>
          <a:latin typeface="Arial" charset="0"/>
          <a:cs typeface="Arial" charset="0"/>
        </a:defRPr>
      </a:lvl9pPr>
    </p:titleStyle>
    <p:bodyStyle>
      <a:lvl1pPr marL="342900" indent="-342900" algn="l" rtl="0" eaLnBrk="0" fontAlgn="base" hangingPunct="0">
        <a:spcBef>
          <a:spcPts val="600"/>
        </a:spcBef>
        <a:spcAft>
          <a:spcPts val="600"/>
        </a:spcAft>
        <a:buClr>
          <a:schemeClr val="accent2"/>
        </a:buClr>
        <a:defRPr lang="en-US" kern="1200">
          <a:solidFill>
            <a:srgbClr val="63513D"/>
          </a:solidFill>
          <a:latin typeface="Arial" pitchFamily="34" charset="0"/>
          <a:ea typeface="MS PGothic" pitchFamily="34" charset="-128"/>
          <a:cs typeface="Arial" pitchFamily="34" charset="0"/>
        </a:defRPr>
      </a:lvl1pPr>
      <a:lvl2pPr marL="341313" indent="-341313" algn="l" rtl="0" eaLnBrk="0" fontAlgn="base" hangingPunct="0">
        <a:spcBef>
          <a:spcPts val="600"/>
        </a:spcBef>
        <a:spcAft>
          <a:spcPts val="600"/>
        </a:spcAft>
        <a:buClr>
          <a:schemeClr val="accent2"/>
        </a:buClr>
        <a:buFont typeface="Wingdings" pitchFamily="2" charset="2"/>
        <a:buChar char="§"/>
        <a:defRPr lang="en-US" kern="1200" dirty="0">
          <a:solidFill>
            <a:srgbClr val="63513D"/>
          </a:solidFill>
          <a:latin typeface="Arial" pitchFamily="34" charset="0"/>
          <a:ea typeface="Arial" charset="0"/>
          <a:cs typeface="Arial" pitchFamily="34" charset="0"/>
        </a:defRPr>
      </a:lvl2pPr>
      <a:lvl3pPr marL="863600" indent="-323850" algn="l" rtl="0" eaLnBrk="0" fontAlgn="base" hangingPunct="0">
        <a:spcBef>
          <a:spcPts val="600"/>
        </a:spcBef>
        <a:spcAft>
          <a:spcPts val="600"/>
        </a:spcAft>
        <a:buClr>
          <a:schemeClr val="accent2"/>
        </a:buClr>
        <a:buFont typeface="Arial" pitchFamily="34" charset="0"/>
        <a:buChar char="̶"/>
        <a:defRPr kern="1200">
          <a:solidFill>
            <a:srgbClr val="63513D"/>
          </a:solidFill>
          <a:latin typeface="Arial"/>
          <a:ea typeface="Arial" charset="0"/>
          <a:cs typeface="Arial"/>
        </a:defRPr>
      </a:lvl3pPr>
      <a:lvl4pPr marL="1281113" indent="-412750" algn="l" rtl="0" eaLnBrk="0" fontAlgn="base" hangingPunct="0">
        <a:spcBef>
          <a:spcPts val="600"/>
        </a:spcBef>
        <a:spcAft>
          <a:spcPct val="0"/>
        </a:spcAft>
        <a:buClr>
          <a:srgbClr val="AB2328"/>
        </a:buClr>
        <a:buFont typeface="Courier New" pitchFamily="49" charset="0"/>
        <a:buChar char="o"/>
        <a:defRPr kern="1200">
          <a:solidFill>
            <a:srgbClr val="63513D"/>
          </a:solidFill>
          <a:latin typeface="Arial"/>
          <a:ea typeface="Arial" charset="0"/>
          <a:cs typeface="Arial"/>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Arial" charset="0"/>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www.minister.immi.gov.au/media/media-releases/_pdf/australia-nauru-mou-regional-processing.pdf" TargetMode="External"/><Relationship Id="rId3" Type="http://schemas.openxmlformats.org/officeDocument/2006/relationships/hyperlink" Target="http://www.aprrn.info/" TargetMode="External"/><Relationship Id="rId7" Type="http://schemas.openxmlformats.org/officeDocument/2006/relationships/hyperlink" Target="http://expertpanelonasylumseekers.dpmc.gov.au/" TargetMode="External"/><Relationship Id="rId2" Type="http://schemas.openxmlformats.org/officeDocument/2006/relationships/hyperlink" Target="http://www.amnesty.org.au/images/uploads/news/NauruOffshoreProcessingFacilityReview2012.pdf" TargetMode="External"/><Relationship Id="rId1" Type="http://schemas.openxmlformats.org/officeDocument/2006/relationships/slideLayout" Target="../slideLayouts/slideLayout4.xml"/><Relationship Id="rId6" Type="http://schemas.openxmlformats.org/officeDocument/2006/relationships/hyperlink" Target="http://www.immi.gov.au/visas/humanitarian/_pdf/s198ad-2-guidelines.pdf" TargetMode="External"/><Relationship Id="rId11" Type="http://schemas.openxmlformats.org/officeDocument/2006/relationships/hyperlink" Target="http://www.austlii.edu.au/au/legis/cth/consol_reg/mr1994227/" TargetMode="External"/><Relationship Id="rId5" Type="http://schemas.openxmlformats.org/officeDocument/2006/relationships/hyperlink" Target="http://www.baliprocess.net/regional-support-office" TargetMode="External"/><Relationship Id="rId10" Type="http://schemas.openxmlformats.org/officeDocument/2006/relationships/hyperlink" Target="http://www.austlii.edu.au/au/legis/cth/consol_act/ma1958118/" TargetMode="External"/><Relationship Id="rId4" Type="http://schemas.openxmlformats.org/officeDocument/2006/relationships/hyperlink" Target="http://www.baliprocess.net/" TargetMode="External"/><Relationship Id="rId9" Type="http://schemas.openxmlformats.org/officeDocument/2006/relationships/hyperlink" Target="http://www.minister.immi.gov.au/media/media-releases/_pdf/mou-between-png-australia-regional-processing.pdf"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unhcr.org.au/unhcr/images/120905%20response%20to%20minister%20bowen.pdf" TargetMode="External"/><Relationship Id="rId3" Type="http://schemas.openxmlformats.org/officeDocument/2006/relationships/hyperlink" Target="http://www.minister.immi.gov.au/media/cb/2012/cb190599.htm" TargetMode="External"/><Relationship Id="rId7" Type="http://schemas.openxmlformats.org/officeDocument/2006/relationships/hyperlink" Target="http://www.unhcr.org/globaltrends/2011-GlobalTrends-annex-tables.zip" TargetMode="External"/><Relationship Id="rId2" Type="http://schemas.openxmlformats.org/officeDocument/2006/relationships/hyperlink" Target="http://www.minister.immi.gov.au/media/cb/2012/cb189739.htm" TargetMode="External"/><Relationship Id="rId1" Type="http://schemas.openxmlformats.org/officeDocument/2006/relationships/slideLayout" Target="../slideLayouts/slideLayout4.xml"/><Relationship Id="rId6" Type="http://schemas.openxmlformats.org/officeDocument/2006/relationships/hyperlink" Target="http://ronlaw.gov.nr/nauru_lpms/files/acts/54646b11f70f570114c42651ac6cc548.pdf" TargetMode="External"/><Relationship Id="rId5" Type="http://schemas.openxmlformats.org/officeDocument/2006/relationships/hyperlink" Target="http://www.immi.gov.au/visas/humanitarian/_pdf/s198ae-guidelines.pdf" TargetMode="External"/><Relationship Id="rId4" Type="http://schemas.openxmlformats.org/officeDocument/2006/relationships/hyperlink" Target="http://nicholsoncartoons.com.au/reproduce-a-cartoon" TargetMode="External"/><Relationship Id="rId9" Type="http://schemas.openxmlformats.org/officeDocument/2006/relationships/hyperlink" Target="http://unhcr.org.au/unhcr/images/121009%20response%20to%20minister%20on%20png.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7"/>
          <p:cNvSpPr>
            <a:spLocks noGrp="1"/>
          </p:cNvSpPr>
          <p:nvPr>
            <p:ph type="body" sz="quarter" idx="10"/>
          </p:nvPr>
        </p:nvSpPr>
        <p:spPr>
          <a:xfrm>
            <a:off x="2843213" y="3462338"/>
            <a:ext cx="6300787" cy="2520950"/>
          </a:xfrm>
        </p:spPr>
        <p:txBody>
          <a:bodyPr tIns="97200" bIns="144000"/>
          <a:lstStyle>
            <a:lvl1pPr marL="0" algn="l" fontAlgn="auto">
              <a:lnSpc>
                <a:spcPct val="110000"/>
              </a:lnSpc>
              <a:spcBef>
                <a:spcPts val="0"/>
              </a:spcBef>
              <a:spcAft>
                <a:spcPts val="1800"/>
              </a:spcAft>
              <a:defRPr sz="2000" baseline="0"/>
            </a:lvl1pPr>
          </a:lstStyle>
          <a:p>
            <a:pPr>
              <a:defRPr/>
            </a:pPr>
            <a:r>
              <a:rPr lang="en-AU" sz="3200" dirty="0" smtClean="0">
                <a:latin typeface="Arial"/>
                <a:ea typeface="ＭＳ Ｐゴシック" charset="0"/>
                <a:cs typeface="Arial"/>
              </a:rPr>
              <a:t>Refugee Protection Cooperation in the Asia Pacific</a:t>
            </a:r>
            <a:r>
              <a:rPr lang="en-AU" sz="3200" dirty="0" smtClean="0">
                <a:ea typeface="ＭＳ Ｐゴシック" charset="0"/>
              </a:rPr>
              <a:t/>
            </a:r>
            <a:br>
              <a:rPr lang="en-AU" sz="3200" dirty="0" smtClean="0">
                <a:ea typeface="ＭＳ Ｐゴシック" charset="0"/>
              </a:rPr>
            </a:br>
            <a:r>
              <a:rPr lang="en-AU" sz="2300" dirty="0" smtClean="0">
                <a:ea typeface="ＭＳ Ｐゴシック" charset="0"/>
                <a:cs typeface="Arial"/>
              </a:rPr>
              <a:t>Dr </a:t>
            </a:r>
            <a:r>
              <a:rPr lang="en-AU" sz="2300" dirty="0" err="1" smtClean="0">
                <a:ea typeface="ＭＳ Ｐゴシック" charset="0"/>
                <a:cs typeface="Arial"/>
              </a:rPr>
              <a:t>Savitri</a:t>
            </a:r>
            <a:r>
              <a:rPr lang="en-AU" sz="2300" dirty="0" smtClean="0">
                <a:ea typeface="ＭＳ Ｐゴシック" charset="0"/>
                <a:cs typeface="Arial"/>
              </a:rPr>
              <a:t> Taylor, Associate Professor, Law School, La Trobe University</a:t>
            </a:r>
            <a:r>
              <a:rPr lang="en-AU" sz="2300" dirty="0">
                <a:ea typeface="ＭＳ Ｐゴシック" charset="0"/>
                <a:cs typeface="Arial"/>
              </a:rPr>
              <a:t/>
            </a:r>
            <a:br>
              <a:rPr lang="en-AU" sz="2300" dirty="0">
                <a:ea typeface="ＭＳ Ｐゴシック" charset="0"/>
                <a:cs typeface="Arial"/>
              </a:rPr>
            </a:br>
            <a:r>
              <a:rPr lang="en-AU" sz="1800" dirty="0" smtClean="0">
                <a:ea typeface="ＭＳ Ｐゴシック" charset="0"/>
              </a:rPr>
              <a:t>7 December 2012</a:t>
            </a:r>
            <a:endParaRPr lang="en-AU" sz="1800" spc="-150" dirty="0">
              <a:ea typeface="ＭＳ Ｐゴシック"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Placeholder 1"/>
          <p:cNvSpPr>
            <a:spLocks noGrp="1"/>
          </p:cNvSpPr>
          <p:nvPr>
            <p:ph type="body" sz="quarter" idx="12"/>
          </p:nvPr>
        </p:nvSpPr>
        <p:spPr>
          <a:xfrm>
            <a:off x="431800" y="6480175"/>
            <a:ext cx="7380288" cy="287338"/>
          </a:xfrm>
        </p:spPr>
        <p:txBody>
          <a:bodyPr/>
          <a:lstStyle/>
          <a:p>
            <a:pPr marL="0" indent="0"/>
            <a:r>
              <a:rPr lang="en-US">
                <a:solidFill>
                  <a:srgbClr val="7F7F7F"/>
                </a:solidFill>
              </a:rPr>
              <a:t>La Trobe University</a:t>
            </a:r>
          </a:p>
        </p:txBody>
      </p:sp>
      <p:sp>
        <p:nvSpPr>
          <p:cNvPr id="18435" name="Title 2"/>
          <p:cNvSpPr>
            <a:spLocks noGrp="1"/>
          </p:cNvSpPr>
          <p:nvPr>
            <p:ph type="title"/>
          </p:nvPr>
        </p:nvSpPr>
        <p:spPr/>
        <p:txBody>
          <a:bodyPr/>
          <a:lstStyle/>
          <a:p>
            <a:r>
              <a:rPr lang="en-AU" smtClean="0"/>
              <a:t>The Houston Report</a:t>
            </a:r>
          </a:p>
        </p:txBody>
      </p:sp>
      <p:sp>
        <p:nvSpPr>
          <p:cNvPr id="4" name="Content Placeholder 3"/>
          <p:cNvSpPr>
            <a:spLocks noGrp="1"/>
          </p:cNvSpPr>
          <p:nvPr>
            <p:ph idx="1"/>
          </p:nvPr>
        </p:nvSpPr>
        <p:spPr>
          <a:xfrm>
            <a:off x="395288" y="981075"/>
            <a:ext cx="8351837" cy="5472113"/>
          </a:xfrm>
        </p:spPr>
        <p:txBody>
          <a:bodyPr/>
          <a:lstStyle/>
          <a:p>
            <a:pPr marL="0" indent="0" eaLnBrk="1" hangingPunct="1">
              <a:spcBef>
                <a:spcPct val="0"/>
              </a:spcBef>
              <a:spcAft>
                <a:spcPct val="0"/>
              </a:spcAft>
              <a:defRPr/>
            </a:pPr>
            <a:r>
              <a:rPr lang="en-AU" sz="2000" dirty="0" smtClean="0">
                <a:solidFill>
                  <a:schemeClr val="tx1"/>
                </a:solidFill>
              </a:rPr>
              <a:t>Houston Report Recommendation 7</a:t>
            </a:r>
          </a:p>
          <a:p>
            <a:pPr marL="0" indent="0" eaLnBrk="1" hangingPunct="1">
              <a:spcBef>
                <a:spcPct val="0"/>
              </a:spcBef>
              <a:spcAft>
                <a:spcPct val="0"/>
              </a:spcAft>
              <a:defRPr/>
            </a:pPr>
            <a:r>
              <a:rPr lang="en-AU" sz="2000" dirty="0" smtClean="0">
                <a:solidFill>
                  <a:schemeClr val="tx1"/>
                </a:solidFill>
              </a:rPr>
              <a:t>“The Panel recommends that legislation to support the transfer of people to regional processing arrangements be introduced into the Australian Parliament as a matter of urgency (paragraphs 3.54 and 3.57). This legislation should require that any future designation of a country as an appropriate place for processing be achieved through a further legislative instrument that would provide the opportunity for the Australian Parliament to allow or disallow the instrument (paragraph 3.43).”</a:t>
            </a:r>
          </a:p>
          <a:p>
            <a:pPr marL="0" indent="0" eaLnBrk="1" hangingPunct="1">
              <a:spcBef>
                <a:spcPct val="0"/>
              </a:spcBef>
              <a:spcAft>
                <a:spcPct val="0"/>
              </a:spcAft>
              <a:defRPr/>
            </a:pPr>
            <a:endParaRPr lang="en-AU" sz="2000" dirty="0" smtClean="0">
              <a:solidFill>
                <a:schemeClr val="tx1"/>
              </a:solidFill>
            </a:endParaRPr>
          </a:p>
          <a:p>
            <a:pPr marL="0" indent="0" eaLnBrk="1" hangingPunct="1">
              <a:spcBef>
                <a:spcPct val="0"/>
              </a:spcBef>
              <a:spcAft>
                <a:spcPct val="0"/>
              </a:spcAft>
              <a:defRPr/>
            </a:pPr>
            <a:r>
              <a:rPr lang="en-AU" sz="2000" dirty="0" smtClean="0">
                <a:solidFill>
                  <a:schemeClr val="tx1"/>
                </a:solidFill>
              </a:rPr>
              <a:t>Implemented by </a:t>
            </a:r>
            <a:r>
              <a:rPr lang="en-AU" sz="2000" i="1" dirty="0" smtClean="0">
                <a:solidFill>
                  <a:schemeClr val="tx1"/>
                </a:solidFill>
              </a:rPr>
              <a:t>Migration Legislation Amendment (Regional Processing and Other Measures) Act 2012</a:t>
            </a:r>
            <a:r>
              <a:rPr lang="en-AU" sz="2000" dirty="0" smtClean="0">
                <a:solidFill>
                  <a:schemeClr val="tx1"/>
                </a:solidFill>
              </a:rPr>
              <a:t> (entered into force on 18 August </a:t>
            </a:r>
            <a:r>
              <a:rPr lang="en-AU" sz="2000" smtClean="0">
                <a:solidFill>
                  <a:schemeClr val="tx1"/>
                </a:solidFill>
              </a:rPr>
              <a:t>2012)</a:t>
            </a:r>
            <a:endParaRPr lang="en-AU" sz="2000" dirty="0" smtClean="0">
              <a:solidFill>
                <a:schemeClr val="tx1"/>
              </a:solidFill>
            </a:endParaRPr>
          </a:p>
          <a:p>
            <a:pPr>
              <a:defRPr/>
            </a:pP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431800" y="6480175"/>
            <a:ext cx="7524750" cy="287338"/>
          </a:xfrm>
        </p:spPr>
        <p:txBody>
          <a:bodyPr rtlCol="0">
            <a:noAutofit/>
          </a:bodyPr>
          <a:lstStyle/>
          <a:p>
            <a:pPr marL="0" indent="0" eaLnBrk="1" fontAlgn="auto" hangingPunct="1">
              <a:defRPr/>
            </a:pPr>
            <a:r>
              <a:rPr>
                <a:ea typeface="+mn-ea"/>
              </a:rPr>
              <a:t>La Trobe University</a:t>
            </a:r>
          </a:p>
        </p:txBody>
      </p:sp>
      <p:sp>
        <p:nvSpPr>
          <p:cNvPr id="5" name="Content Placeholder 2"/>
          <p:cNvSpPr>
            <a:spLocks noGrp="1"/>
          </p:cNvSpPr>
          <p:nvPr>
            <p:ph idx="4294967295"/>
          </p:nvPr>
        </p:nvSpPr>
        <p:spPr>
          <a:xfrm>
            <a:off x="468313" y="908050"/>
            <a:ext cx="8229600" cy="5329238"/>
          </a:xfrm>
        </p:spPr>
        <p:txBody>
          <a:bodyPr>
            <a:normAutofit/>
          </a:bodyPr>
          <a:lstStyle/>
          <a:p>
            <a:pPr marL="0" indent="0" eaLnBrk="1" hangingPunct="1">
              <a:spcBef>
                <a:spcPts val="0"/>
              </a:spcBef>
              <a:spcAft>
                <a:spcPts val="0"/>
              </a:spcAft>
              <a:defRPr/>
            </a:pPr>
            <a:r>
              <a:rPr lang="en-AU" sz="2400" dirty="0" smtClean="0">
                <a:solidFill>
                  <a:srgbClr val="000000"/>
                </a:solidFill>
                <a:latin typeface="Arial"/>
                <a:ea typeface="+mn-ea"/>
                <a:cs typeface="+mn-cs"/>
              </a:rPr>
              <a:t>Houston Report Recommendation </a:t>
            </a:r>
            <a:r>
              <a:rPr lang="en-AU" sz="2400" dirty="0">
                <a:solidFill>
                  <a:srgbClr val="000000"/>
                </a:solidFill>
                <a:latin typeface="Arial"/>
                <a:ea typeface="+mn-ea"/>
                <a:cs typeface="+mn-cs"/>
              </a:rPr>
              <a:t>10</a:t>
            </a:r>
          </a:p>
          <a:p>
            <a:pPr marL="0" indent="0" eaLnBrk="1" hangingPunct="1">
              <a:spcBef>
                <a:spcPts val="0"/>
              </a:spcBef>
              <a:spcAft>
                <a:spcPts val="0"/>
              </a:spcAft>
              <a:defRPr/>
            </a:pPr>
            <a:r>
              <a:rPr lang="en-AU" sz="2400" dirty="0" smtClean="0">
                <a:solidFill>
                  <a:srgbClr val="000000"/>
                </a:solidFill>
                <a:latin typeface="Arial"/>
                <a:ea typeface="+mn-ea"/>
                <a:cs typeface="+mn-cs"/>
              </a:rPr>
              <a:t>“The </a:t>
            </a:r>
            <a:r>
              <a:rPr lang="en-AU" sz="2400" dirty="0">
                <a:solidFill>
                  <a:srgbClr val="000000"/>
                </a:solidFill>
                <a:latin typeface="Arial"/>
                <a:ea typeface="+mn-ea"/>
                <a:cs typeface="+mn-cs"/>
              </a:rPr>
              <a:t>Panel recommends that the 2011 Arrangement between the Government </a:t>
            </a:r>
            <a:r>
              <a:rPr lang="en-AU" sz="2400" dirty="0" smtClean="0">
                <a:solidFill>
                  <a:srgbClr val="000000"/>
                </a:solidFill>
                <a:latin typeface="Arial"/>
                <a:ea typeface="+mn-ea"/>
                <a:cs typeface="+mn-cs"/>
              </a:rPr>
              <a:t>of Australia </a:t>
            </a:r>
            <a:r>
              <a:rPr lang="en-AU" sz="2400" dirty="0">
                <a:solidFill>
                  <a:srgbClr val="000000"/>
                </a:solidFill>
                <a:latin typeface="Arial"/>
                <a:ea typeface="+mn-ea"/>
                <a:cs typeface="+mn-cs"/>
              </a:rPr>
              <a:t>and the Government of </a:t>
            </a:r>
            <a:r>
              <a:rPr lang="en-AU" sz="2400" dirty="0" smtClean="0">
                <a:solidFill>
                  <a:srgbClr val="000000"/>
                </a:solidFill>
                <a:latin typeface="Arial"/>
                <a:ea typeface="+mn-ea"/>
                <a:cs typeface="+mn-cs"/>
              </a:rPr>
              <a:t>Malaysia </a:t>
            </a:r>
            <a:r>
              <a:rPr lang="en-AU" sz="2400" dirty="0">
                <a:solidFill>
                  <a:srgbClr val="000000"/>
                </a:solidFill>
                <a:latin typeface="Arial"/>
                <a:ea typeface="+mn-ea"/>
                <a:cs typeface="+mn-cs"/>
              </a:rPr>
              <a:t>on Transfer and Resettlement (Malaysia</a:t>
            </a:r>
          </a:p>
          <a:p>
            <a:pPr marL="0" indent="0" eaLnBrk="1" hangingPunct="1">
              <a:spcBef>
                <a:spcPts val="0"/>
              </a:spcBef>
              <a:spcAft>
                <a:spcPts val="0"/>
              </a:spcAft>
              <a:defRPr/>
            </a:pPr>
            <a:r>
              <a:rPr lang="en-AU" sz="2400" dirty="0">
                <a:solidFill>
                  <a:srgbClr val="000000"/>
                </a:solidFill>
                <a:latin typeface="Arial"/>
                <a:ea typeface="+mn-ea"/>
                <a:cs typeface="+mn-cs"/>
              </a:rPr>
              <a:t>Agreement) be built on further, rather than being discarded or neglected, </a:t>
            </a:r>
            <a:r>
              <a:rPr lang="en-AU" sz="2400" dirty="0" smtClean="0">
                <a:solidFill>
                  <a:srgbClr val="000000"/>
                </a:solidFill>
                <a:latin typeface="Arial"/>
                <a:ea typeface="+mn-ea"/>
                <a:cs typeface="+mn-cs"/>
              </a:rPr>
              <a:t>and that </a:t>
            </a:r>
            <a:r>
              <a:rPr lang="en-AU" sz="2400" dirty="0">
                <a:solidFill>
                  <a:srgbClr val="000000"/>
                </a:solidFill>
                <a:latin typeface="Arial"/>
                <a:ea typeface="+mn-ea"/>
                <a:cs typeface="+mn-cs"/>
              </a:rPr>
              <a:t>this be achieved through high-level bilateral engagement focused on strengthening</a:t>
            </a:r>
          </a:p>
          <a:p>
            <a:pPr marL="0" indent="0" eaLnBrk="1" hangingPunct="1">
              <a:spcBef>
                <a:spcPts val="0"/>
              </a:spcBef>
              <a:spcAft>
                <a:spcPts val="0"/>
              </a:spcAft>
              <a:defRPr/>
            </a:pPr>
            <a:r>
              <a:rPr lang="en-AU" sz="2400" dirty="0">
                <a:solidFill>
                  <a:srgbClr val="000000"/>
                </a:solidFill>
                <a:latin typeface="Arial"/>
                <a:ea typeface="+mn-ea"/>
                <a:cs typeface="+mn-cs"/>
              </a:rPr>
              <a:t>safeguards and accountability as a positive basis for the Australian </a:t>
            </a:r>
            <a:r>
              <a:rPr lang="en-AU" sz="2400" dirty="0" smtClean="0">
                <a:solidFill>
                  <a:srgbClr val="000000"/>
                </a:solidFill>
                <a:latin typeface="Arial"/>
                <a:ea typeface="+mn-ea"/>
                <a:cs typeface="+mn-cs"/>
              </a:rPr>
              <a:t>Parliament’s reconsideration </a:t>
            </a:r>
            <a:r>
              <a:rPr lang="en-AU" sz="2400" dirty="0">
                <a:solidFill>
                  <a:srgbClr val="000000"/>
                </a:solidFill>
                <a:latin typeface="Arial"/>
                <a:ea typeface="+mn-ea"/>
                <a:cs typeface="+mn-cs"/>
              </a:rPr>
              <a:t>of new legislation that would be necessary (paragraphs 3.58-3.70</a:t>
            </a:r>
            <a:r>
              <a:rPr lang="en-AU" sz="2400" dirty="0" smtClean="0">
                <a:solidFill>
                  <a:srgbClr val="000000"/>
                </a:solidFill>
                <a:latin typeface="Arial"/>
                <a:ea typeface="+mn-ea"/>
                <a:cs typeface="+mn-cs"/>
              </a:rPr>
              <a:t>).”</a:t>
            </a:r>
          </a:p>
          <a:p>
            <a:pPr marL="0" indent="0" eaLnBrk="1" hangingPunct="1">
              <a:spcBef>
                <a:spcPts val="0"/>
              </a:spcBef>
              <a:spcAft>
                <a:spcPts val="0"/>
              </a:spcAft>
              <a:defRPr/>
            </a:pPr>
            <a:endParaRPr lang="en-AU" sz="2400" dirty="0">
              <a:solidFill>
                <a:srgbClr val="000000"/>
              </a:solidFill>
              <a:latin typeface="Arial"/>
              <a:ea typeface="+mn-ea"/>
              <a:cs typeface="+mn-cs"/>
            </a:endParaRPr>
          </a:p>
          <a:p>
            <a:pPr marL="0" indent="0" eaLnBrk="1" hangingPunct="1">
              <a:spcBef>
                <a:spcPts val="0"/>
              </a:spcBef>
              <a:spcAft>
                <a:spcPts val="0"/>
              </a:spcAft>
              <a:defRPr/>
            </a:pPr>
            <a:r>
              <a:rPr lang="en-AU" sz="2400" dirty="0" smtClean="0">
                <a:solidFill>
                  <a:schemeClr val="tx1"/>
                </a:solidFill>
                <a:ea typeface="ＭＳ Ｐゴシック" charset="0"/>
              </a:rPr>
              <a:t>Greens and Coalition unlikely to allow designation of Malaysia as a regional processing country.</a:t>
            </a:r>
          </a:p>
        </p:txBody>
      </p:sp>
      <p:sp>
        <p:nvSpPr>
          <p:cNvPr id="19460" name="Title 2"/>
          <p:cNvSpPr>
            <a:spLocks noGrp="1"/>
          </p:cNvSpPr>
          <p:nvPr>
            <p:ph type="title"/>
          </p:nvPr>
        </p:nvSpPr>
        <p:spPr>
          <a:xfrm>
            <a:off x="250825" y="260350"/>
            <a:ext cx="8351838" cy="765175"/>
          </a:xfrm>
        </p:spPr>
        <p:txBody>
          <a:bodyPr/>
          <a:lstStyle/>
          <a:p>
            <a:r>
              <a:rPr lang="en-AU" smtClean="0"/>
              <a:t>The Houston Report</a:t>
            </a:r>
            <a:br>
              <a:rPr lang="en-AU" smtClean="0"/>
            </a:br>
            <a:endParaRPr lang="en-AU"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20483" name="Content Placeholder 3"/>
          <p:cNvSpPr>
            <a:spLocks noGrp="1"/>
          </p:cNvSpPr>
          <p:nvPr>
            <p:ph idx="1"/>
          </p:nvPr>
        </p:nvSpPr>
        <p:spPr>
          <a:xfrm>
            <a:off x="395288" y="1196975"/>
            <a:ext cx="8351837" cy="4895850"/>
          </a:xfrm>
        </p:spPr>
        <p:txBody>
          <a:bodyPr/>
          <a:lstStyle/>
          <a:p>
            <a:pPr marL="0" indent="0">
              <a:spcBef>
                <a:spcPct val="0"/>
              </a:spcBef>
              <a:spcAft>
                <a:spcPct val="0"/>
              </a:spcAft>
            </a:pPr>
            <a:r>
              <a:rPr lang="en-AU" sz="2400" smtClean="0">
                <a:solidFill>
                  <a:schemeClr val="tx1"/>
                </a:solidFill>
              </a:rPr>
              <a:t>Houston Report Recommendation 8</a:t>
            </a:r>
          </a:p>
          <a:p>
            <a:pPr marL="0" indent="0">
              <a:spcBef>
                <a:spcPct val="0"/>
              </a:spcBef>
              <a:spcAft>
                <a:spcPct val="0"/>
              </a:spcAft>
            </a:pPr>
            <a:r>
              <a:rPr lang="en-AU" sz="2400" smtClean="0">
                <a:solidFill>
                  <a:schemeClr val="tx1"/>
                </a:solidFill>
              </a:rPr>
              <a:t>“The Panel recommends that a capacity be established in Nauru as soon as practical to process the claims of IMAs transferred from Australia in ways consistent with Australian and Nauruan responsibilities under international law (paragraphs 3.44-3.55).”</a:t>
            </a:r>
          </a:p>
          <a:p>
            <a:pPr marL="0" indent="0">
              <a:spcBef>
                <a:spcPct val="0"/>
              </a:spcBef>
              <a:spcAft>
                <a:spcPct val="0"/>
              </a:spcAft>
            </a:pPr>
            <a:endParaRPr lang="en-AU" sz="2400" smtClean="0">
              <a:solidFill>
                <a:schemeClr val="tx1"/>
              </a:solidFill>
            </a:endParaRPr>
          </a:p>
          <a:p>
            <a:pPr marL="0" indent="0">
              <a:spcBef>
                <a:spcPct val="0"/>
              </a:spcBef>
              <a:spcAft>
                <a:spcPct val="0"/>
              </a:spcAft>
            </a:pPr>
            <a:r>
              <a:rPr lang="en-AU" sz="2400" smtClean="0">
                <a:solidFill>
                  <a:schemeClr val="tx1"/>
                </a:solidFill>
              </a:rPr>
              <a:t>Houston Report Recommendation 9</a:t>
            </a:r>
          </a:p>
          <a:p>
            <a:pPr marL="0" indent="0">
              <a:spcBef>
                <a:spcPct val="0"/>
              </a:spcBef>
              <a:spcAft>
                <a:spcPct val="0"/>
              </a:spcAft>
            </a:pPr>
            <a:r>
              <a:rPr lang="en-AU" sz="2400" smtClean="0">
                <a:solidFill>
                  <a:schemeClr val="tx1"/>
                </a:solidFill>
              </a:rPr>
              <a:t>“The Panel recommends that a capacity be established in PNG as soon as possible to process the claims of IMAs transferred from Australia in ways consistent with the responsibilities of Australia and PNG under international law (paragraphs 3.56-3.57).”</a:t>
            </a:r>
          </a:p>
        </p:txBody>
      </p:sp>
      <p:sp>
        <p:nvSpPr>
          <p:cNvPr id="20484" name="Title 2"/>
          <p:cNvSpPr>
            <a:spLocks noGrp="1"/>
          </p:cNvSpPr>
          <p:nvPr>
            <p:ph type="title"/>
          </p:nvPr>
        </p:nvSpPr>
        <p:spPr/>
        <p:txBody>
          <a:bodyPr/>
          <a:lstStyle/>
          <a:p>
            <a:r>
              <a:rPr lang="en-AU" smtClean="0"/>
              <a:t>The Houston Report</a:t>
            </a:r>
            <a:br>
              <a:rPr lang="en-AU" smtClean="0"/>
            </a:br>
            <a:endParaRPr lang="en-AU"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21507" name="Content Placeholder 3"/>
          <p:cNvSpPr>
            <a:spLocks noGrp="1"/>
          </p:cNvSpPr>
          <p:nvPr>
            <p:ph idx="1"/>
          </p:nvPr>
        </p:nvSpPr>
        <p:spPr>
          <a:xfrm>
            <a:off x="395288" y="981075"/>
            <a:ext cx="8351837" cy="5472113"/>
          </a:xfrm>
        </p:spPr>
        <p:txBody>
          <a:bodyPr/>
          <a:lstStyle/>
          <a:p>
            <a:pPr marL="0" indent="0">
              <a:spcBef>
                <a:spcPct val="0"/>
              </a:spcBef>
              <a:spcAft>
                <a:spcPct val="0"/>
              </a:spcAft>
            </a:pPr>
            <a:r>
              <a:rPr lang="en-AU" sz="2000" i="1" smtClean="0">
                <a:solidFill>
                  <a:schemeClr val="tx1"/>
                </a:solidFill>
              </a:rPr>
              <a:t>Memorandum of Understanding between the Republic of Nauru and the Commonwealth of Australia, Relating to the Transfer to and Assessment of Persons in Nauru, and Related Issues</a:t>
            </a:r>
            <a:r>
              <a:rPr lang="en-AU" sz="2000" smtClean="0">
                <a:solidFill>
                  <a:schemeClr val="tx1"/>
                </a:solidFill>
              </a:rPr>
              <a:t>, signed 29 August 2012</a:t>
            </a:r>
          </a:p>
          <a:p>
            <a:pPr marL="0" indent="0">
              <a:spcBef>
                <a:spcPct val="0"/>
              </a:spcBef>
              <a:spcAft>
                <a:spcPct val="0"/>
              </a:spcAft>
            </a:pPr>
            <a:endParaRPr lang="en-AU" sz="2000" smtClean="0">
              <a:solidFill>
                <a:schemeClr val="tx1"/>
              </a:solidFill>
            </a:endParaRPr>
          </a:p>
          <a:p>
            <a:pPr marL="0" indent="0">
              <a:spcBef>
                <a:spcPct val="0"/>
              </a:spcBef>
              <a:spcAft>
                <a:spcPct val="0"/>
              </a:spcAft>
            </a:pPr>
            <a:r>
              <a:rPr lang="en-AU" sz="2000" smtClean="0">
                <a:solidFill>
                  <a:schemeClr val="tx1"/>
                </a:solidFill>
              </a:rPr>
              <a:t>Nauru designated as a regional processing country on 10 September 2012.</a:t>
            </a:r>
          </a:p>
          <a:p>
            <a:pPr marL="0" indent="0">
              <a:spcBef>
                <a:spcPct val="0"/>
              </a:spcBef>
              <a:spcAft>
                <a:spcPct val="0"/>
              </a:spcAft>
            </a:pPr>
            <a:endParaRPr lang="en-AU" sz="2000" smtClean="0">
              <a:solidFill>
                <a:schemeClr val="tx1"/>
              </a:solidFill>
            </a:endParaRPr>
          </a:p>
          <a:p>
            <a:pPr marL="0" indent="0">
              <a:spcBef>
                <a:spcPct val="0"/>
              </a:spcBef>
              <a:spcAft>
                <a:spcPct val="0"/>
              </a:spcAft>
            </a:pPr>
            <a:endParaRPr lang="en-AU" sz="2000" smtClean="0">
              <a:solidFill>
                <a:schemeClr val="tx1"/>
              </a:solidFill>
            </a:endParaRPr>
          </a:p>
          <a:p>
            <a:pPr marL="0" indent="0">
              <a:spcBef>
                <a:spcPct val="0"/>
              </a:spcBef>
              <a:spcAft>
                <a:spcPct val="0"/>
              </a:spcAft>
            </a:pPr>
            <a:endParaRPr lang="en-AU" sz="2000" smtClean="0">
              <a:solidFill>
                <a:schemeClr val="tx1"/>
              </a:solidFill>
            </a:endParaRPr>
          </a:p>
          <a:p>
            <a:pPr marL="0" indent="0">
              <a:spcBef>
                <a:spcPct val="0"/>
              </a:spcBef>
              <a:spcAft>
                <a:spcPct val="0"/>
              </a:spcAft>
            </a:pPr>
            <a:r>
              <a:rPr lang="en-AU" sz="2000" i="1" smtClean="0">
                <a:solidFill>
                  <a:schemeClr val="tx1"/>
                </a:solidFill>
              </a:rPr>
              <a:t>Memorandum of Understanding between the Government of the Independent State of Papua New Guinea and the Government of Australia, Relating to the Transfer to and Assessment of Persons in Papua New Guinea, and Related Issues</a:t>
            </a:r>
            <a:r>
              <a:rPr lang="en-AU" sz="2000" smtClean="0">
                <a:solidFill>
                  <a:schemeClr val="tx1"/>
                </a:solidFill>
              </a:rPr>
              <a:t>, signed 8 September 2012 </a:t>
            </a:r>
          </a:p>
          <a:p>
            <a:pPr marL="0" indent="0">
              <a:spcBef>
                <a:spcPct val="0"/>
              </a:spcBef>
              <a:spcAft>
                <a:spcPct val="0"/>
              </a:spcAft>
            </a:pPr>
            <a:endParaRPr lang="en-AU" sz="2000" smtClean="0">
              <a:solidFill>
                <a:schemeClr val="tx1"/>
              </a:solidFill>
            </a:endParaRPr>
          </a:p>
          <a:p>
            <a:pPr marL="0" indent="0">
              <a:spcBef>
                <a:spcPct val="0"/>
              </a:spcBef>
              <a:spcAft>
                <a:spcPct val="0"/>
              </a:spcAft>
            </a:pPr>
            <a:r>
              <a:rPr lang="en-AU" sz="2000" smtClean="0">
                <a:solidFill>
                  <a:schemeClr val="tx1"/>
                </a:solidFill>
              </a:rPr>
              <a:t>PNG designated as a regional processing country on 9 October 2012.</a:t>
            </a:r>
          </a:p>
        </p:txBody>
      </p:sp>
      <p:sp>
        <p:nvSpPr>
          <p:cNvPr id="21508" name="Title 2"/>
          <p:cNvSpPr>
            <a:spLocks noGrp="1"/>
          </p:cNvSpPr>
          <p:nvPr>
            <p:ph type="title"/>
          </p:nvPr>
        </p:nvSpPr>
        <p:spPr>
          <a:xfrm>
            <a:off x="360363" y="431800"/>
            <a:ext cx="8351837" cy="476250"/>
          </a:xfrm>
        </p:spPr>
        <p:txBody>
          <a:bodyPr/>
          <a:lstStyle/>
          <a:p>
            <a:r>
              <a:rPr lang="en-AU" smtClean="0"/>
              <a:t>Pacific Solution Mark II</a:t>
            </a:r>
            <a:br>
              <a:rPr lang="en-AU" smtClean="0"/>
            </a:br>
            <a:endParaRPr lang="en-AU"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24579" name="Title 2"/>
          <p:cNvSpPr>
            <a:spLocks noGrp="1"/>
          </p:cNvSpPr>
          <p:nvPr>
            <p:ph type="title"/>
          </p:nvPr>
        </p:nvSpPr>
        <p:spPr>
          <a:xfrm>
            <a:off x="360363" y="431800"/>
            <a:ext cx="8351837" cy="476250"/>
          </a:xfrm>
        </p:spPr>
        <p:txBody>
          <a:bodyPr/>
          <a:lstStyle/>
          <a:p>
            <a:r>
              <a:rPr lang="en-AU" smtClean="0"/>
              <a:t>Pacific Solution Mark II</a:t>
            </a:r>
          </a:p>
        </p:txBody>
      </p:sp>
      <p:sp>
        <p:nvSpPr>
          <p:cNvPr id="4" name="Content Placeholder 3"/>
          <p:cNvSpPr>
            <a:spLocks noGrp="1"/>
          </p:cNvSpPr>
          <p:nvPr>
            <p:ph idx="1"/>
          </p:nvPr>
        </p:nvSpPr>
        <p:spPr>
          <a:xfrm>
            <a:off x="395288" y="836613"/>
            <a:ext cx="8351837" cy="5462587"/>
          </a:xfrm>
        </p:spPr>
        <p:txBody>
          <a:bodyPr/>
          <a:lstStyle/>
          <a:p>
            <a:pPr marL="0" indent="0">
              <a:spcBef>
                <a:spcPct val="0"/>
              </a:spcBef>
              <a:spcAft>
                <a:spcPct val="0"/>
              </a:spcAft>
            </a:pPr>
            <a:r>
              <a:rPr lang="en-AU" smtClean="0"/>
              <a:t>T</a:t>
            </a:r>
            <a:r>
              <a:rPr lang="en-AU" smtClean="0">
                <a:solidFill>
                  <a:schemeClr val="tx1"/>
                </a:solidFill>
              </a:rPr>
              <a:t>reatment consistent with human rights standards (including appropriate accommodation and no arbitrary detention)?</a:t>
            </a:r>
          </a:p>
          <a:p>
            <a:pPr marL="0" indent="0">
              <a:spcBef>
                <a:spcPct val="0"/>
              </a:spcBef>
              <a:spcAft>
                <a:spcPct val="0"/>
              </a:spcAft>
            </a:pPr>
            <a:r>
              <a:rPr lang="en-AU" smtClean="0">
                <a:solidFill>
                  <a:srgbClr val="FF0000"/>
                </a:solidFill>
              </a:rPr>
              <a:t>NO</a:t>
            </a:r>
          </a:p>
          <a:p>
            <a:pPr marL="0" indent="0">
              <a:spcBef>
                <a:spcPct val="0"/>
              </a:spcBef>
              <a:spcAft>
                <a:spcPct val="0"/>
              </a:spcAft>
            </a:pPr>
            <a:r>
              <a:rPr lang="en-AU" smtClean="0">
                <a:solidFill>
                  <a:schemeClr val="tx1"/>
                </a:solidFill>
              </a:rPr>
              <a:t>Protection from </a:t>
            </a:r>
            <a:r>
              <a:rPr lang="en-AU" i="1" smtClean="0">
                <a:solidFill>
                  <a:schemeClr val="tx1"/>
                </a:solidFill>
              </a:rPr>
              <a:t>refoulement</a:t>
            </a:r>
            <a:r>
              <a:rPr lang="en-AU" smtClean="0">
                <a:solidFill>
                  <a:schemeClr val="tx1"/>
                </a:solidFill>
              </a:rPr>
              <a:t>?</a:t>
            </a:r>
          </a:p>
          <a:p>
            <a:pPr marL="0" indent="0">
              <a:spcBef>
                <a:spcPct val="0"/>
              </a:spcBef>
              <a:spcAft>
                <a:spcPct val="0"/>
              </a:spcAft>
            </a:pPr>
            <a:r>
              <a:rPr lang="en-AU" smtClean="0">
                <a:solidFill>
                  <a:srgbClr val="FF0000"/>
                </a:solidFill>
              </a:rPr>
              <a:t>NO</a:t>
            </a:r>
          </a:p>
          <a:p>
            <a:pPr marL="0" indent="0">
              <a:spcBef>
                <a:spcPct val="0"/>
              </a:spcBef>
              <a:spcAft>
                <a:spcPct val="0"/>
              </a:spcAft>
            </a:pPr>
            <a:r>
              <a:rPr lang="en-AU" smtClean="0">
                <a:solidFill>
                  <a:schemeClr val="tx1"/>
                </a:solidFill>
              </a:rPr>
              <a:t>Implementation of “no advantage” principle compatible with adherence to Australia’s international legal obligations?</a:t>
            </a:r>
          </a:p>
          <a:p>
            <a:pPr marL="0" indent="0">
              <a:spcBef>
                <a:spcPct val="0"/>
              </a:spcBef>
              <a:spcAft>
                <a:spcPct val="0"/>
              </a:spcAft>
            </a:pPr>
            <a:r>
              <a:rPr lang="en-AU" smtClean="0">
                <a:solidFill>
                  <a:srgbClr val="FF0000"/>
                </a:solidFill>
              </a:rPr>
              <a:t>NO</a:t>
            </a:r>
          </a:p>
        </p:txBody>
      </p:sp>
      <p:graphicFrame>
        <p:nvGraphicFramePr>
          <p:cNvPr id="5" name="Chart 4"/>
          <p:cNvGraphicFramePr>
            <a:graphicFrameLocks/>
          </p:cNvGraphicFramePr>
          <p:nvPr/>
        </p:nvGraphicFramePr>
        <p:xfrm>
          <a:off x="1371600" y="2844800"/>
          <a:ext cx="6521450" cy="36893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25603" name="Title 2"/>
          <p:cNvSpPr>
            <a:spLocks noGrp="1"/>
          </p:cNvSpPr>
          <p:nvPr>
            <p:ph type="title"/>
          </p:nvPr>
        </p:nvSpPr>
        <p:spPr>
          <a:xfrm>
            <a:off x="360363" y="431800"/>
            <a:ext cx="8351837" cy="476250"/>
          </a:xfrm>
        </p:spPr>
        <p:txBody>
          <a:bodyPr/>
          <a:lstStyle/>
          <a:p>
            <a:r>
              <a:rPr lang="en-AU" smtClean="0"/>
              <a:t>The Houston Report: The Good Bits</a:t>
            </a:r>
          </a:p>
        </p:txBody>
      </p:sp>
      <p:sp>
        <p:nvSpPr>
          <p:cNvPr id="4" name="Content Placeholder 3"/>
          <p:cNvSpPr>
            <a:spLocks noGrp="1"/>
          </p:cNvSpPr>
          <p:nvPr>
            <p:ph idx="1"/>
          </p:nvPr>
        </p:nvSpPr>
        <p:spPr>
          <a:xfrm>
            <a:off x="395288" y="981075"/>
            <a:ext cx="8351837" cy="5472113"/>
          </a:xfrm>
        </p:spPr>
        <p:txBody>
          <a:bodyPr/>
          <a:lstStyle/>
          <a:p>
            <a:pPr marL="0" indent="0">
              <a:spcBef>
                <a:spcPct val="0"/>
              </a:spcBef>
              <a:spcAft>
                <a:spcPct val="0"/>
              </a:spcAft>
              <a:defRPr/>
            </a:pPr>
            <a:r>
              <a:rPr lang="en-AU" sz="2000" dirty="0">
                <a:solidFill>
                  <a:schemeClr val="tx1"/>
                </a:solidFill>
              </a:rPr>
              <a:t>Houston Report Recommendation 2</a:t>
            </a:r>
          </a:p>
          <a:p>
            <a:pPr marL="0" indent="0">
              <a:spcBef>
                <a:spcPct val="0"/>
              </a:spcBef>
              <a:spcAft>
                <a:spcPct val="0"/>
              </a:spcAft>
              <a:defRPr/>
            </a:pPr>
            <a:r>
              <a:rPr lang="en-AU" sz="2000" dirty="0">
                <a:solidFill>
                  <a:schemeClr val="tx1"/>
                </a:solidFill>
              </a:rPr>
              <a:t>“The Panel recommends that Australia’s Humanitarian Program be increased</a:t>
            </a:r>
          </a:p>
          <a:p>
            <a:pPr marL="0" indent="0">
              <a:spcBef>
                <a:spcPct val="0"/>
              </a:spcBef>
              <a:spcAft>
                <a:spcPct val="0"/>
              </a:spcAft>
              <a:defRPr/>
            </a:pPr>
            <a:r>
              <a:rPr lang="en-AU" sz="2000" dirty="0">
                <a:solidFill>
                  <a:schemeClr val="tx1"/>
                </a:solidFill>
              </a:rPr>
              <a:t>and refocused:</a:t>
            </a:r>
          </a:p>
          <a:p>
            <a:pPr marL="285750" indent="-285750">
              <a:spcBef>
                <a:spcPct val="0"/>
              </a:spcBef>
              <a:spcAft>
                <a:spcPct val="0"/>
              </a:spcAft>
              <a:buFont typeface="Arial" pitchFamily="34" charset="0"/>
              <a:buChar char="•"/>
              <a:defRPr/>
            </a:pPr>
            <a:r>
              <a:rPr lang="en-AU" sz="2000" dirty="0">
                <a:solidFill>
                  <a:schemeClr val="tx1"/>
                </a:solidFill>
              </a:rPr>
              <a:t>The Humanitarian Program be immediately increased to 20,000 places per annum (paragraphs 3.3-3.8).</a:t>
            </a:r>
          </a:p>
          <a:p>
            <a:pPr marL="285750" indent="-285750">
              <a:spcBef>
                <a:spcPct val="0"/>
              </a:spcBef>
              <a:spcAft>
                <a:spcPct val="0"/>
              </a:spcAft>
              <a:buFont typeface="Arial" pitchFamily="34" charset="0"/>
              <a:buChar char="•"/>
              <a:defRPr/>
            </a:pPr>
            <a:r>
              <a:rPr lang="en-AU" sz="2000" dirty="0">
                <a:solidFill>
                  <a:schemeClr val="tx1"/>
                </a:solidFill>
              </a:rPr>
              <a:t>Of the 20,000 places recommended for the Humanitarian Program, a minimum of 12,000 places should be allocated for the refugee component which would double the current allocation (paragraphs 3.3-3.8).</a:t>
            </a:r>
          </a:p>
          <a:p>
            <a:pPr marL="285750" indent="-285750">
              <a:spcBef>
                <a:spcPct val="0"/>
              </a:spcBef>
              <a:spcAft>
                <a:spcPct val="0"/>
              </a:spcAft>
              <a:buFont typeface="Arial" pitchFamily="34" charset="0"/>
              <a:buChar char="•"/>
              <a:defRPr/>
            </a:pPr>
            <a:r>
              <a:rPr lang="en-AU" sz="2000" dirty="0">
                <a:solidFill>
                  <a:schemeClr val="tx1"/>
                </a:solidFill>
              </a:rPr>
              <a:t>Subject to prevailing economic circumstances, the impact of the Program increase (recommended above) and progress in achieving more effective regional cooperation arrangements, consideration be given to increasing the number of places in the Humanitarian Program to around 27,000 within five years (paragraphs 3.3-3.8).</a:t>
            </a:r>
          </a:p>
          <a:p>
            <a:pPr marL="285750" indent="-285750">
              <a:spcBef>
                <a:spcPct val="0"/>
              </a:spcBef>
              <a:spcAft>
                <a:spcPct val="0"/>
              </a:spcAft>
              <a:buFont typeface="Arial" pitchFamily="34" charset="0"/>
              <a:buChar char="•"/>
              <a:defRPr/>
            </a:pPr>
            <a:r>
              <a:rPr lang="en-AU" sz="2000" dirty="0">
                <a:solidFill>
                  <a:schemeClr val="tx1"/>
                </a:solidFill>
              </a:rPr>
              <a:t>The Humanitarian Program be more focused on asylum-seeker flows moving from source countries into South-East Asia (paragraphs 3.3-3.9).”</a:t>
            </a:r>
          </a:p>
          <a:p>
            <a:pPr>
              <a:defRPr/>
            </a:pP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26627" name="Content Placeholder 3"/>
          <p:cNvSpPr>
            <a:spLocks noGrp="1"/>
          </p:cNvSpPr>
          <p:nvPr>
            <p:ph idx="1"/>
          </p:nvPr>
        </p:nvSpPr>
        <p:spPr>
          <a:xfrm>
            <a:off x="395288" y="620713"/>
            <a:ext cx="8351837" cy="5761037"/>
          </a:xfrm>
        </p:spPr>
        <p:txBody>
          <a:bodyPr/>
          <a:lstStyle/>
          <a:p>
            <a:pPr marL="0" indent="0">
              <a:spcBef>
                <a:spcPct val="0"/>
              </a:spcBef>
              <a:spcAft>
                <a:spcPct val="0"/>
              </a:spcAft>
            </a:pPr>
            <a:r>
              <a:rPr lang="en-AU" sz="2000" smtClean="0">
                <a:solidFill>
                  <a:schemeClr val="tx1"/>
                </a:solidFill>
              </a:rPr>
              <a:t>Houston Report Recommendation 3</a:t>
            </a:r>
          </a:p>
          <a:p>
            <a:pPr marL="0" indent="0">
              <a:spcBef>
                <a:spcPct val="0"/>
              </a:spcBef>
              <a:spcAft>
                <a:spcPct val="0"/>
              </a:spcAft>
            </a:pPr>
            <a:r>
              <a:rPr lang="en-AU" sz="2000" smtClean="0">
                <a:solidFill>
                  <a:schemeClr val="tx1"/>
                </a:solidFill>
              </a:rPr>
              <a:t>“The Panel recommends that in support of the further development of a regional cooperation framework on protection and asylum systems, the Australian Government expand its relevant capacity-building initiatives in the region and significantly increase the allocation of resources for this purpose (paragraphs 3.26-3.28).”</a:t>
            </a:r>
          </a:p>
          <a:p>
            <a:pPr marL="0" indent="0">
              <a:spcBef>
                <a:spcPct val="0"/>
              </a:spcBef>
              <a:spcAft>
                <a:spcPct val="0"/>
              </a:spcAft>
            </a:pPr>
            <a:endParaRPr lang="en-AU" sz="2000" smtClean="0">
              <a:solidFill>
                <a:schemeClr val="tx1"/>
              </a:solidFill>
            </a:endParaRPr>
          </a:p>
          <a:p>
            <a:pPr marL="0" indent="0">
              <a:spcBef>
                <a:spcPct val="0"/>
              </a:spcBef>
              <a:spcAft>
                <a:spcPct val="0"/>
              </a:spcAft>
            </a:pPr>
            <a:r>
              <a:rPr lang="en-AU" sz="2000" smtClean="0">
                <a:solidFill>
                  <a:srgbClr val="000000"/>
                </a:solidFill>
              </a:rPr>
              <a:t>Houston Report Recommendation 6</a:t>
            </a:r>
            <a:endParaRPr lang="en-AU" sz="2000" smtClean="0"/>
          </a:p>
          <a:p>
            <a:pPr marL="0" indent="0">
              <a:spcBef>
                <a:spcPct val="0"/>
              </a:spcBef>
              <a:spcAft>
                <a:spcPct val="0"/>
              </a:spcAft>
            </a:pPr>
            <a:r>
              <a:rPr lang="en-AU" sz="2000" smtClean="0">
                <a:solidFill>
                  <a:srgbClr val="000000"/>
                </a:solidFill>
              </a:rPr>
              <a:t>“The Panel recommends a more effective whole-of-government strategy be developed for engaging with source countries for asylum seekers to Australia, with a focus on a significant increase in resettlement places provided by Australia to the Middle East and Asia regions (paragraphs 3.29-3.33).”</a:t>
            </a:r>
            <a:endParaRPr lang="en-AU" sz="2000" smtClean="0"/>
          </a:p>
          <a:p>
            <a:pPr marL="0" indent="0">
              <a:spcBef>
                <a:spcPct val="0"/>
              </a:spcBef>
              <a:spcAft>
                <a:spcPct val="0"/>
              </a:spcAft>
            </a:pPr>
            <a:endParaRPr lang="en-AU" sz="2000" smtClean="0">
              <a:solidFill>
                <a:schemeClr val="tx1"/>
              </a:solidFill>
            </a:endParaRPr>
          </a:p>
          <a:p>
            <a:pPr marL="0" indent="0">
              <a:spcBef>
                <a:spcPct val="0"/>
              </a:spcBef>
              <a:spcAft>
                <a:spcPct val="0"/>
              </a:spcAft>
            </a:pPr>
            <a:r>
              <a:rPr lang="en-AU" sz="2000" smtClean="0">
                <a:solidFill>
                  <a:schemeClr val="tx1"/>
                </a:solidFill>
              </a:rPr>
              <a:t>Houston Report Recommendation 13</a:t>
            </a:r>
          </a:p>
          <a:p>
            <a:pPr marL="0" indent="0">
              <a:spcBef>
                <a:spcPct val="0"/>
              </a:spcBef>
              <a:spcAft>
                <a:spcPct val="0"/>
              </a:spcAft>
            </a:pPr>
            <a:r>
              <a:rPr lang="en-AU" sz="2000" smtClean="0">
                <a:solidFill>
                  <a:schemeClr val="tx1"/>
                </a:solidFill>
              </a:rPr>
              <a:t>“The Panel recommends that Australia promote more actively coordinated strategies among traditional and emerging resettlement countries to create more opportunities for resettlement as a part of new regional cooperation arrangements (paragraphs 3.35-3.37).”</a:t>
            </a:r>
          </a:p>
        </p:txBody>
      </p:sp>
      <p:sp>
        <p:nvSpPr>
          <p:cNvPr id="26628" name="Title 2"/>
          <p:cNvSpPr>
            <a:spLocks noGrp="1"/>
          </p:cNvSpPr>
          <p:nvPr>
            <p:ph type="title"/>
          </p:nvPr>
        </p:nvSpPr>
        <p:spPr>
          <a:xfrm>
            <a:off x="395288" y="115888"/>
            <a:ext cx="8351837" cy="476250"/>
          </a:xfrm>
        </p:spPr>
        <p:txBody>
          <a:bodyPr/>
          <a:lstStyle/>
          <a:p>
            <a:r>
              <a:rPr lang="en-AU" smtClean="0"/>
              <a:t>The Houston Report: The Good Bits</a:t>
            </a:r>
            <a:br>
              <a:rPr lang="en-AU" smtClean="0"/>
            </a:br>
            <a:endParaRPr lang="en-AU"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27651" name="Title 2"/>
          <p:cNvSpPr>
            <a:spLocks noGrp="1"/>
          </p:cNvSpPr>
          <p:nvPr>
            <p:ph type="title"/>
          </p:nvPr>
        </p:nvSpPr>
        <p:spPr/>
        <p:txBody>
          <a:bodyPr/>
          <a:lstStyle/>
          <a:p>
            <a:r>
              <a:rPr lang="en-AU" smtClean="0"/>
              <a:t>The Coalition Position</a:t>
            </a:r>
          </a:p>
        </p:txBody>
      </p:sp>
      <p:sp>
        <p:nvSpPr>
          <p:cNvPr id="27652" name="Content Placeholder 3"/>
          <p:cNvSpPr>
            <a:spLocks noGrp="1"/>
          </p:cNvSpPr>
          <p:nvPr>
            <p:ph idx="1"/>
          </p:nvPr>
        </p:nvSpPr>
        <p:spPr>
          <a:xfrm>
            <a:off x="395288" y="1052513"/>
            <a:ext cx="8351837" cy="5246687"/>
          </a:xfrm>
        </p:spPr>
        <p:txBody>
          <a:bodyPr/>
          <a:lstStyle/>
          <a:p>
            <a:pPr marL="0" indent="0">
              <a:spcBef>
                <a:spcPct val="0"/>
              </a:spcBef>
              <a:spcAft>
                <a:spcPct val="0"/>
              </a:spcAft>
            </a:pPr>
            <a:r>
              <a:rPr lang="en-AU" sz="2000" dirty="0" smtClean="0">
                <a:solidFill>
                  <a:schemeClr val="tx1"/>
                </a:solidFill>
              </a:rPr>
              <a:t>Scott Morrison, Address to the Lowy Institute, 7 August 2012</a:t>
            </a:r>
          </a:p>
          <a:p>
            <a:pPr marL="0" indent="0">
              <a:spcBef>
                <a:spcPct val="0"/>
              </a:spcBef>
              <a:spcAft>
                <a:spcPct val="0"/>
              </a:spcAft>
            </a:pPr>
            <a:r>
              <a:rPr lang="en-AU" sz="2000" dirty="0" smtClean="0">
                <a:solidFill>
                  <a:schemeClr val="tx1"/>
                </a:solidFill>
              </a:rPr>
              <a:t>“The Coalition believes that </a:t>
            </a:r>
            <a:r>
              <a:rPr lang="en-AU" sz="2000" dirty="0" err="1" smtClean="0">
                <a:solidFill>
                  <a:schemeClr val="tx1"/>
                </a:solidFill>
              </a:rPr>
              <a:t>Labor’s</a:t>
            </a:r>
            <a:r>
              <a:rPr lang="en-AU" sz="2000" dirty="0" smtClean="0">
                <a:solidFill>
                  <a:schemeClr val="tx1"/>
                </a:solidFill>
              </a:rPr>
              <a:t> focus on processing and resettlement over deterrence and border security will create a regional asylum magnet that will only further encourage secondary movement and undermine the integrity of existing regional resettlement programs, of which Australia is the primary participant. </a:t>
            </a:r>
          </a:p>
          <a:p>
            <a:pPr marL="0" indent="0">
              <a:spcBef>
                <a:spcPct val="0"/>
              </a:spcBef>
              <a:spcAft>
                <a:spcPct val="0"/>
              </a:spcAft>
            </a:pPr>
            <a:r>
              <a:rPr lang="en-AU" sz="2000" dirty="0" smtClean="0">
                <a:solidFill>
                  <a:schemeClr val="tx1"/>
                </a:solidFill>
              </a:rPr>
              <a:t>That is why a Coalition Government will restore Australia’s focus in the Bali Process on deterrence policies, which remain the overwhelming focus of other participant countries, and in particular our co-chair Indonesia.” </a:t>
            </a:r>
          </a:p>
          <a:p>
            <a:pPr marL="0" indent="0">
              <a:spcBef>
                <a:spcPct val="0"/>
              </a:spcBef>
              <a:spcAft>
                <a:spcPct val="0"/>
              </a:spcAft>
            </a:pPr>
            <a:endParaRPr lang="en-AU" sz="2000" dirty="0" smtClean="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31800" y="6480175"/>
            <a:ext cx="7380288" cy="287338"/>
          </a:xfrm>
        </p:spPr>
        <p:txBody>
          <a:bodyPr/>
          <a:lstStyle/>
          <a:p>
            <a:pPr marL="0" indent="0"/>
            <a:r>
              <a:rPr lang="en-US">
                <a:solidFill>
                  <a:srgbClr val="7F7F7F"/>
                </a:solidFill>
              </a:rPr>
              <a:t>La Trobe University</a:t>
            </a:r>
          </a:p>
        </p:txBody>
      </p:sp>
      <p:sp>
        <p:nvSpPr>
          <p:cNvPr id="28675" name="Title 2"/>
          <p:cNvSpPr>
            <a:spLocks noGrp="1"/>
          </p:cNvSpPr>
          <p:nvPr>
            <p:ph type="title"/>
          </p:nvPr>
        </p:nvSpPr>
        <p:spPr/>
        <p:txBody>
          <a:bodyPr/>
          <a:lstStyle/>
          <a:p>
            <a:r>
              <a:rPr lang="en-US" dirty="0" smtClean="0"/>
              <a:t>Leading by Example</a:t>
            </a:r>
          </a:p>
        </p:txBody>
      </p:sp>
      <p:sp>
        <p:nvSpPr>
          <p:cNvPr id="4" name="Content Placeholder 3"/>
          <p:cNvSpPr>
            <a:spLocks noGrp="1"/>
          </p:cNvSpPr>
          <p:nvPr>
            <p:ph idx="1"/>
          </p:nvPr>
        </p:nvSpPr>
        <p:spPr>
          <a:xfrm>
            <a:off x="395288" y="1268413"/>
            <a:ext cx="8351837" cy="5030787"/>
          </a:xfrm>
        </p:spPr>
        <p:txBody>
          <a:bodyPr/>
          <a:lstStyle/>
          <a:p>
            <a:pPr marL="0" indent="0">
              <a:spcBef>
                <a:spcPct val="0"/>
              </a:spcBef>
              <a:spcAft>
                <a:spcPct val="0"/>
              </a:spcAft>
            </a:pPr>
            <a:r>
              <a:rPr sz="2000" i="1" dirty="0" smtClean="0">
                <a:solidFill>
                  <a:schemeClr val="tx1"/>
                </a:solidFill>
              </a:rPr>
              <a:t>Statement of Reasons for Thinking that It Is in the National Interest to Designate Nauru [PNG] to be a Regional Processing Country</a:t>
            </a:r>
          </a:p>
          <a:p>
            <a:pPr marL="0" indent="0">
              <a:spcBef>
                <a:spcPct val="0"/>
              </a:spcBef>
              <a:spcAft>
                <a:spcPct val="0"/>
              </a:spcAft>
            </a:pPr>
            <a:r>
              <a:rPr sz="2000" dirty="0" smtClean="0">
                <a:solidFill>
                  <a:schemeClr val="tx1"/>
                </a:solidFill>
              </a:rPr>
              <a:t>“36. However, even if the designation of Nauru [PNG] to be a regional processing country is </a:t>
            </a:r>
            <a:r>
              <a:rPr sz="2000" dirty="0" smtClean="0">
                <a:solidFill>
                  <a:srgbClr val="FF0000"/>
                </a:solidFill>
              </a:rPr>
              <a:t>inconsistent </a:t>
            </a:r>
            <a:r>
              <a:rPr sz="2000" dirty="0" smtClean="0">
                <a:solidFill>
                  <a:schemeClr val="tx1"/>
                </a:solidFill>
              </a:rPr>
              <a:t>with Australia's international obligations, I nevertheless think that it is in the national interest to designate Nauru [PNG] to be a regional processing country”.</a:t>
            </a:r>
            <a:endParaRPr sz="2000"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smtClean="0"/>
              <a:t>La Trobe University</a:t>
            </a:r>
            <a:endParaRPr lang="en-AU" dirty="0"/>
          </a:p>
        </p:txBody>
      </p:sp>
      <p:sp>
        <p:nvSpPr>
          <p:cNvPr id="3" name="Title 2"/>
          <p:cNvSpPr>
            <a:spLocks noGrp="1"/>
          </p:cNvSpPr>
          <p:nvPr>
            <p:ph type="title"/>
          </p:nvPr>
        </p:nvSpPr>
        <p:spPr>
          <a:xfrm>
            <a:off x="360363" y="431801"/>
            <a:ext cx="8351837" cy="476920"/>
          </a:xfrm>
        </p:spPr>
        <p:txBody>
          <a:bodyPr/>
          <a:lstStyle/>
          <a:p>
            <a:r>
              <a:rPr lang="en-AU" dirty="0" smtClean="0"/>
              <a:t>Leading by Example</a:t>
            </a:r>
            <a:endParaRPr lang="en-AU" dirty="0"/>
          </a:p>
        </p:txBody>
      </p:sp>
      <p:sp>
        <p:nvSpPr>
          <p:cNvPr id="4" name="Content Placeholder 3"/>
          <p:cNvSpPr>
            <a:spLocks noGrp="1"/>
          </p:cNvSpPr>
          <p:nvPr>
            <p:ph idx="1"/>
          </p:nvPr>
        </p:nvSpPr>
        <p:spPr>
          <a:xfrm>
            <a:off x="395536" y="836712"/>
            <a:ext cx="8351837" cy="5616624"/>
          </a:xfrm>
        </p:spPr>
        <p:txBody>
          <a:bodyPr/>
          <a:lstStyle/>
          <a:p>
            <a:pPr marL="0" indent="0">
              <a:spcBef>
                <a:spcPts val="0"/>
              </a:spcBef>
              <a:spcAft>
                <a:spcPts val="0"/>
              </a:spcAft>
            </a:pPr>
            <a:r>
              <a:rPr lang="en-AU" sz="2000" dirty="0" smtClean="0"/>
              <a:t>Asia Pacific Refugee Rights Network</a:t>
            </a:r>
            <a:endParaRPr lang="en-AU" sz="2000" dirty="0"/>
          </a:p>
          <a:p>
            <a:pPr marL="0" indent="0">
              <a:spcBef>
                <a:spcPts val="0"/>
              </a:spcBef>
              <a:spcAft>
                <a:spcPts val="0"/>
              </a:spcAft>
              <a:buFont typeface="Arial" pitchFamily="34" charset="0"/>
              <a:buChar char="•"/>
            </a:pPr>
            <a:r>
              <a:rPr lang="en-AU" sz="2000" dirty="0" smtClean="0"/>
              <a:t>Began in November 2008</a:t>
            </a:r>
          </a:p>
          <a:p>
            <a:pPr marL="0" indent="0">
              <a:spcBef>
                <a:spcPts val="0"/>
              </a:spcBef>
              <a:spcAft>
                <a:spcPts val="0"/>
              </a:spcAft>
              <a:buFont typeface="Arial" pitchFamily="34" charset="0"/>
              <a:buChar char="•"/>
            </a:pPr>
            <a:r>
              <a:rPr lang="en-AU" sz="2000" dirty="0" smtClean="0"/>
              <a:t>Has membership of 116 organisations and individuals across the region</a:t>
            </a:r>
          </a:p>
          <a:p>
            <a:pPr marL="938213" lvl="3" indent="0">
              <a:spcBef>
                <a:spcPts val="0"/>
              </a:spcBef>
              <a:spcAft>
                <a:spcPts val="0"/>
              </a:spcAft>
              <a:buNone/>
            </a:pPr>
            <a:r>
              <a:rPr lang="en-AU" sz="2000" dirty="0" smtClean="0"/>
              <a:t>Deputy Chair: Tamara </a:t>
            </a:r>
            <a:r>
              <a:rPr lang="en-AU" sz="2000" dirty="0" err="1" smtClean="0"/>
              <a:t>Domicelj</a:t>
            </a:r>
            <a:r>
              <a:rPr lang="en-AU" sz="2000" dirty="0" smtClean="0"/>
              <a:t>, ACT for Peace, Australia</a:t>
            </a:r>
          </a:p>
          <a:p>
            <a:pPr marL="0" indent="0">
              <a:spcBef>
                <a:spcPts val="0"/>
              </a:spcBef>
              <a:spcAft>
                <a:spcPts val="0"/>
              </a:spcAft>
              <a:buFont typeface="Arial" pitchFamily="34" charset="0"/>
              <a:buChar char="•"/>
            </a:pPr>
            <a:r>
              <a:rPr lang="en-AU" sz="2000" dirty="0"/>
              <a:t>Geographical Working Groups</a:t>
            </a:r>
          </a:p>
          <a:p>
            <a:pPr marL="0" indent="0">
              <a:spcBef>
                <a:spcPts val="0"/>
              </a:spcBef>
              <a:spcAft>
                <a:spcPts val="0"/>
              </a:spcAft>
            </a:pPr>
            <a:r>
              <a:rPr lang="en-AU" sz="2000" dirty="0"/>
              <a:t>	South </a:t>
            </a:r>
            <a:r>
              <a:rPr lang="en-AU" sz="2000" dirty="0" smtClean="0"/>
              <a:t>Asia</a:t>
            </a:r>
            <a:endParaRPr lang="en-AU" sz="2000" dirty="0"/>
          </a:p>
          <a:p>
            <a:pPr marL="0" indent="0">
              <a:spcBef>
                <a:spcPts val="0"/>
              </a:spcBef>
              <a:spcAft>
                <a:spcPts val="0"/>
              </a:spcAft>
            </a:pPr>
            <a:r>
              <a:rPr lang="en-AU" sz="2000" dirty="0" smtClean="0"/>
              <a:t>	South </a:t>
            </a:r>
            <a:r>
              <a:rPr lang="en-AU" sz="2000" dirty="0"/>
              <a:t>East Asia </a:t>
            </a:r>
            <a:endParaRPr lang="en-AU" sz="2000" dirty="0" smtClean="0"/>
          </a:p>
          <a:p>
            <a:pPr marL="0" indent="0">
              <a:spcBef>
                <a:spcPts val="0"/>
              </a:spcBef>
              <a:spcAft>
                <a:spcPts val="0"/>
              </a:spcAft>
            </a:pPr>
            <a:r>
              <a:rPr lang="en-AU" sz="2000" dirty="0" smtClean="0"/>
              <a:t>	East </a:t>
            </a:r>
            <a:r>
              <a:rPr lang="en-AU" sz="2000" dirty="0"/>
              <a:t>Asia </a:t>
            </a:r>
          </a:p>
          <a:p>
            <a:pPr marL="0" lvl="2" indent="0">
              <a:spcBef>
                <a:spcPts val="0"/>
              </a:spcBef>
              <a:spcAft>
                <a:spcPts val="0"/>
              </a:spcAft>
              <a:buNone/>
            </a:pPr>
            <a:r>
              <a:rPr lang="en-AU" sz="2000" dirty="0" smtClean="0"/>
              <a:t>	Australia</a:t>
            </a:r>
            <a:r>
              <a:rPr lang="en-AU" sz="2000" dirty="0"/>
              <a:t>, New Zealand and the </a:t>
            </a:r>
            <a:r>
              <a:rPr lang="en-AU" sz="2000" dirty="0" smtClean="0"/>
              <a:t>Pacific (Deputy Chair: Paul 	Power, RCOA)</a:t>
            </a:r>
            <a:endParaRPr lang="en-AU" sz="2000" dirty="0"/>
          </a:p>
          <a:p>
            <a:pPr marL="0" indent="0">
              <a:spcBef>
                <a:spcPts val="0"/>
              </a:spcBef>
              <a:spcAft>
                <a:spcPts val="0"/>
              </a:spcAft>
              <a:buFont typeface="Arial" pitchFamily="34" charset="0"/>
              <a:buChar char="•"/>
            </a:pPr>
            <a:r>
              <a:rPr lang="en-AU" sz="2000" dirty="0" smtClean="0"/>
              <a:t>Thematic </a:t>
            </a:r>
            <a:r>
              <a:rPr lang="en-AU" sz="2000" dirty="0"/>
              <a:t>Working </a:t>
            </a:r>
            <a:r>
              <a:rPr lang="en-AU" sz="2000" dirty="0" smtClean="0"/>
              <a:t>Groups</a:t>
            </a:r>
          </a:p>
          <a:p>
            <a:pPr marL="938213" lvl="3" indent="0">
              <a:spcBef>
                <a:spcPts val="0"/>
              </a:spcBef>
              <a:spcAft>
                <a:spcPts val="0"/>
              </a:spcAft>
              <a:buNone/>
            </a:pPr>
            <a:r>
              <a:rPr lang="en-AU" sz="2000" dirty="0" smtClean="0"/>
              <a:t>Immigration Detention (Chair: </a:t>
            </a:r>
            <a:r>
              <a:rPr lang="fr-FR" sz="2000" dirty="0"/>
              <a:t>Grant Mitchell, Immigration </a:t>
            </a:r>
            <a:r>
              <a:rPr lang="fr-FR" sz="2000" dirty="0" err="1"/>
              <a:t>Detention</a:t>
            </a:r>
            <a:r>
              <a:rPr lang="fr-FR" sz="2000" dirty="0"/>
              <a:t> </a:t>
            </a:r>
            <a:r>
              <a:rPr lang="fr-FR" sz="2000" dirty="0" smtClean="0"/>
              <a:t>Coalition)</a:t>
            </a:r>
            <a:endParaRPr lang="en-AU" sz="2000" dirty="0"/>
          </a:p>
          <a:p>
            <a:pPr marL="938213" lvl="3" indent="0">
              <a:spcBef>
                <a:spcPts val="0"/>
              </a:spcBef>
              <a:spcAft>
                <a:spcPts val="0"/>
              </a:spcAft>
              <a:buNone/>
            </a:pPr>
            <a:r>
              <a:rPr lang="en-AU" sz="2000" dirty="0" smtClean="0"/>
              <a:t>Legal </a:t>
            </a:r>
            <a:r>
              <a:rPr lang="en-AU" sz="2000" dirty="0"/>
              <a:t>Aid And Advocacy</a:t>
            </a:r>
          </a:p>
          <a:p>
            <a:pPr marL="0" indent="0">
              <a:spcBef>
                <a:spcPts val="0"/>
              </a:spcBef>
              <a:spcAft>
                <a:spcPts val="0"/>
              </a:spcAft>
            </a:pPr>
            <a:r>
              <a:rPr lang="en-AU" sz="2000" dirty="0" smtClean="0"/>
              <a:t>	Right </a:t>
            </a:r>
            <a:r>
              <a:rPr lang="en-AU" sz="2000" dirty="0"/>
              <a:t>to Health</a:t>
            </a:r>
          </a:p>
          <a:p>
            <a:pPr marL="0" indent="0">
              <a:spcBef>
                <a:spcPts val="0"/>
              </a:spcBef>
              <a:spcAft>
                <a:spcPts val="0"/>
              </a:spcAft>
            </a:pPr>
            <a:r>
              <a:rPr lang="en-AU" sz="2000" dirty="0" smtClean="0"/>
              <a:t>	Women </a:t>
            </a:r>
            <a:r>
              <a:rPr lang="en-AU" sz="2000" dirty="0"/>
              <a:t>and Girls at Risk </a:t>
            </a:r>
            <a:r>
              <a:rPr lang="en-AU" sz="2000" dirty="0" smtClean="0"/>
              <a:t>(Chair</a:t>
            </a:r>
            <a:r>
              <a:rPr lang="en-AU" sz="2000" dirty="0"/>
              <a:t>: </a:t>
            </a:r>
            <a:r>
              <a:rPr lang="en-AU" sz="2000" dirty="0" err="1"/>
              <a:t>Efterpy</a:t>
            </a:r>
            <a:r>
              <a:rPr lang="en-AU" sz="2000" dirty="0"/>
              <a:t> </a:t>
            </a:r>
            <a:r>
              <a:rPr lang="en-AU" sz="2000" dirty="0" smtClean="0"/>
              <a:t>Mitchell, Centre </a:t>
            </a:r>
            <a:r>
              <a:rPr lang="en-AU" sz="2000" dirty="0"/>
              <a:t>for </a:t>
            </a:r>
            <a:r>
              <a:rPr lang="en-AU" sz="2000" dirty="0" smtClean="0"/>
              <a:t>	Refugee </a:t>
            </a:r>
            <a:r>
              <a:rPr lang="en-AU" sz="2000" dirty="0"/>
              <a:t>Research</a:t>
            </a:r>
            <a:r>
              <a:rPr lang="en-AU" sz="2000" dirty="0" smtClean="0"/>
              <a:t>, UNSW)</a:t>
            </a:r>
            <a:endParaRPr lang="en-AU" sz="2000" dirty="0"/>
          </a:p>
          <a:p>
            <a:pPr marL="0" indent="0">
              <a:spcBef>
                <a:spcPts val="0"/>
              </a:spcBef>
              <a:spcAft>
                <a:spcPts val="0"/>
              </a:spcAft>
            </a:pPr>
            <a:r>
              <a:rPr lang="en-AU" sz="2000" dirty="0" smtClean="0"/>
              <a:t>	Statelessness</a:t>
            </a:r>
          </a:p>
        </p:txBody>
      </p:sp>
    </p:spTree>
    <p:extLst>
      <p:ext uri="{BB962C8B-B14F-4D97-AF65-F5344CB8AC3E}">
        <p14:creationId xmlns:p14="http://schemas.microsoft.com/office/powerpoint/2010/main" val="2258061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1028" name="Title 2"/>
          <p:cNvSpPr>
            <a:spLocks noGrp="1"/>
          </p:cNvSpPr>
          <p:nvPr>
            <p:ph type="title"/>
          </p:nvPr>
        </p:nvSpPr>
        <p:spPr/>
        <p:txBody>
          <a:bodyPr/>
          <a:lstStyle/>
          <a:p>
            <a:r>
              <a:rPr lang="en-AU" smtClean="0"/>
              <a:t>Regional Perspective</a:t>
            </a:r>
          </a:p>
        </p:txBody>
      </p:sp>
      <p:graphicFrame>
        <p:nvGraphicFramePr>
          <p:cNvPr id="2" name="Content Placeholder 4"/>
          <p:cNvGraphicFramePr>
            <a:graphicFrameLocks noGrp="1"/>
          </p:cNvGraphicFramePr>
          <p:nvPr>
            <p:ph idx="1"/>
            <p:extLst>
              <p:ext uri="{D42A27DB-BD31-4B8C-83A1-F6EECF244321}">
                <p14:modId xmlns:p14="http://schemas.microsoft.com/office/powerpoint/2010/main" val="2601473441"/>
              </p:ext>
            </p:extLst>
          </p:nvPr>
        </p:nvGraphicFramePr>
        <p:xfrm>
          <a:off x="539750" y="929977"/>
          <a:ext cx="8280400" cy="5616575"/>
        </p:xfrm>
        <a:graphic>
          <a:graphicData uri="http://schemas.openxmlformats.org/drawingml/2006/chart">
            <c:chart xmlns:c="http://schemas.openxmlformats.org/drawingml/2006/chart" xmlns:r="http://schemas.openxmlformats.org/officeDocument/2006/relationships" r:id="rId2"/>
          </a:graphicData>
        </a:graphic>
      </p:graphicFrame>
      <p:sp>
        <p:nvSpPr>
          <p:cNvPr id="1029" name="TextBox 5"/>
          <p:cNvSpPr txBox="1">
            <a:spLocks noChangeArrowheads="1"/>
          </p:cNvSpPr>
          <p:nvPr/>
        </p:nvSpPr>
        <p:spPr bwMode="auto">
          <a:xfrm>
            <a:off x="6444208" y="1556792"/>
            <a:ext cx="22637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AU" dirty="0"/>
              <a:t>Australia hosted 0.8% </a:t>
            </a:r>
          </a:p>
          <a:p>
            <a:pPr eaLnBrk="1" hangingPunct="1"/>
            <a:r>
              <a:rPr lang="en-AU" dirty="0"/>
              <a:t>of total at end 2011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48131" name="Title 2"/>
          <p:cNvSpPr>
            <a:spLocks noGrp="1"/>
          </p:cNvSpPr>
          <p:nvPr>
            <p:ph type="title"/>
          </p:nvPr>
        </p:nvSpPr>
        <p:spPr/>
        <p:txBody>
          <a:bodyPr/>
          <a:lstStyle/>
          <a:p>
            <a:r>
              <a:rPr lang="en-AU" smtClean="0"/>
              <a:t>Useful References</a:t>
            </a:r>
          </a:p>
        </p:txBody>
      </p:sp>
      <p:sp>
        <p:nvSpPr>
          <p:cNvPr id="48132" name="Content Placeholder 3"/>
          <p:cNvSpPr>
            <a:spLocks noGrp="1"/>
          </p:cNvSpPr>
          <p:nvPr>
            <p:ph idx="1"/>
          </p:nvPr>
        </p:nvSpPr>
        <p:spPr>
          <a:xfrm>
            <a:off x="395288" y="908050"/>
            <a:ext cx="8351837" cy="5545286"/>
          </a:xfrm>
        </p:spPr>
        <p:txBody>
          <a:bodyPr/>
          <a:lstStyle/>
          <a:p>
            <a:pPr marL="0" indent="0">
              <a:spcBef>
                <a:spcPct val="0"/>
              </a:spcBef>
              <a:spcAft>
                <a:spcPct val="0"/>
              </a:spcAft>
            </a:pPr>
            <a:r>
              <a:rPr lang="en-AU" sz="1400" dirty="0" smtClean="0">
                <a:solidFill>
                  <a:schemeClr val="tx1"/>
                </a:solidFill>
              </a:rPr>
              <a:t>Amnesty International Australia, Media Release and Nauru Brief, 23 November 2012, </a:t>
            </a:r>
            <a:r>
              <a:rPr lang="en-AU" sz="1400" dirty="0" smtClean="0">
                <a:solidFill>
                  <a:schemeClr val="tx1"/>
                </a:solidFill>
                <a:hlinkClick r:id="rId2"/>
              </a:rPr>
              <a:t>http://www.amnesty.org.au/images/uploads/news/NauruOffshoreProcessingFacilityReview2012.pdf</a:t>
            </a:r>
            <a:endParaRPr lang="en-AU" sz="1400" dirty="0" smtClean="0">
              <a:solidFill>
                <a:schemeClr val="tx1"/>
              </a:solidFill>
            </a:endParaRPr>
          </a:p>
          <a:p>
            <a:pPr marL="0" indent="0">
              <a:spcBef>
                <a:spcPct val="0"/>
              </a:spcBef>
              <a:spcAft>
                <a:spcPct val="0"/>
              </a:spcAft>
            </a:pPr>
            <a:endParaRPr lang="en-AU" sz="1400" dirty="0" smtClean="0">
              <a:solidFill>
                <a:schemeClr val="tx1"/>
              </a:solidFill>
            </a:endParaRPr>
          </a:p>
          <a:p>
            <a:pPr marL="0" indent="0">
              <a:spcBef>
                <a:spcPct val="0"/>
              </a:spcBef>
              <a:spcAft>
                <a:spcPct val="0"/>
              </a:spcAft>
            </a:pPr>
            <a:r>
              <a:rPr lang="en-AU" sz="1400" dirty="0" smtClean="0">
                <a:solidFill>
                  <a:schemeClr val="tx1"/>
                </a:solidFill>
              </a:rPr>
              <a:t>Asia Pacific Refugee Rights Network </a:t>
            </a:r>
            <a:r>
              <a:rPr lang="en-AU" sz="1400" dirty="0">
                <a:solidFill>
                  <a:schemeClr val="tx1"/>
                </a:solidFill>
              </a:rPr>
              <a:t>web site </a:t>
            </a:r>
            <a:r>
              <a:rPr lang="en-AU" sz="1400" dirty="0">
                <a:solidFill>
                  <a:schemeClr val="tx1"/>
                </a:solidFill>
                <a:hlinkClick r:id="rId3"/>
              </a:rPr>
              <a:t>http://</a:t>
            </a:r>
            <a:r>
              <a:rPr lang="en-AU" sz="1400" dirty="0" smtClean="0">
                <a:solidFill>
                  <a:schemeClr val="tx1"/>
                </a:solidFill>
                <a:hlinkClick r:id="rId3"/>
              </a:rPr>
              <a:t>www.aprrn.info</a:t>
            </a:r>
            <a:endParaRPr lang="en-AU" sz="1400" dirty="0" smtClean="0">
              <a:solidFill>
                <a:schemeClr val="tx1"/>
              </a:solidFill>
            </a:endParaRPr>
          </a:p>
          <a:p>
            <a:pPr marL="0" indent="0">
              <a:spcBef>
                <a:spcPct val="0"/>
              </a:spcBef>
              <a:spcAft>
                <a:spcPct val="0"/>
              </a:spcAft>
            </a:pPr>
            <a:endParaRPr lang="en-AU" sz="1400" dirty="0" smtClean="0">
              <a:solidFill>
                <a:schemeClr val="tx1"/>
              </a:solidFill>
            </a:endParaRPr>
          </a:p>
          <a:p>
            <a:pPr marL="0" indent="0">
              <a:spcBef>
                <a:spcPct val="0"/>
              </a:spcBef>
              <a:spcAft>
                <a:spcPct val="0"/>
              </a:spcAft>
            </a:pPr>
            <a:r>
              <a:rPr lang="en-AU" sz="1400" dirty="0" smtClean="0">
                <a:solidFill>
                  <a:schemeClr val="tx1"/>
                </a:solidFill>
              </a:rPr>
              <a:t>Bali Process </a:t>
            </a:r>
            <a:r>
              <a:rPr lang="en-AU" sz="1400" dirty="0">
                <a:solidFill>
                  <a:schemeClr val="tx1"/>
                </a:solidFill>
              </a:rPr>
              <a:t>web site </a:t>
            </a:r>
            <a:r>
              <a:rPr lang="en-AU" sz="1400" dirty="0">
                <a:solidFill>
                  <a:schemeClr val="tx1"/>
                </a:solidFill>
                <a:hlinkClick r:id="rId4"/>
              </a:rPr>
              <a:t>http://www.baliprocess.net</a:t>
            </a:r>
            <a:r>
              <a:rPr lang="en-AU" sz="1400" dirty="0" smtClean="0">
                <a:solidFill>
                  <a:schemeClr val="tx1"/>
                </a:solidFill>
                <a:hlinkClick r:id="rId4"/>
              </a:rPr>
              <a:t>/</a:t>
            </a:r>
            <a:endParaRPr lang="en-AU" sz="1400" dirty="0" smtClean="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smtClean="0">
                <a:solidFill>
                  <a:schemeClr val="tx1"/>
                </a:solidFill>
              </a:rPr>
              <a:t>Bali Process Regional Processing Office </a:t>
            </a:r>
            <a:r>
              <a:rPr lang="en-AU" sz="1400" dirty="0">
                <a:solidFill>
                  <a:schemeClr val="tx1"/>
                </a:solidFill>
              </a:rPr>
              <a:t>web site </a:t>
            </a:r>
            <a:r>
              <a:rPr lang="en-AU" sz="1400" dirty="0">
                <a:solidFill>
                  <a:schemeClr val="tx1"/>
                </a:solidFill>
                <a:hlinkClick r:id="rId5"/>
              </a:rPr>
              <a:t>http://</a:t>
            </a:r>
            <a:r>
              <a:rPr lang="en-AU" sz="1400" dirty="0" smtClean="0">
                <a:solidFill>
                  <a:schemeClr val="tx1"/>
                </a:solidFill>
                <a:hlinkClick r:id="rId5"/>
              </a:rPr>
              <a:t>www.baliprocess.net/regional-support-office</a:t>
            </a:r>
            <a:endParaRPr lang="en-AU" sz="1400" dirty="0" smtClean="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smtClean="0">
                <a:solidFill>
                  <a:schemeClr val="tx1"/>
                </a:solidFill>
              </a:rPr>
              <a:t>DIAC</a:t>
            </a:r>
            <a:r>
              <a:rPr lang="en-AU" sz="1400" dirty="0">
                <a:solidFill>
                  <a:schemeClr val="tx1"/>
                </a:solidFill>
              </a:rPr>
              <a:t>, Departmental guidelines for assessment of persons prior to Transfer pursuant to section 198AD(2) of the Migration Act 1958 </a:t>
            </a:r>
            <a:r>
              <a:rPr lang="en-AU" sz="1400" dirty="0">
                <a:solidFill>
                  <a:schemeClr val="tx1"/>
                </a:solidFill>
                <a:hlinkClick r:id="rId6"/>
              </a:rPr>
              <a:t>www.immi.gov.au/visas/humanitarian/_pdf/s198ad-2-guidelines.pdf</a:t>
            </a:r>
            <a:endParaRPr lang="en-AU" sz="1400" dirty="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a:solidFill>
                  <a:schemeClr val="tx1"/>
                </a:solidFill>
              </a:rPr>
              <a:t>Expert Panel on Asylum Seekers web site </a:t>
            </a:r>
            <a:r>
              <a:rPr lang="en-AU" sz="1400" dirty="0">
                <a:solidFill>
                  <a:schemeClr val="tx1"/>
                </a:solidFill>
                <a:hlinkClick r:id="rId7"/>
              </a:rPr>
              <a:t>http://expertpanelonasylumseekers.dpmc.gov.au</a:t>
            </a:r>
            <a:r>
              <a:rPr lang="en-AU" sz="1400" dirty="0" smtClean="0">
                <a:solidFill>
                  <a:schemeClr val="tx1"/>
                </a:solidFill>
                <a:hlinkClick r:id="rId7"/>
              </a:rPr>
              <a:t>/</a:t>
            </a:r>
            <a:endParaRPr lang="en-AU" sz="1400" dirty="0" smtClean="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a:solidFill>
                  <a:schemeClr val="tx1"/>
                </a:solidFill>
              </a:rPr>
              <a:t>Memorandum of Understanding relating to the Transfer to and Assessment of Persons in Nauru, and Related Issues, 29 August 2012, </a:t>
            </a:r>
            <a:r>
              <a:rPr lang="en-AU" sz="1400" dirty="0">
                <a:hlinkClick r:id="rId8"/>
              </a:rPr>
              <a:t>http://www.minister.immi.gov.au/media/media-releases/_pdf/australia-nauru-mou-regional-processing.pdf</a:t>
            </a:r>
            <a:endParaRPr lang="en-AU" sz="1400" dirty="0"/>
          </a:p>
          <a:p>
            <a:pPr marL="0" indent="0">
              <a:spcBef>
                <a:spcPct val="0"/>
              </a:spcBef>
              <a:spcAft>
                <a:spcPct val="0"/>
              </a:spcAft>
            </a:pPr>
            <a:r>
              <a:rPr lang="en-AU" sz="1400" dirty="0">
                <a:solidFill>
                  <a:schemeClr val="tx1"/>
                </a:solidFill>
              </a:rPr>
              <a:t> </a:t>
            </a:r>
          </a:p>
          <a:p>
            <a:pPr marL="0" indent="0">
              <a:spcBef>
                <a:spcPct val="0"/>
              </a:spcBef>
              <a:spcAft>
                <a:spcPct val="0"/>
              </a:spcAft>
            </a:pPr>
            <a:r>
              <a:rPr lang="en-AU" sz="1400" dirty="0">
                <a:solidFill>
                  <a:schemeClr val="tx1"/>
                </a:solidFill>
              </a:rPr>
              <a:t>Memorandum of Understanding relating to the Transfer to and Assessment of Persons in Papua New Guinea, and Related Issues, 8 September 2012 </a:t>
            </a:r>
            <a:r>
              <a:rPr lang="en-AU" sz="1400" u="sng" dirty="0">
                <a:hlinkClick r:id="rId9"/>
              </a:rPr>
              <a:t>http://www.minister.immi.gov.au/media/media-releases/_pdf/mou-between-png-australia-regional-processing.pdf</a:t>
            </a:r>
            <a:endParaRPr lang="en-AU" sz="1400" u="sng" dirty="0"/>
          </a:p>
          <a:p>
            <a:pPr marL="0" indent="0">
              <a:spcBef>
                <a:spcPct val="0"/>
              </a:spcBef>
              <a:spcAft>
                <a:spcPct val="0"/>
              </a:spcAft>
            </a:pPr>
            <a:endParaRPr lang="en-AU" sz="1400" i="1" dirty="0">
              <a:solidFill>
                <a:schemeClr val="tx1"/>
              </a:solidFill>
            </a:endParaRPr>
          </a:p>
          <a:p>
            <a:pPr marL="0" indent="0">
              <a:spcBef>
                <a:spcPct val="0"/>
              </a:spcBef>
              <a:spcAft>
                <a:spcPct val="0"/>
              </a:spcAft>
            </a:pPr>
            <a:r>
              <a:rPr lang="en-AU" sz="1400" i="1" dirty="0">
                <a:solidFill>
                  <a:schemeClr val="tx1"/>
                </a:solidFill>
              </a:rPr>
              <a:t>Migration Act 1958 </a:t>
            </a:r>
            <a:r>
              <a:rPr lang="en-AU" sz="1400" dirty="0">
                <a:solidFill>
                  <a:schemeClr val="tx1"/>
                </a:solidFill>
              </a:rPr>
              <a:t>(</a:t>
            </a:r>
            <a:r>
              <a:rPr lang="en-AU" sz="1400" dirty="0" err="1">
                <a:solidFill>
                  <a:schemeClr val="tx1"/>
                </a:solidFill>
              </a:rPr>
              <a:t>Cth</a:t>
            </a:r>
            <a:r>
              <a:rPr lang="en-AU" sz="1400" dirty="0">
                <a:solidFill>
                  <a:schemeClr val="tx1"/>
                </a:solidFill>
              </a:rPr>
              <a:t>) as amended </a:t>
            </a:r>
            <a:r>
              <a:rPr lang="en-AU" sz="1400" dirty="0">
                <a:solidFill>
                  <a:schemeClr val="tx1"/>
                </a:solidFill>
                <a:hlinkClick r:id="rId10"/>
              </a:rPr>
              <a:t>http://www.austlii.edu.au/au/legis/cth/consol_act/ma1958118/</a:t>
            </a:r>
            <a:endParaRPr lang="en-AU" sz="1400" dirty="0">
              <a:solidFill>
                <a:schemeClr val="tx1"/>
              </a:solidFill>
            </a:endParaRPr>
          </a:p>
          <a:p>
            <a:pPr marL="0" indent="0">
              <a:spcBef>
                <a:spcPct val="0"/>
              </a:spcBef>
              <a:spcAft>
                <a:spcPct val="0"/>
              </a:spcAft>
            </a:pPr>
            <a:endParaRPr lang="en-AU" sz="1400" i="1" dirty="0">
              <a:solidFill>
                <a:schemeClr val="tx1"/>
              </a:solidFill>
            </a:endParaRPr>
          </a:p>
          <a:p>
            <a:pPr marL="0" indent="0">
              <a:spcBef>
                <a:spcPct val="0"/>
              </a:spcBef>
              <a:spcAft>
                <a:spcPct val="0"/>
              </a:spcAft>
            </a:pPr>
            <a:r>
              <a:rPr lang="en-AU" sz="1400" i="1" dirty="0" smtClean="0">
                <a:solidFill>
                  <a:schemeClr val="tx1"/>
                </a:solidFill>
              </a:rPr>
              <a:t>Migration </a:t>
            </a:r>
            <a:r>
              <a:rPr lang="en-AU" sz="1400" i="1" dirty="0">
                <a:solidFill>
                  <a:schemeClr val="tx1"/>
                </a:solidFill>
              </a:rPr>
              <a:t>Regulations 1994 </a:t>
            </a:r>
            <a:r>
              <a:rPr lang="en-AU" sz="1400" dirty="0">
                <a:solidFill>
                  <a:schemeClr val="tx1"/>
                </a:solidFill>
              </a:rPr>
              <a:t>(</a:t>
            </a:r>
            <a:r>
              <a:rPr lang="en-AU" sz="1400" dirty="0" err="1">
                <a:solidFill>
                  <a:schemeClr val="tx1"/>
                </a:solidFill>
              </a:rPr>
              <a:t>Cth</a:t>
            </a:r>
            <a:r>
              <a:rPr lang="en-AU" sz="1400" dirty="0">
                <a:solidFill>
                  <a:schemeClr val="tx1"/>
                </a:solidFill>
              </a:rPr>
              <a:t>) as amended </a:t>
            </a:r>
            <a:r>
              <a:rPr lang="en-AU" sz="1400" dirty="0">
                <a:solidFill>
                  <a:schemeClr val="tx1"/>
                </a:solidFill>
                <a:hlinkClick r:id="rId11"/>
              </a:rPr>
              <a:t>http://www.austlii.edu.au/au/legis/cth/consol_reg/mr1994227/</a:t>
            </a:r>
            <a:endParaRPr lang="en-AU" sz="1400" dirty="0">
              <a:solidFill>
                <a:schemeClr val="tx1"/>
              </a:solidFill>
            </a:endParaRPr>
          </a:p>
          <a:p>
            <a:pPr marL="0" indent="0">
              <a:spcBef>
                <a:spcPct val="0"/>
              </a:spcBef>
              <a:spcAft>
                <a:spcPct val="0"/>
              </a:spcAft>
            </a:pPr>
            <a:endParaRPr lang="en-AU" sz="1400" dirty="0" smtClean="0">
              <a:solidFill>
                <a:schemeClr val="tx1"/>
              </a:solidFill>
            </a:endParaRPr>
          </a:p>
        </p:txBody>
      </p:sp>
    </p:spTree>
    <p:extLst>
      <p:ext uri="{BB962C8B-B14F-4D97-AF65-F5344CB8AC3E}">
        <p14:creationId xmlns:p14="http://schemas.microsoft.com/office/powerpoint/2010/main" val="2103875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47107" name="Title 2"/>
          <p:cNvSpPr>
            <a:spLocks noGrp="1"/>
          </p:cNvSpPr>
          <p:nvPr>
            <p:ph type="title"/>
          </p:nvPr>
        </p:nvSpPr>
        <p:spPr/>
        <p:txBody>
          <a:bodyPr/>
          <a:lstStyle/>
          <a:p>
            <a:r>
              <a:rPr lang="en-AU" smtClean="0"/>
              <a:t>Useful References</a:t>
            </a:r>
          </a:p>
        </p:txBody>
      </p:sp>
      <p:sp>
        <p:nvSpPr>
          <p:cNvPr id="47108" name="Content Placeholder 3"/>
          <p:cNvSpPr>
            <a:spLocks noGrp="1"/>
          </p:cNvSpPr>
          <p:nvPr>
            <p:ph idx="1"/>
          </p:nvPr>
        </p:nvSpPr>
        <p:spPr>
          <a:xfrm>
            <a:off x="395288" y="765175"/>
            <a:ext cx="8351837" cy="5759450"/>
          </a:xfrm>
        </p:spPr>
        <p:txBody>
          <a:bodyPr/>
          <a:lstStyle/>
          <a:p>
            <a:pPr marL="0" indent="0">
              <a:spcBef>
                <a:spcPct val="0"/>
              </a:spcBef>
              <a:spcAft>
                <a:spcPct val="0"/>
              </a:spcAft>
            </a:pPr>
            <a:r>
              <a:rPr lang="en-AU" sz="1400" dirty="0" smtClean="0">
                <a:solidFill>
                  <a:schemeClr val="tx1"/>
                </a:solidFill>
              </a:rPr>
              <a:t>Minister for Immigration, “Nauru designated for regional processing”, Press Release, 10 September 2012, </a:t>
            </a:r>
            <a:r>
              <a:rPr lang="en-AU" sz="1400" dirty="0" smtClean="0">
                <a:solidFill>
                  <a:schemeClr val="tx1"/>
                </a:solidFill>
                <a:hlinkClick r:id="rId2"/>
              </a:rPr>
              <a:t>http://www.minister.immi.gov.au/media/cb/2012/cb189739.htm</a:t>
            </a:r>
            <a:r>
              <a:rPr lang="en-AU" sz="1400" dirty="0" smtClean="0">
                <a:solidFill>
                  <a:schemeClr val="tx1"/>
                </a:solidFill>
              </a:rPr>
              <a:t> (includes link to designation and statement of reasons)</a:t>
            </a:r>
          </a:p>
          <a:p>
            <a:pPr marL="0" indent="0">
              <a:spcBef>
                <a:spcPct val="0"/>
              </a:spcBef>
              <a:spcAft>
                <a:spcPct val="0"/>
              </a:spcAft>
            </a:pPr>
            <a:endParaRPr lang="en-AU" sz="1400" dirty="0" smtClean="0">
              <a:solidFill>
                <a:schemeClr val="tx1"/>
              </a:solidFill>
            </a:endParaRPr>
          </a:p>
          <a:p>
            <a:pPr marL="0" indent="0">
              <a:spcBef>
                <a:spcPct val="0"/>
              </a:spcBef>
              <a:spcAft>
                <a:spcPct val="0"/>
              </a:spcAft>
            </a:pPr>
            <a:r>
              <a:rPr lang="en-AU" sz="1400" dirty="0" smtClean="0">
                <a:solidFill>
                  <a:schemeClr val="tx1"/>
                </a:solidFill>
              </a:rPr>
              <a:t>Minister for Immigration, “Papua New Guinea designated for regional processing”, Press Release, 9 October 2012, </a:t>
            </a:r>
            <a:r>
              <a:rPr lang="en-AU" sz="1400" dirty="0" smtClean="0">
                <a:solidFill>
                  <a:schemeClr val="tx1"/>
                </a:solidFill>
                <a:hlinkClick r:id="rId3"/>
              </a:rPr>
              <a:t>http://www.minister.immi.gov.au/media/cb/2012/cb190599.htm</a:t>
            </a:r>
            <a:r>
              <a:rPr lang="en-AU" sz="1400" dirty="0" smtClean="0">
                <a:solidFill>
                  <a:schemeClr val="tx1"/>
                </a:solidFill>
              </a:rPr>
              <a:t> (includes link to instrument of designation and statement of reasons)</a:t>
            </a: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a:solidFill>
                  <a:schemeClr val="tx1"/>
                </a:solidFill>
              </a:rPr>
              <a:t>Nicholson Cartoons </a:t>
            </a:r>
            <a:r>
              <a:rPr lang="en-AU" sz="1400" dirty="0">
                <a:solidFill>
                  <a:schemeClr val="tx1"/>
                </a:solidFill>
                <a:hlinkClick r:id="rId4"/>
              </a:rPr>
              <a:t>http://</a:t>
            </a:r>
            <a:r>
              <a:rPr lang="en-AU" sz="1400" dirty="0" smtClean="0">
                <a:solidFill>
                  <a:schemeClr val="tx1"/>
                </a:solidFill>
                <a:hlinkClick r:id="rId4"/>
              </a:rPr>
              <a:t>nicholsoncartoons.com.au/reproduce-a-cartoon</a:t>
            </a:r>
            <a:endParaRPr lang="en-AU" sz="1400" dirty="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a:solidFill>
                  <a:schemeClr val="tx1"/>
                </a:solidFill>
              </a:rPr>
              <a:t> </a:t>
            </a:r>
            <a:r>
              <a:rPr lang="en-AU" sz="1400" dirty="0" smtClean="0">
                <a:solidFill>
                  <a:schemeClr val="tx1"/>
                </a:solidFill>
              </a:rPr>
              <a:t>Minister for Immigration, Minister’s determination power under section 198AE of the Migration Act 1958 to determine that section 198AD does not apply </a:t>
            </a:r>
            <a:r>
              <a:rPr lang="en-AU" sz="1400" dirty="0" smtClean="0">
                <a:solidFill>
                  <a:schemeClr val="tx1"/>
                </a:solidFill>
                <a:hlinkClick r:id="rId5"/>
              </a:rPr>
              <a:t>www.immi.gov.au/visas/humanitarian/_pdf/s198ae-guidelines.pdf</a:t>
            </a:r>
            <a:endParaRPr lang="en-AU" sz="1400" dirty="0" smtClean="0">
              <a:solidFill>
                <a:schemeClr val="tx1"/>
              </a:solidFill>
            </a:endParaRPr>
          </a:p>
          <a:p>
            <a:pPr marL="0" indent="0">
              <a:spcBef>
                <a:spcPct val="0"/>
              </a:spcBef>
              <a:spcAft>
                <a:spcPct val="0"/>
              </a:spcAft>
            </a:pPr>
            <a:endParaRPr lang="en-AU" sz="1400" dirty="0" smtClean="0">
              <a:solidFill>
                <a:schemeClr val="tx1"/>
              </a:solidFill>
            </a:endParaRPr>
          </a:p>
          <a:p>
            <a:pPr marL="0" indent="0">
              <a:spcBef>
                <a:spcPct val="0"/>
              </a:spcBef>
              <a:spcAft>
                <a:spcPct val="0"/>
              </a:spcAft>
            </a:pPr>
            <a:r>
              <a:rPr lang="en-AU" sz="1400" i="1" dirty="0" smtClean="0">
                <a:solidFill>
                  <a:schemeClr val="tx1"/>
                </a:solidFill>
              </a:rPr>
              <a:t>Refugee Convention Act 2012 </a:t>
            </a:r>
            <a:r>
              <a:rPr lang="en-AU" sz="1400" dirty="0" smtClean="0">
                <a:solidFill>
                  <a:schemeClr val="tx1"/>
                </a:solidFill>
              </a:rPr>
              <a:t>(Nauru) </a:t>
            </a:r>
            <a:r>
              <a:rPr lang="en-AU" sz="1400" dirty="0" smtClean="0">
                <a:solidFill>
                  <a:schemeClr val="tx1"/>
                </a:solidFill>
                <a:hlinkClick r:id="rId6"/>
              </a:rPr>
              <a:t>http://ronlaw.gov.nr/nauru_lpms/files/acts/54646b11f70f570114c42651ac6cc548.pdf</a:t>
            </a:r>
            <a:endParaRPr lang="en-AU" sz="1400" dirty="0" smtClean="0">
              <a:solidFill>
                <a:schemeClr val="tx1"/>
              </a:solidFill>
            </a:endParaRPr>
          </a:p>
          <a:p>
            <a:pPr marL="0" indent="0">
              <a:spcBef>
                <a:spcPct val="0"/>
              </a:spcBef>
              <a:spcAft>
                <a:spcPct val="0"/>
              </a:spcAft>
            </a:pPr>
            <a:endParaRPr lang="en-AU" sz="1400" dirty="0" smtClean="0">
              <a:solidFill>
                <a:schemeClr val="tx1"/>
              </a:solidFill>
            </a:endParaRPr>
          </a:p>
          <a:p>
            <a:pPr marL="0" indent="0">
              <a:spcBef>
                <a:spcPct val="0"/>
              </a:spcBef>
              <a:spcAft>
                <a:spcPct val="0"/>
              </a:spcAft>
            </a:pPr>
            <a:r>
              <a:rPr lang="en-AU" sz="1400" dirty="0">
                <a:solidFill>
                  <a:schemeClr val="tx1"/>
                </a:solidFill>
              </a:rPr>
              <a:t>UNHCR, </a:t>
            </a:r>
            <a:r>
              <a:rPr lang="en-AU" sz="1400" i="1" dirty="0">
                <a:solidFill>
                  <a:schemeClr val="tx1"/>
                </a:solidFill>
              </a:rPr>
              <a:t>2011 Global Trends</a:t>
            </a:r>
            <a:r>
              <a:rPr lang="en-AU" sz="1400" dirty="0">
                <a:solidFill>
                  <a:schemeClr val="tx1"/>
                </a:solidFill>
              </a:rPr>
              <a:t>, Annex </a:t>
            </a:r>
            <a:r>
              <a:rPr lang="en-AU" sz="1400" dirty="0">
                <a:solidFill>
                  <a:schemeClr val="tx1"/>
                </a:solidFill>
                <a:hlinkClick r:id="rId7"/>
              </a:rPr>
              <a:t>http://</a:t>
            </a:r>
            <a:r>
              <a:rPr lang="en-AU" sz="1400" dirty="0" smtClean="0">
                <a:solidFill>
                  <a:schemeClr val="tx1"/>
                </a:solidFill>
                <a:hlinkClick r:id="rId7"/>
              </a:rPr>
              <a:t>www.unhcr.org/globaltrends/2011-GlobalTrends-annex-tables.zip</a:t>
            </a:r>
            <a:endParaRPr lang="en-AU" sz="1400" dirty="0" smtClean="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smtClean="0">
                <a:solidFill>
                  <a:schemeClr val="tx1"/>
                </a:solidFill>
              </a:rPr>
              <a:t>United </a:t>
            </a:r>
            <a:r>
              <a:rPr lang="en-AU" sz="1400" dirty="0">
                <a:solidFill>
                  <a:schemeClr val="tx1"/>
                </a:solidFill>
              </a:rPr>
              <a:t>Nations High Commissioner for Refugees, Letter to Chris Bowen re proposed designation of Nauru, 5 September 2012, </a:t>
            </a:r>
            <a:r>
              <a:rPr lang="en-AU" sz="1400" dirty="0">
                <a:solidFill>
                  <a:schemeClr val="tx1"/>
                </a:solidFill>
                <a:hlinkClick r:id="rId8"/>
              </a:rPr>
              <a:t>http://unhcr.org.au/unhcr/images/120905%20response%20to%20minister%20bowen.pdf</a:t>
            </a:r>
            <a:endParaRPr lang="en-AU" sz="1400" dirty="0">
              <a:solidFill>
                <a:schemeClr val="tx1"/>
              </a:solidFill>
            </a:endParaRPr>
          </a:p>
          <a:p>
            <a:pPr marL="0" indent="0">
              <a:spcBef>
                <a:spcPct val="0"/>
              </a:spcBef>
              <a:spcAft>
                <a:spcPct val="0"/>
              </a:spcAft>
            </a:pPr>
            <a:endParaRPr lang="en-AU" sz="1400" dirty="0">
              <a:solidFill>
                <a:schemeClr val="tx1"/>
              </a:solidFill>
            </a:endParaRPr>
          </a:p>
          <a:p>
            <a:pPr marL="0" indent="0">
              <a:spcBef>
                <a:spcPct val="0"/>
              </a:spcBef>
              <a:spcAft>
                <a:spcPct val="0"/>
              </a:spcAft>
            </a:pPr>
            <a:r>
              <a:rPr lang="en-AU" sz="1400" dirty="0">
                <a:solidFill>
                  <a:schemeClr val="tx1"/>
                </a:solidFill>
              </a:rPr>
              <a:t>United Nations High Commissioner for Refugees, Letter to Chris Bowen re proposed designation of PNG, 9 October 2012, </a:t>
            </a:r>
            <a:r>
              <a:rPr lang="en-AU" sz="1400" dirty="0">
                <a:solidFill>
                  <a:schemeClr val="tx1"/>
                </a:solidFill>
                <a:hlinkClick r:id="rId9"/>
              </a:rPr>
              <a:t>http://unhcr.org.au/unhcr/images/121009%20response%20to%20minister%20on%20png.pdf</a:t>
            </a:r>
            <a:endParaRPr lang="en-AU" sz="1400" dirty="0">
              <a:solidFill>
                <a:schemeClr val="tx1"/>
              </a:solidFill>
            </a:endParaRPr>
          </a:p>
          <a:p>
            <a:pPr marL="0" indent="0">
              <a:spcBef>
                <a:spcPct val="0"/>
              </a:spcBef>
              <a:spcAft>
                <a:spcPct val="0"/>
              </a:spcAft>
            </a:pPr>
            <a:endParaRPr lang="en-AU" sz="1400" dirty="0" smtClean="0">
              <a:solidFill>
                <a:schemeClr val="tx1"/>
              </a:solidFill>
            </a:endParaRPr>
          </a:p>
          <a:p>
            <a:pPr marL="0" indent="0">
              <a:spcBef>
                <a:spcPct val="0"/>
              </a:spcBef>
              <a:spcAft>
                <a:spcPct val="0"/>
              </a:spcAft>
            </a:pPr>
            <a:endParaRPr lang="en-AU" sz="1200" i="1" dirty="0" smtClean="0">
              <a:solidFill>
                <a:schemeClr val="tx1"/>
              </a:solidFill>
            </a:endParaRPr>
          </a:p>
          <a:p>
            <a:pPr marL="0" indent="0">
              <a:spcBef>
                <a:spcPct val="0"/>
              </a:spcBef>
              <a:spcAft>
                <a:spcPct val="0"/>
              </a:spcAft>
            </a:pPr>
            <a:endParaRPr lang="en-AU" sz="1200" dirty="0" smtClean="0">
              <a:solidFill>
                <a:schemeClr val="tx1"/>
              </a:solidFill>
            </a:endParaRPr>
          </a:p>
          <a:p>
            <a:pPr marL="0" indent="0">
              <a:spcBef>
                <a:spcPct val="0"/>
              </a:spcBef>
              <a:spcAft>
                <a:spcPct val="0"/>
              </a:spcAft>
            </a:pPr>
            <a:endParaRPr lang="en-AU" sz="1200" dirty="0" smtClean="0">
              <a:solidFill>
                <a:schemeClr val="tx1"/>
              </a:solidFill>
            </a:endParaRPr>
          </a:p>
        </p:txBody>
      </p:sp>
    </p:spTree>
    <p:extLst>
      <p:ext uri="{BB962C8B-B14F-4D97-AF65-F5344CB8AC3E}">
        <p14:creationId xmlns:p14="http://schemas.microsoft.com/office/powerpoint/2010/main" val="34996862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La Trobe University</a:t>
            </a:r>
            <a:endParaRPr lang="en-US" dirty="0"/>
          </a:p>
        </p:txBody>
      </p:sp>
      <p:sp>
        <p:nvSpPr>
          <p:cNvPr id="3" name="Title 2"/>
          <p:cNvSpPr>
            <a:spLocks noGrp="1"/>
          </p:cNvSpPr>
          <p:nvPr>
            <p:ph type="title"/>
          </p:nvPr>
        </p:nvSpPr>
        <p:spPr/>
        <p:txBody>
          <a:bodyPr/>
          <a:lstStyle/>
          <a:p>
            <a:r>
              <a:rPr lang="en-US" dirty="0" smtClean="0"/>
              <a:t>Coalition Government</a:t>
            </a:r>
            <a:endParaRPr lang="en-US" dirty="0"/>
          </a:p>
        </p:txBody>
      </p:sp>
      <p:pic>
        <p:nvPicPr>
          <p:cNvPr id="17" name="Content Placeholder 16" descr="Howard-Tampa-refugees-queue-jump-asylum.jpg"/>
          <p:cNvPicPr>
            <a:picLocks noGrp="1" noChangeAspect="1"/>
          </p:cNvPicPr>
          <p:nvPr>
            <p:ph idx="1"/>
          </p:nvPr>
        </p:nvPicPr>
        <p:blipFill>
          <a:blip r:embed="rId2" cstate="print"/>
          <a:stretch>
            <a:fillRect/>
          </a:stretch>
        </p:blipFill>
        <p:spPr>
          <a:xfrm>
            <a:off x="395536" y="908720"/>
            <a:ext cx="8208911" cy="5544616"/>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La Trobe University</a:t>
            </a:r>
            <a:endParaRPr lang="en-US" dirty="0"/>
          </a:p>
        </p:txBody>
      </p:sp>
      <p:sp>
        <p:nvSpPr>
          <p:cNvPr id="3" name="Title 2"/>
          <p:cNvSpPr>
            <a:spLocks noGrp="1"/>
          </p:cNvSpPr>
          <p:nvPr>
            <p:ph type="title"/>
          </p:nvPr>
        </p:nvSpPr>
        <p:spPr/>
        <p:txBody>
          <a:bodyPr/>
          <a:lstStyle/>
          <a:p>
            <a:r>
              <a:rPr lang="en-US" dirty="0" smtClean="0"/>
              <a:t>Labor Government</a:t>
            </a:r>
            <a:endParaRPr lang="en-US" dirty="0"/>
          </a:p>
        </p:txBody>
      </p:sp>
      <p:pic>
        <p:nvPicPr>
          <p:cNvPr id="6" name="Picture 2"/>
          <p:cNvPicPr>
            <a:picLocks noChangeAspect="1"/>
          </p:cNvPicPr>
          <p:nvPr/>
        </p:nvPicPr>
        <p:blipFill>
          <a:blip r:embed="rId2" cstate="print"/>
          <a:srcRect/>
          <a:stretch>
            <a:fillRect/>
          </a:stretch>
        </p:blipFill>
        <p:spPr bwMode="auto">
          <a:xfrm>
            <a:off x="179512" y="980728"/>
            <a:ext cx="8572500" cy="4956338"/>
          </a:xfrm>
          <a:prstGeom prst="rect">
            <a:avLst/>
          </a:prstGeom>
          <a:noFill/>
          <a:ln w="9525">
            <a:noFill/>
            <a:miter lim="800000"/>
            <a:headEnd/>
            <a:tailEnd/>
          </a:ln>
        </p:spPr>
      </p:pic>
      <p:pic>
        <p:nvPicPr>
          <p:cNvPr id="5" name="Content Placeholder 4" descr="2010-07-07-Gillard-to-Horta-E-Timor-boats-226.jpg"/>
          <p:cNvPicPr>
            <a:picLocks noGrp="1" noChangeAspect="1"/>
          </p:cNvPicPr>
          <p:nvPr>
            <p:ph idx="1"/>
          </p:nvPr>
        </p:nvPicPr>
        <p:blipFill>
          <a:blip r:embed="rId3" cstate="print"/>
          <a:stretch>
            <a:fillRect/>
          </a:stretch>
        </p:blipFill>
        <p:spPr>
          <a:xfrm>
            <a:off x="2987824" y="3861048"/>
            <a:ext cx="2870200" cy="2692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17411" name="Content Placeholder 3"/>
          <p:cNvSpPr>
            <a:spLocks noGrp="1"/>
          </p:cNvSpPr>
          <p:nvPr>
            <p:ph idx="1"/>
          </p:nvPr>
        </p:nvSpPr>
        <p:spPr>
          <a:xfrm>
            <a:off x="395288" y="1341438"/>
            <a:ext cx="8351837" cy="5400675"/>
          </a:xfrm>
        </p:spPr>
        <p:txBody>
          <a:bodyPr/>
          <a:lstStyle/>
          <a:p>
            <a:pPr marL="0" indent="0">
              <a:spcBef>
                <a:spcPct val="0"/>
              </a:spcBef>
              <a:spcAft>
                <a:spcPct val="0"/>
              </a:spcAft>
              <a:defRPr/>
            </a:pPr>
            <a:r>
              <a:rPr lang="en-AU" sz="2000" dirty="0" smtClean="0">
                <a:solidFill>
                  <a:schemeClr val="tx1"/>
                </a:solidFill>
              </a:rPr>
              <a:t>Inaugurated at a Ministerial level conference co-chaired by Australia and Indonesia in February 2002.</a:t>
            </a:r>
          </a:p>
          <a:p>
            <a:pPr marL="0" indent="0">
              <a:spcBef>
                <a:spcPct val="0"/>
              </a:spcBef>
              <a:spcAft>
                <a:spcPct val="0"/>
              </a:spcAft>
              <a:defRPr/>
            </a:pPr>
            <a:endParaRPr lang="en-AU" sz="2000" dirty="0">
              <a:solidFill>
                <a:schemeClr val="tx1"/>
              </a:solidFill>
            </a:endParaRPr>
          </a:p>
          <a:p>
            <a:pPr marL="0" indent="0">
              <a:spcBef>
                <a:spcPct val="0"/>
              </a:spcBef>
              <a:spcAft>
                <a:spcPct val="0"/>
              </a:spcAft>
              <a:defRPr/>
            </a:pPr>
            <a:r>
              <a:rPr lang="en-AU" sz="2000" dirty="0" smtClean="0">
                <a:solidFill>
                  <a:schemeClr val="tx1"/>
                </a:solidFill>
              </a:rPr>
              <a:t>“Bali Process Countries”: All of the countries in East Asia and the Pacific, South Asia, South East Asia and South West Asia, plus Iraq, Jordan, Syria, Turkey and the United States of America.</a:t>
            </a:r>
          </a:p>
          <a:p>
            <a:pPr marL="0" indent="0">
              <a:spcBef>
                <a:spcPct val="0"/>
              </a:spcBef>
              <a:spcAft>
                <a:spcPct val="0"/>
              </a:spcAft>
              <a:defRPr/>
            </a:pPr>
            <a:endParaRPr lang="en-AU" sz="2000" dirty="0">
              <a:solidFill>
                <a:schemeClr val="tx1"/>
              </a:solidFill>
            </a:endParaRPr>
          </a:p>
          <a:p>
            <a:pPr marL="0" indent="0">
              <a:spcBef>
                <a:spcPct val="0"/>
              </a:spcBef>
              <a:spcAft>
                <a:spcPct val="0"/>
              </a:spcAft>
              <a:defRPr/>
            </a:pPr>
            <a:r>
              <a:rPr lang="en-AU" sz="2000" dirty="0" smtClean="0">
                <a:solidFill>
                  <a:schemeClr val="tx1"/>
                </a:solidFill>
              </a:rPr>
              <a:t>Other key players: International Organization for Migration (IOM) and the Office of the United Nations High Commissioner for Refugees (UNHCR)</a:t>
            </a:r>
          </a:p>
          <a:p>
            <a:pPr marL="0" indent="0">
              <a:spcBef>
                <a:spcPct val="0"/>
              </a:spcBef>
              <a:spcAft>
                <a:spcPct val="0"/>
              </a:spcAft>
              <a:defRPr/>
            </a:pPr>
            <a:endParaRPr lang="en-AU" sz="2000" dirty="0">
              <a:solidFill>
                <a:schemeClr val="tx1"/>
              </a:solidFill>
            </a:endParaRPr>
          </a:p>
          <a:p>
            <a:pPr marL="0" indent="0">
              <a:spcBef>
                <a:spcPct val="0"/>
              </a:spcBef>
              <a:spcAft>
                <a:spcPct val="0"/>
              </a:spcAft>
              <a:defRPr/>
            </a:pPr>
            <a:r>
              <a:rPr lang="en-AU" sz="2000" dirty="0" smtClean="0">
                <a:solidFill>
                  <a:schemeClr val="tx1"/>
                </a:solidFill>
              </a:rPr>
              <a:t>“Other Participating Countries and Agencies”: </a:t>
            </a:r>
          </a:p>
          <a:p>
            <a:pPr>
              <a:spcBef>
                <a:spcPct val="0"/>
              </a:spcBef>
              <a:spcAft>
                <a:spcPct val="0"/>
              </a:spcAft>
              <a:buFont typeface="Arial" pitchFamily="34" charset="0"/>
              <a:buChar char="•"/>
              <a:defRPr/>
            </a:pPr>
            <a:r>
              <a:rPr lang="en-AU" sz="2000" dirty="0" smtClean="0">
                <a:solidFill>
                  <a:schemeClr val="tx1"/>
                </a:solidFill>
              </a:rPr>
              <a:t>18 other countries from outside the region, including several potential resettlement countries.</a:t>
            </a:r>
          </a:p>
          <a:p>
            <a:pPr>
              <a:spcBef>
                <a:spcPct val="0"/>
              </a:spcBef>
              <a:spcAft>
                <a:spcPct val="0"/>
              </a:spcAft>
              <a:buFont typeface="Arial" pitchFamily="34" charset="0"/>
              <a:buChar char="•"/>
              <a:defRPr/>
            </a:pPr>
            <a:r>
              <a:rPr lang="en-AU" sz="2000" dirty="0" smtClean="0">
                <a:solidFill>
                  <a:schemeClr val="tx1"/>
                </a:solidFill>
              </a:rPr>
              <a:t>11 other intergovernmental organizations and processes with relevant mandates.</a:t>
            </a:r>
          </a:p>
        </p:txBody>
      </p:sp>
      <p:sp>
        <p:nvSpPr>
          <p:cNvPr id="12292" name="Title 2"/>
          <p:cNvSpPr>
            <a:spLocks noGrp="1"/>
          </p:cNvSpPr>
          <p:nvPr>
            <p:ph type="title"/>
          </p:nvPr>
        </p:nvSpPr>
        <p:spPr>
          <a:xfrm>
            <a:off x="360363" y="431800"/>
            <a:ext cx="8351837" cy="476250"/>
          </a:xfrm>
        </p:spPr>
        <p:txBody>
          <a:bodyPr/>
          <a:lstStyle/>
          <a:p>
            <a:r>
              <a:rPr lang="en-AU" smtClean="0"/>
              <a:t>Bali Process on People Smuggling, Trafficking in Persons and Related Transnational Crime</a:t>
            </a:r>
            <a:br>
              <a:rPr lang="en-AU" smtClean="0"/>
            </a:br>
            <a:endParaRPr lang="en-AU"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13315" name="Content Placeholder 3"/>
          <p:cNvSpPr>
            <a:spLocks noGrp="1"/>
          </p:cNvSpPr>
          <p:nvPr>
            <p:ph idx="1"/>
          </p:nvPr>
        </p:nvSpPr>
        <p:spPr>
          <a:xfrm>
            <a:off x="395288" y="765175"/>
            <a:ext cx="8351837" cy="5688013"/>
          </a:xfrm>
        </p:spPr>
        <p:txBody>
          <a:bodyPr/>
          <a:lstStyle/>
          <a:p>
            <a:pPr marL="0" indent="0">
              <a:spcBef>
                <a:spcPct val="0"/>
              </a:spcBef>
              <a:spcAft>
                <a:spcPct val="0"/>
              </a:spcAft>
            </a:pPr>
            <a:r>
              <a:rPr sz="1700" i="1" dirty="0" smtClean="0">
                <a:solidFill>
                  <a:schemeClr val="tx1"/>
                </a:solidFill>
              </a:rPr>
              <a:t>Final Co-Chairs’ Statement,</a:t>
            </a:r>
            <a:r>
              <a:rPr sz="1700" dirty="0" smtClean="0">
                <a:solidFill>
                  <a:schemeClr val="tx1"/>
                </a:solidFill>
              </a:rPr>
              <a:t> 30 March 2011</a:t>
            </a:r>
            <a:endParaRPr lang="en-AU" sz="1700" dirty="0" smtClean="0">
              <a:solidFill>
                <a:schemeClr val="tx1"/>
              </a:solidFill>
            </a:endParaRPr>
          </a:p>
          <a:p>
            <a:pPr marL="0" indent="0">
              <a:spcBef>
                <a:spcPct val="0"/>
              </a:spcBef>
              <a:spcAft>
                <a:spcPct val="0"/>
              </a:spcAft>
            </a:pPr>
            <a:r>
              <a:rPr sz="1700" dirty="0" smtClean="0">
                <a:solidFill>
                  <a:schemeClr val="tx1"/>
                </a:solidFill>
              </a:rPr>
              <a:t>“16. Ministers agreed that an inclusive but non-binding regional cooperation framework would provide a more effective way for interested parties to cooperate to reduce irregular movement through the region. Ministers agreed to a regional cooperation framework underpinned by the following core principles:</a:t>
            </a:r>
          </a:p>
          <a:p>
            <a:pPr marL="0" indent="0">
              <a:spcBef>
                <a:spcPct val="0"/>
              </a:spcBef>
              <a:spcAft>
                <a:spcPct val="0"/>
              </a:spcAft>
            </a:pPr>
            <a:r>
              <a:rPr sz="1700" dirty="0" err="1" smtClean="0">
                <a:solidFill>
                  <a:schemeClr val="tx1"/>
                </a:solidFill>
              </a:rPr>
              <a:t>i</a:t>
            </a:r>
            <a:r>
              <a:rPr sz="1700" dirty="0" smtClean="0">
                <a:solidFill>
                  <a:schemeClr val="tx1"/>
                </a:solidFill>
              </a:rPr>
              <a:t>. Irregular movement facilitated by people smuggling syndicates should be eliminated and States should promote and support opportunities for orderly migration.</a:t>
            </a:r>
            <a:endParaRPr lang="en-AU" sz="1700" dirty="0" smtClean="0">
              <a:solidFill>
                <a:schemeClr val="tx1"/>
              </a:solidFill>
            </a:endParaRPr>
          </a:p>
          <a:p>
            <a:pPr marL="0" indent="0">
              <a:spcBef>
                <a:spcPct val="0"/>
              </a:spcBef>
              <a:spcAft>
                <a:spcPct val="0"/>
              </a:spcAft>
            </a:pPr>
            <a:r>
              <a:rPr sz="1700" dirty="0" smtClean="0">
                <a:solidFill>
                  <a:srgbClr val="00B050"/>
                </a:solidFill>
              </a:rPr>
              <a:t>ii. Where appropriate and possible, asylum seekers should have access to consistent assessment processes, whether through a set of </a:t>
            </a:r>
            <a:r>
              <a:rPr sz="1700" dirty="0" err="1" smtClean="0">
                <a:solidFill>
                  <a:srgbClr val="00B050"/>
                </a:solidFill>
              </a:rPr>
              <a:t>harmonised</a:t>
            </a:r>
            <a:r>
              <a:rPr sz="1700" dirty="0" smtClean="0">
                <a:solidFill>
                  <a:srgbClr val="00B050"/>
                </a:solidFill>
              </a:rPr>
              <a:t> arrangements or through the possible establishment of regional assessment arrangements, which might include a centre or </a:t>
            </a:r>
            <a:r>
              <a:rPr sz="1700" dirty="0" err="1" smtClean="0">
                <a:solidFill>
                  <a:srgbClr val="00B050"/>
                </a:solidFill>
              </a:rPr>
              <a:t>centres</a:t>
            </a:r>
            <a:r>
              <a:rPr sz="1700" dirty="0" smtClean="0">
                <a:solidFill>
                  <a:srgbClr val="00B050"/>
                </a:solidFill>
              </a:rPr>
              <a:t>, taking into account any existing sub-regional arrangements.</a:t>
            </a:r>
            <a:endParaRPr lang="en-AU" sz="1700" dirty="0" smtClean="0">
              <a:solidFill>
                <a:srgbClr val="00B050"/>
              </a:solidFill>
            </a:endParaRPr>
          </a:p>
          <a:p>
            <a:pPr marL="0" indent="0">
              <a:spcBef>
                <a:spcPct val="0"/>
              </a:spcBef>
              <a:spcAft>
                <a:spcPct val="0"/>
              </a:spcAft>
            </a:pPr>
            <a:r>
              <a:rPr sz="1700" dirty="0" smtClean="0">
                <a:solidFill>
                  <a:srgbClr val="00B050"/>
                </a:solidFill>
              </a:rPr>
              <a:t>iii. Persons found to be refugees under those assessment processes should be provided with a durable solution, including voluntary repatriation, resettlement within and outside the region and, where appropriate, possible “in country” solutions.</a:t>
            </a:r>
            <a:endParaRPr lang="en-AU" sz="1700" dirty="0" smtClean="0">
              <a:solidFill>
                <a:srgbClr val="00B050"/>
              </a:solidFill>
            </a:endParaRPr>
          </a:p>
          <a:p>
            <a:pPr marL="0" indent="0">
              <a:spcBef>
                <a:spcPct val="0"/>
              </a:spcBef>
              <a:spcAft>
                <a:spcPct val="0"/>
              </a:spcAft>
            </a:pPr>
            <a:r>
              <a:rPr sz="1700" dirty="0" smtClean="0">
                <a:solidFill>
                  <a:schemeClr val="tx1"/>
                </a:solidFill>
              </a:rPr>
              <a:t>iv. Persons found not to be in need of protection should be returned, preferably on a voluntary basis, to their countries of origin, in safety and dignity.  Returns should be sustainable and States should look to </a:t>
            </a:r>
            <a:r>
              <a:rPr sz="1700" dirty="0" err="1" smtClean="0">
                <a:solidFill>
                  <a:schemeClr val="tx1"/>
                </a:solidFill>
              </a:rPr>
              <a:t>maximise</a:t>
            </a:r>
            <a:r>
              <a:rPr sz="1700" dirty="0" smtClean="0">
                <a:solidFill>
                  <a:schemeClr val="tx1"/>
                </a:solidFill>
              </a:rPr>
              <a:t> opportunities for greater cooperation.</a:t>
            </a:r>
            <a:endParaRPr lang="en-AU" sz="1700" dirty="0" smtClean="0">
              <a:solidFill>
                <a:schemeClr val="tx1"/>
              </a:solidFill>
            </a:endParaRPr>
          </a:p>
          <a:p>
            <a:pPr marL="0" indent="0">
              <a:spcBef>
                <a:spcPct val="0"/>
              </a:spcBef>
              <a:spcAft>
                <a:spcPct val="0"/>
              </a:spcAft>
            </a:pPr>
            <a:r>
              <a:rPr sz="1700" dirty="0" smtClean="0">
                <a:solidFill>
                  <a:schemeClr val="tx1"/>
                </a:solidFill>
              </a:rPr>
              <a:t>v. People smuggling enterprises should be targeted through border security arrangements, law enforcement activities and disincentives for human trafficking and smuggling.”</a:t>
            </a:r>
            <a:endParaRPr lang="en-AU" sz="1700" dirty="0" smtClean="0">
              <a:solidFill>
                <a:schemeClr val="tx1"/>
              </a:solidFill>
            </a:endParaRPr>
          </a:p>
          <a:p>
            <a:pPr marL="0" indent="0">
              <a:spcBef>
                <a:spcPct val="0"/>
              </a:spcBef>
              <a:spcAft>
                <a:spcPct val="0"/>
              </a:spcAft>
            </a:pPr>
            <a:endParaRPr lang="en-AU" sz="1600" dirty="0" smtClean="0">
              <a:solidFill>
                <a:schemeClr val="tx1"/>
              </a:solidFill>
            </a:endParaRPr>
          </a:p>
        </p:txBody>
      </p:sp>
      <p:sp>
        <p:nvSpPr>
          <p:cNvPr id="13316" name="Title 2"/>
          <p:cNvSpPr>
            <a:spLocks noGrp="1"/>
          </p:cNvSpPr>
          <p:nvPr>
            <p:ph type="title"/>
          </p:nvPr>
        </p:nvSpPr>
        <p:spPr>
          <a:xfrm>
            <a:off x="395288" y="333375"/>
            <a:ext cx="8351837" cy="476250"/>
          </a:xfrm>
        </p:spPr>
        <p:txBody>
          <a:bodyPr/>
          <a:lstStyle/>
          <a:p>
            <a:r>
              <a:rPr lang="en-AU" dirty="0" smtClean="0"/>
              <a:t>Bali Process: Regional Cooperation Framework</a:t>
            </a:r>
            <a:br>
              <a:rPr lang="en-AU" dirty="0" smtClean="0"/>
            </a:br>
            <a:r>
              <a:rPr lang="en-AU"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Placeholder 1"/>
          <p:cNvSpPr>
            <a:spLocks noGrp="1"/>
          </p:cNvSpPr>
          <p:nvPr>
            <p:ph type="body" sz="quarter" idx="12"/>
          </p:nvPr>
        </p:nvSpPr>
        <p:spPr>
          <a:xfrm>
            <a:off x="431800" y="6480175"/>
            <a:ext cx="7380288" cy="287338"/>
          </a:xfrm>
        </p:spPr>
        <p:txBody>
          <a:bodyPr/>
          <a:lstStyle/>
          <a:p>
            <a:pPr marL="0" indent="0"/>
            <a:r>
              <a:rPr lang="en-US">
                <a:solidFill>
                  <a:srgbClr val="7F7F7F"/>
                </a:solidFill>
              </a:rPr>
              <a:t>La Trobe University</a:t>
            </a:r>
          </a:p>
        </p:txBody>
      </p:sp>
      <p:sp>
        <p:nvSpPr>
          <p:cNvPr id="14339" name="Title 2"/>
          <p:cNvSpPr>
            <a:spLocks noGrp="1"/>
          </p:cNvSpPr>
          <p:nvPr>
            <p:ph type="title"/>
          </p:nvPr>
        </p:nvSpPr>
        <p:spPr>
          <a:xfrm>
            <a:off x="360363" y="431800"/>
            <a:ext cx="8351837" cy="476250"/>
          </a:xfrm>
        </p:spPr>
        <p:txBody>
          <a:bodyPr/>
          <a:lstStyle/>
          <a:p>
            <a:r>
              <a:rPr lang="en-US" smtClean="0"/>
              <a:t>Bali Process: Regional Cooperation Framework</a:t>
            </a:r>
          </a:p>
        </p:txBody>
      </p:sp>
      <p:sp>
        <p:nvSpPr>
          <p:cNvPr id="4" name="Content Placeholder 3"/>
          <p:cNvSpPr>
            <a:spLocks noGrp="1"/>
          </p:cNvSpPr>
          <p:nvPr>
            <p:ph idx="1"/>
          </p:nvPr>
        </p:nvSpPr>
        <p:spPr>
          <a:xfrm>
            <a:off x="250825" y="908050"/>
            <a:ext cx="8351838" cy="5473700"/>
          </a:xfrm>
        </p:spPr>
        <p:txBody>
          <a:bodyPr/>
          <a:lstStyle/>
          <a:p>
            <a:pPr marL="0">
              <a:spcBef>
                <a:spcPts val="0"/>
              </a:spcBef>
              <a:spcAft>
                <a:spcPts val="0"/>
              </a:spcAft>
              <a:defRPr/>
            </a:pPr>
            <a:r>
              <a:rPr i="1" dirty="0" smtClean="0">
                <a:solidFill>
                  <a:schemeClr val="tx1"/>
                </a:solidFill>
              </a:rPr>
              <a:t>Final Co-Chairs’ Statement,</a:t>
            </a:r>
            <a:r>
              <a:rPr dirty="0" smtClean="0">
                <a:solidFill>
                  <a:schemeClr val="tx1"/>
                </a:solidFill>
              </a:rPr>
              <a:t> 30 March 2011</a:t>
            </a:r>
          </a:p>
          <a:p>
            <a:pPr marL="0">
              <a:spcBef>
                <a:spcPts val="0"/>
              </a:spcBef>
              <a:spcAft>
                <a:spcPts val="0"/>
              </a:spcAft>
              <a:defRPr/>
            </a:pPr>
            <a:r>
              <a:rPr lang="en-GB" dirty="0" smtClean="0">
                <a:solidFill>
                  <a:schemeClr val="tx1"/>
                </a:solidFill>
              </a:rPr>
              <a:t>“19. Ministers agreed that in developing and implementing practical arrangements participating States should be guided by the following considerations: </a:t>
            </a:r>
            <a:endParaRPr dirty="0" smtClean="0">
              <a:solidFill>
                <a:schemeClr val="tx1"/>
              </a:solidFill>
            </a:endParaRPr>
          </a:p>
          <a:p>
            <a:pPr marL="0" lvl="2" fontAlgn="auto" hangingPunct="1">
              <a:spcBef>
                <a:spcPts val="0"/>
              </a:spcBef>
              <a:spcAft>
                <a:spcPts val="0"/>
              </a:spcAft>
              <a:buFont typeface="Arial" pitchFamily="34" charset="0"/>
              <a:buNone/>
              <a:defRPr/>
            </a:pPr>
            <a:r>
              <a:rPr lang="en-AU" dirty="0" smtClean="0">
                <a:solidFill>
                  <a:srgbClr val="00B050"/>
                </a:solidFill>
              </a:rPr>
              <a:t>(</a:t>
            </a:r>
            <a:r>
              <a:rPr lang="en-AU" dirty="0" err="1" smtClean="0">
                <a:solidFill>
                  <a:srgbClr val="00B050"/>
                </a:solidFill>
              </a:rPr>
              <a:t>i</a:t>
            </a:r>
            <a:r>
              <a:rPr lang="en-AU" dirty="0" smtClean="0">
                <a:solidFill>
                  <a:srgbClr val="00B050"/>
                </a:solidFill>
              </a:rPr>
              <a:t>) Arrangements should promote human life and dignity.</a:t>
            </a:r>
            <a:endParaRPr lang="en-US" sz="1200" dirty="0" smtClean="0">
              <a:solidFill>
                <a:srgbClr val="00B050"/>
              </a:solidFill>
            </a:endParaRPr>
          </a:p>
          <a:p>
            <a:pPr marL="0" lvl="2" fontAlgn="auto" hangingPunct="1">
              <a:spcBef>
                <a:spcPts val="0"/>
              </a:spcBef>
              <a:spcAft>
                <a:spcPts val="0"/>
              </a:spcAft>
              <a:buFont typeface="Arial" pitchFamily="34" charset="0"/>
              <a:buNone/>
              <a:defRPr/>
            </a:pPr>
            <a:r>
              <a:rPr lang="en-AU" dirty="0" smtClean="0">
                <a:solidFill>
                  <a:schemeClr val="tx1"/>
                </a:solidFill>
              </a:rPr>
              <a:t>(ii) </a:t>
            </a:r>
            <a:r>
              <a:rPr lang="en-AU" dirty="0" smtClean="0">
                <a:solidFill>
                  <a:srgbClr val="00B050"/>
                </a:solidFill>
              </a:rPr>
              <a:t>Arrangements should seek to build capacity in the region to process mixed flows </a:t>
            </a:r>
            <a:r>
              <a:rPr lang="en-AU" dirty="0" smtClean="0">
                <a:solidFill>
                  <a:schemeClr val="tx1"/>
                </a:solidFill>
              </a:rPr>
              <a:t>and where appropriate utilise available resources, such as those provided by international organisations.</a:t>
            </a:r>
            <a:endParaRPr lang="en-US" sz="1200" dirty="0" smtClean="0">
              <a:solidFill>
                <a:schemeClr val="tx1"/>
              </a:solidFill>
            </a:endParaRPr>
          </a:p>
          <a:p>
            <a:pPr marL="0" lvl="2" fontAlgn="auto" hangingPunct="1">
              <a:spcBef>
                <a:spcPts val="0"/>
              </a:spcBef>
              <a:spcAft>
                <a:spcPts val="0"/>
              </a:spcAft>
              <a:buFont typeface="Arial" pitchFamily="34" charset="0"/>
              <a:buNone/>
              <a:defRPr/>
            </a:pPr>
            <a:r>
              <a:rPr lang="en-AU" dirty="0" smtClean="0">
                <a:solidFill>
                  <a:schemeClr val="tx1"/>
                </a:solidFill>
              </a:rPr>
              <a:t>(iii) </a:t>
            </a:r>
            <a:r>
              <a:rPr lang="en-AU" dirty="0" smtClean="0">
                <a:solidFill>
                  <a:srgbClr val="00B050"/>
                </a:solidFill>
              </a:rPr>
              <a:t>Arrangements should reflect the principles of burden-sharing and collective responsibility, </a:t>
            </a:r>
            <a:r>
              <a:rPr lang="en-AU" dirty="0" smtClean="0">
                <a:solidFill>
                  <a:schemeClr val="tx1"/>
                </a:solidFill>
              </a:rPr>
              <a:t>while respecting sovereignty and the national security of concerned States.</a:t>
            </a:r>
            <a:endParaRPr lang="en-US" sz="1200" dirty="0" smtClean="0">
              <a:solidFill>
                <a:schemeClr val="tx1"/>
              </a:solidFill>
            </a:endParaRPr>
          </a:p>
          <a:p>
            <a:pPr marL="0" lvl="2" fontAlgn="auto" hangingPunct="1">
              <a:spcBef>
                <a:spcPts val="0"/>
              </a:spcBef>
              <a:spcAft>
                <a:spcPts val="0"/>
              </a:spcAft>
              <a:buFont typeface="Arial" pitchFamily="34" charset="0"/>
              <a:buNone/>
              <a:defRPr/>
            </a:pPr>
            <a:r>
              <a:rPr lang="en-AU" dirty="0" smtClean="0">
                <a:solidFill>
                  <a:srgbClr val="00B050"/>
                </a:solidFill>
              </a:rPr>
              <a:t>(iv) Arrangements should seek to address root causes of irregular movement and promote population stabilisation wherever possible.</a:t>
            </a:r>
            <a:endParaRPr lang="en-US" sz="1200" dirty="0" smtClean="0">
              <a:solidFill>
                <a:srgbClr val="00B050"/>
              </a:solidFill>
            </a:endParaRPr>
          </a:p>
          <a:p>
            <a:pPr marL="0" lvl="2" fontAlgn="auto" hangingPunct="1">
              <a:spcBef>
                <a:spcPts val="0"/>
              </a:spcBef>
              <a:spcAft>
                <a:spcPts val="0"/>
              </a:spcAft>
              <a:buFont typeface="Arial" pitchFamily="34" charset="0"/>
              <a:buNone/>
              <a:defRPr/>
            </a:pPr>
            <a:r>
              <a:rPr lang="en-AU" dirty="0" smtClean="0">
                <a:solidFill>
                  <a:schemeClr val="tx1"/>
                </a:solidFill>
              </a:rPr>
              <a:t>(v) Arrangements should promote orderly, legal migration and provide appropriate opportunities for regular migration.</a:t>
            </a:r>
            <a:endParaRPr lang="en-US" sz="1200" dirty="0" smtClean="0">
              <a:solidFill>
                <a:schemeClr val="tx1"/>
              </a:solidFill>
            </a:endParaRPr>
          </a:p>
          <a:p>
            <a:pPr marL="0" lvl="2" fontAlgn="auto" hangingPunct="1">
              <a:spcBef>
                <a:spcPts val="0"/>
              </a:spcBef>
              <a:spcAft>
                <a:spcPts val="0"/>
              </a:spcAft>
              <a:buFont typeface="Arial" pitchFamily="34" charset="0"/>
              <a:buNone/>
              <a:defRPr/>
            </a:pPr>
            <a:r>
              <a:rPr lang="en-AU" dirty="0" smtClean="0">
                <a:solidFill>
                  <a:schemeClr val="tx1"/>
                </a:solidFill>
              </a:rPr>
              <a:t>(vi) Any arrangements should avoid creating pull factors to, or within, the region.</a:t>
            </a:r>
            <a:endParaRPr lang="en-US" sz="1200" dirty="0" smtClean="0">
              <a:solidFill>
                <a:schemeClr val="tx1"/>
              </a:solidFill>
            </a:endParaRPr>
          </a:p>
          <a:p>
            <a:pPr marL="0" lvl="2" fontAlgn="auto" hangingPunct="1">
              <a:spcBef>
                <a:spcPts val="0"/>
              </a:spcBef>
              <a:spcAft>
                <a:spcPts val="0"/>
              </a:spcAft>
              <a:buFont typeface="Arial" pitchFamily="34" charset="0"/>
              <a:buNone/>
              <a:defRPr/>
            </a:pPr>
            <a:r>
              <a:rPr lang="en-AU" dirty="0" smtClean="0">
                <a:solidFill>
                  <a:schemeClr val="tx1"/>
                </a:solidFill>
              </a:rPr>
              <a:t>(vii) Arrangements should seek to undermine the people smuggling model and create disincentives for irregular movement and may include, in appropriate circumstances, transfer and readmission.</a:t>
            </a:r>
            <a:endParaRPr lang="en-US" sz="1200" dirty="0" smtClean="0">
              <a:solidFill>
                <a:schemeClr val="tx1"/>
              </a:solidFill>
            </a:endParaRPr>
          </a:p>
          <a:p>
            <a:pPr marL="0" lvl="2" fontAlgn="auto" hangingPunct="1">
              <a:spcBef>
                <a:spcPts val="0"/>
              </a:spcBef>
              <a:spcAft>
                <a:spcPts val="0"/>
              </a:spcAft>
              <a:buFont typeface="Arial" pitchFamily="34" charset="0"/>
              <a:buNone/>
              <a:defRPr/>
            </a:pPr>
            <a:r>
              <a:rPr lang="en-AU" dirty="0" smtClean="0">
                <a:solidFill>
                  <a:schemeClr val="tx1"/>
                </a:solidFill>
              </a:rPr>
              <a:t>(viii) Arrangements should support and promote increased information exchange, while respecting confidentiality and upholding the privacy of affected persons.”</a:t>
            </a:r>
            <a:endParaRPr lang="en-US" sz="1200" dirty="0" smtClean="0">
              <a:solidFill>
                <a:schemeClr val="tx1"/>
              </a:solidFill>
            </a:endParaRPr>
          </a:p>
          <a:p>
            <a:pPr>
              <a:defRPr/>
            </a:pPr>
            <a:endParaR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15363" name="Title 2"/>
          <p:cNvSpPr>
            <a:spLocks noGrp="1"/>
          </p:cNvSpPr>
          <p:nvPr>
            <p:ph type="title"/>
          </p:nvPr>
        </p:nvSpPr>
        <p:spPr>
          <a:xfrm>
            <a:off x="360363" y="431800"/>
            <a:ext cx="8351837" cy="549275"/>
          </a:xfrm>
        </p:spPr>
        <p:txBody>
          <a:bodyPr/>
          <a:lstStyle/>
          <a:p>
            <a:r>
              <a:rPr lang="en-AU" smtClean="0"/>
              <a:t>Bali Process: Regional Support Office</a:t>
            </a:r>
          </a:p>
        </p:txBody>
      </p:sp>
      <p:sp>
        <p:nvSpPr>
          <p:cNvPr id="4" name="Content Placeholder 3"/>
          <p:cNvSpPr>
            <a:spLocks noGrp="1"/>
          </p:cNvSpPr>
          <p:nvPr>
            <p:ph idx="1"/>
          </p:nvPr>
        </p:nvSpPr>
        <p:spPr>
          <a:xfrm>
            <a:off x="395288" y="981075"/>
            <a:ext cx="8351837" cy="5472113"/>
          </a:xfrm>
        </p:spPr>
        <p:txBody>
          <a:bodyPr/>
          <a:lstStyle/>
          <a:p>
            <a:pPr>
              <a:spcBef>
                <a:spcPts val="0"/>
              </a:spcBef>
              <a:spcAft>
                <a:spcPts val="0"/>
              </a:spcAft>
              <a:defRPr/>
            </a:pPr>
            <a:r>
              <a:rPr lang="en-AU" dirty="0" smtClean="0">
                <a:solidFill>
                  <a:schemeClr val="tx1"/>
                </a:solidFill>
              </a:rPr>
              <a:t>Foundation Projects</a:t>
            </a:r>
          </a:p>
          <a:p>
            <a:pPr>
              <a:spcBef>
                <a:spcPts val="0"/>
              </a:spcBef>
              <a:spcAft>
                <a:spcPts val="0"/>
              </a:spcAft>
              <a:buFontTx/>
              <a:buAutoNum type="arabicParenR"/>
              <a:defRPr/>
            </a:pPr>
            <a:r>
              <a:rPr lang="en-AU" dirty="0" smtClean="0">
                <a:solidFill>
                  <a:schemeClr val="tx1"/>
                </a:solidFill>
              </a:rPr>
              <a:t>Enhancing </a:t>
            </a:r>
            <a:r>
              <a:rPr lang="en-AU" dirty="0">
                <a:solidFill>
                  <a:schemeClr val="tx1"/>
                </a:solidFill>
              </a:rPr>
              <a:t>Collection, Use and Sharing of </a:t>
            </a:r>
            <a:r>
              <a:rPr lang="en-AU" dirty="0" smtClean="0">
                <a:solidFill>
                  <a:schemeClr val="tx1"/>
                </a:solidFill>
              </a:rPr>
              <a:t>Data (12 month project)</a:t>
            </a:r>
          </a:p>
          <a:p>
            <a:pPr lvl="2">
              <a:spcBef>
                <a:spcPts val="0"/>
              </a:spcBef>
              <a:spcAft>
                <a:spcPts val="0"/>
              </a:spcAft>
              <a:defRPr/>
            </a:pPr>
            <a:r>
              <a:rPr lang="en-AU" dirty="0" smtClean="0">
                <a:solidFill>
                  <a:schemeClr val="tx1"/>
                </a:solidFill>
              </a:rPr>
              <a:t>Proposed &amp; funded by Australian Department of Immigration (DIAC)</a:t>
            </a:r>
          </a:p>
          <a:p>
            <a:pPr lvl="2">
              <a:spcBef>
                <a:spcPts val="0"/>
              </a:spcBef>
              <a:spcAft>
                <a:spcPts val="0"/>
              </a:spcAft>
              <a:defRPr/>
            </a:pPr>
            <a:r>
              <a:rPr lang="en-AU" dirty="0" smtClean="0">
                <a:solidFill>
                  <a:schemeClr val="tx1"/>
                </a:solidFill>
              </a:rPr>
              <a:t>Implemented by IOM</a:t>
            </a:r>
          </a:p>
          <a:p>
            <a:pPr>
              <a:spcBef>
                <a:spcPts val="0"/>
              </a:spcBef>
              <a:spcAft>
                <a:spcPts val="0"/>
              </a:spcAft>
              <a:buFontTx/>
              <a:buAutoNum type="arabicParenR"/>
              <a:defRPr/>
            </a:pPr>
            <a:r>
              <a:rPr lang="en-AU" dirty="0" smtClean="0">
                <a:solidFill>
                  <a:schemeClr val="tx1"/>
                </a:solidFill>
              </a:rPr>
              <a:t>Voluntary Return Support and Reintegration Assistance (12 month pilot project)</a:t>
            </a:r>
          </a:p>
          <a:p>
            <a:pPr lvl="2">
              <a:spcBef>
                <a:spcPts val="0"/>
              </a:spcBef>
              <a:spcAft>
                <a:spcPts val="0"/>
              </a:spcAft>
              <a:defRPr/>
            </a:pPr>
            <a:r>
              <a:rPr lang="en-AU" dirty="0" smtClean="0">
                <a:solidFill>
                  <a:schemeClr val="tx1"/>
                </a:solidFill>
              </a:rPr>
              <a:t>Proposed &amp; funded by DIAC</a:t>
            </a:r>
          </a:p>
          <a:p>
            <a:pPr lvl="2">
              <a:spcBef>
                <a:spcPts val="0"/>
              </a:spcBef>
              <a:spcAft>
                <a:spcPts val="0"/>
              </a:spcAft>
              <a:defRPr/>
            </a:pPr>
            <a:r>
              <a:rPr lang="en-AU" dirty="0" smtClean="0">
                <a:solidFill>
                  <a:schemeClr val="tx1"/>
                </a:solidFill>
              </a:rPr>
              <a:t>Implemented by IOM (with UNHCR and Bali Process countries).</a:t>
            </a:r>
          </a:p>
          <a:p>
            <a:pPr>
              <a:spcBef>
                <a:spcPts val="0"/>
              </a:spcBef>
              <a:spcAft>
                <a:spcPts val="0"/>
              </a:spcAft>
              <a:buFontTx/>
              <a:buAutoNum type="arabicParenR"/>
              <a:defRPr/>
            </a:pPr>
            <a:r>
              <a:rPr lang="en-AU" dirty="0" smtClean="0">
                <a:solidFill>
                  <a:schemeClr val="tx1"/>
                </a:solidFill>
              </a:rPr>
              <a:t>Regional Roundtable on Irregular Movements by Sea (by end 2012)</a:t>
            </a:r>
          </a:p>
          <a:p>
            <a:pPr lvl="2">
              <a:spcBef>
                <a:spcPts val="0"/>
              </a:spcBef>
              <a:spcAft>
                <a:spcPts val="0"/>
              </a:spcAft>
              <a:defRPr/>
            </a:pPr>
            <a:r>
              <a:rPr lang="en-AU" dirty="0" smtClean="0">
                <a:solidFill>
                  <a:schemeClr val="tx1"/>
                </a:solidFill>
              </a:rPr>
              <a:t>Proposed &amp; to be implemented by UNHCR</a:t>
            </a:r>
          </a:p>
          <a:p>
            <a:pPr lvl="2">
              <a:spcBef>
                <a:spcPts val="0"/>
              </a:spcBef>
              <a:spcAft>
                <a:spcPts val="0"/>
              </a:spcAft>
              <a:defRPr/>
            </a:pPr>
            <a:r>
              <a:rPr lang="en-AU" dirty="0" smtClean="0">
                <a:solidFill>
                  <a:schemeClr val="tx1"/>
                </a:solidFill>
              </a:rPr>
              <a:t>Funded by United States</a:t>
            </a:r>
          </a:p>
          <a:p>
            <a:pPr>
              <a:spcBef>
                <a:spcPts val="0"/>
              </a:spcBef>
              <a:spcAft>
                <a:spcPts val="0"/>
              </a:spcAft>
              <a:buFontTx/>
              <a:buAutoNum type="arabicParenR"/>
              <a:defRPr/>
            </a:pPr>
            <a:r>
              <a:rPr lang="en-AU" dirty="0" smtClean="0">
                <a:solidFill>
                  <a:schemeClr val="tx1"/>
                </a:solidFill>
              </a:rPr>
              <a:t>Pilot study on information exchange and data analysis on irregular migration by sea (still being scoped).</a:t>
            </a:r>
          </a:p>
          <a:p>
            <a:pPr lvl="2">
              <a:spcBef>
                <a:spcPts val="0"/>
              </a:spcBef>
              <a:spcAft>
                <a:spcPts val="0"/>
              </a:spcAft>
              <a:defRPr/>
            </a:pPr>
            <a:r>
              <a:rPr lang="en-AU" dirty="0" smtClean="0">
                <a:solidFill>
                  <a:schemeClr val="tx1"/>
                </a:solidFill>
              </a:rPr>
              <a:t>Proposed by UNHCR</a:t>
            </a:r>
          </a:p>
          <a:p>
            <a:pPr marL="0" lvl="2" indent="0">
              <a:spcBef>
                <a:spcPts val="0"/>
              </a:spcBef>
              <a:spcAft>
                <a:spcPts val="0"/>
              </a:spcAft>
              <a:buFont typeface="Arial" pitchFamily="34" charset="0"/>
              <a:buNone/>
              <a:defRPr/>
            </a:pPr>
            <a:endParaRPr lang="en-AU" dirty="0" smtClean="0">
              <a:solidFill>
                <a:schemeClr val="tx1"/>
              </a:solidFill>
            </a:endParaRPr>
          </a:p>
          <a:p>
            <a:pPr marL="0" lvl="2" indent="0">
              <a:spcBef>
                <a:spcPts val="0"/>
              </a:spcBef>
              <a:spcAft>
                <a:spcPts val="0"/>
              </a:spcAft>
              <a:buFont typeface="Arial" pitchFamily="34" charset="0"/>
              <a:buNone/>
              <a:defRPr/>
            </a:pPr>
            <a:r>
              <a:rPr lang="en-AU" dirty="0" smtClean="0">
                <a:solidFill>
                  <a:schemeClr val="tx1"/>
                </a:solidFill>
              </a:rPr>
              <a:t>Additional Project: Mapping and </a:t>
            </a:r>
            <a:r>
              <a:rPr lang="en-AU" dirty="0" err="1" smtClean="0">
                <a:solidFill>
                  <a:schemeClr val="tx1"/>
                </a:solidFill>
              </a:rPr>
              <a:t>Analyzing</a:t>
            </a:r>
            <a:r>
              <a:rPr lang="en-AU" dirty="0" smtClean="0">
                <a:solidFill>
                  <a:schemeClr val="tx1"/>
                </a:solidFill>
              </a:rPr>
              <a:t> the Protection Situation of Unaccompanied and Separated Children in South East Asia (6 month project)</a:t>
            </a:r>
            <a:endParaRPr lang="en-AU" dirty="0">
              <a:solidFill>
                <a:schemeClr val="tx1"/>
              </a:solidFill>
            </a:endParaRPr>
          </a:p>
          <a:p>
            <a:pPr marL="703263" lvl="3" indent="-285750">
              <a:spcBef>
                <a:spcPts val="0"/>
              </a:spcBef>
              <a:spcAft>
                <a:spcPts val="0"/>
              </a:spcAft>
              <a:defRPr/>
            </a:pPr>
            <a:r>
              <a:rPr lang="en-AU" dirty="0" smtClean="0">
                <a:solidFill>
                  <a:schemeClr val="tx1"/>
                </a:solidFill>
              </a:rPr>
              <a:t>Proposed by UNHCR </a:t>
            </a:r>
          </a:p>
          <a:p>
            <a:pPr marL="703263" lvl="3" indent="-285750">
              <a:spcBef>
                <a:spcPts val="0"/>
              </a:spcBef>
              <a:spcAft>
                <a:spcPts val="0"/>
              </a:spcAft>
              <a:defRPr/>
            </a:pPr>
            <a:r>
              <a:rPr lang="en-AU" dirty="0" smtClean="0">
                <a:solidFill>
                  <a:schemeClr val="tx1"/>
                </a:solidFill>
              </a:rPr>
              <a:t>Implementation contracted out by UNHCR to a team of academics led by Dr </a:t>
            </a:r>
            <a:r>
              <a:rPr lang="en-AU" dirty="0" err="1" smtClean="0">
                <a:solidFill>
                  <a:schemeClr val="tx1"/>
                </a:solidFill>
              </a:rPr>
              <a:t>Sriprapha</a:t>
            </a:r>
            <a:r>
              <a:rPr lang="en-AU" dirty="0" smtClean="0">
                <a:solidFill>
                  <a:schemeClr val="tx1"/>
                </a:solidFill>
              </a:rPr>
              <a:t> </a:t>
            </a:r>
            <a:r>
              <a:rPr lang="en-AU" dirty="0" err="1" smtClean="0">
                <a:solidFill>
                  <a:schemeClr val="tx1"/>
                </a:solidFill>
              </a:rPr>
              <a:t>Petcharamesree</a:t>
            </a:r>
            <a:r>
              <a:rPr lang="en-AU" dirty="0" smtClean="0">
                <a:solidFill>
                  <a:schemeClr val="tx1"/>
                </a:solidFill>
              </a:rPr>
              <a:t> of </a:t>
            </a:r>
            <a:r>
              <a:rPr lang="en-AU" dirty="0" err="1" smtClean="0">
                <a:solidFill>
                  <a:schemeClr val="tx1"/>
                </a:solidFill>
              </a:rPr>
              <a:t>Mahidol</a:t>
            </a:r>
            <a:r>
              <a:rPr lang="en-AU" dirty="0" smtClean="0">
                <a:solidFill>
                  <a:schemeClr val="tx1"/>
                </a:solidFill>
              </a:rPr>
              <a:t> University in Thailand</a:t>
            </a:r>
          </a:p>
          <a:p>
            <a:pPr marL="703263" lvl="3" indent="-285750">
              <a:spcBef>
                <a:spcPts val="0"/>
              </a:spcBef>
              <a:spcAft>
                <a:spcPts val="0"/>
              </a:spcAft>
              <a:defRPr/>
            </a:pPr>
            <a:r>
              <a:rPr lang="en-AU" dirty="0" smtClean="0">
                <a:solidFill>
                  <a:schemeClr val="tx1"/>
                </a:solidFill>
              </a:rPr>
              <a:t>Funded by DIAC</a:t>
            </a:r>
          </a:p>
          <a:p>
            <a:pPr marL="703263" lvl="3" indent="-285750">
              <a:spcBef>
                <a:spcPts val="0"/>
              </a:spcBef>
              <a:spcAft>
                <a:spcPts val="0"/>
              </a:spcAft>
              <a:defRPr/>
            </a:pPr>
            <a:endParaRPr lang="en-AU"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3" end="1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4" end="1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5" end="1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1"/>
          <p:cNvSpPr>
            <a:spLocks noGrp="1"/>
          </p:cNvSpPr>
          <p:nvPr>
            <p:ph type="body" sz="quarter" idx="12"/>
          </p:nvPr>
        </p:nvSpPr>
        <p:spPr>
          <a:xfrm>
            <a:off x="431800" y="6480175"/>
            <a:ext cx="7380288" cy="287338"/>
          </a:xfrm>
        </p:spPr>
        <p:txBody>
          <a:bodyPr/>
          <a:lstStyle/>
          <a:p>
            <a:pPr marL="0" indent="0"/>
            <a:r>
              <a:rPr>
                <a:solidFill>
                  <a:srgbClr val="7F7F7F"/>
                </a:solidFill>
              </a:rPr>
              <a:t>La Trobe University</a:t>
            </a:r>
          </a:p>
        </p:txBody>
      </p:sp>
      <p:sp>
        <p:nvSpPr>
          <p:cNvPr id="16387" name="Title 2"/>
          <p:cNvSpPr>
            <a:spLocks noGrp="1"/>
          </p:cNvSpPr>
          <p:nvPr>
            <p:ph type="title"/>
          </p:nvPr>
        </p:nvSpPr>
        <p:spPr>
          <a:xfrm>
            <a:off x="323528" y="260649"/>
            <a:ext cx="8351837" cy="576064"/>
          </a:xfrm>
        </p:spPr>
        <p:txBody>
          <a:bodyPr/>
          <a:lstStyle/>
          <a:p>
            <a:r>
              <a:rPr lang="en-AU" dirty="0" smtClean="0"/>
              <a:t>Bali Process: Bilateral and Multilateral Arrangements</a:t>
            </a:r>
            <a:br>
              <a:rPr lang="en-AU" dirty="0" smtClean="0"/>
            </a:br>
            <a:endParaRPr lang="en-AU" dirty="0" smtClean="0"/>
          </a:p>
        </p:txBody>
      </p:sp>
      <p:sp>
        <p:nvSpPr>
          <p:cNvPr id="4" name="Content Placeholder 3"/>
          <p:cNvSpPr>
            <a:spLocks noGrp="1"/>
          </p:cNvSpPr>
          <p:nvPr>
            <p:ph idx="1"/>
          </p:nvPr>
        </p:nvSpPr>
        <p:spPr>
          <a:xfrm>
            <a:off x="323850" y="836713"/>
            <a:ext cx="8351838" cy="5616476"/>
          </a:xfrm>
        </p:spPr>
        <p:txBody>
          <a:bodyPr/>
          <a:lstStyle/>
          <a:p>
            <a:pPr marL="0" indent="0">
              <a:defRPr/>
            </a:pPr>
            <a:r>
              <a:rPr sz="2000" i="1" dirty="0" smtClean="0">
                <a:solidFill>
                  <a:schemeClr val="tx1"/>
                </a:solidFill>
              </a:rPr>
              <a:t>Arrangement between the Government of Australia and the Government of Malaysia on Transfer and Resettlement</a:t>
            </a:r>
            <a:r>
              <a:rPr sz="2000" dirty="0" smtClean="0">
                <a:solidFill>
                  <a:schemeClr val="tx1"/>
                </a:solidFill>
              </a:rPr>
              <a:t>, 25 July 2011</a:t>
            </a:r>
          </a:p>
          <a:p>
            <a:pPr>
              <a:buFont typeface="Arial" pitchFamily="34" charset="0"/>
              <a:buChar char="•"/>
              <a:defRPr/>
            </a:pPr>
            <a:r>
              <a:rPr lang="en-AU" sz="2000" dirty="0" smtClean="0">
                <a:solidFill>
                  <a:schemeClr val="tx1"/>
                </a:solidFill>
              </a:rPr>
              <a:t>Not legally binding </a:t>
            </a:r>
          </a:p>
          <a:p>
            <a:pPr>
              <a:buFont typeface="Arial" pitchFamily="34" charset="0"/>
              <a:buChar char="•"/>
              <a:defRPr/>
            </a:pPr>
            <a:r>
              <a:rPr lang="en-AU" sz="2000" dirty="0" smtClean="0">
                <a:solidFill>
                  <a:schemeClr val="tx1"/>
                </a:solidFill>
              </a:rPr>
              <a:t>Australia able to transfer up to 800 irregular maritime arrivals (IMAs) to Malaysia </a:t>
            </a:r>
          </a:p>
          <a:p>
            <a:pPr>
              <a:buFont typeface="Arial" pitchFamily="34" charset="0"/>
              <a:buChar char="•"/>
              <a:defRPr/>
            </a:pPr>
            <a:r>
              <a:rPr lang="en-AU" sz="2000" dirty="0" smtClean="0">
                <a:solidFill>
                  <a:schemeClr val="tx1"/>
                </a:solidFill>
              </a:rPr>
              <a:t>In return (and regardless of how many IMAs were transferred), Australia undertook to resettle 4000 recognised refugees then residing in Malaysia over the next 4 years </a:t>
            </a:r>
          </a:p>
          <a:p>
            <a:pPr>
              <a:buFont typeface="Arial" pitchFamily="34" charset="0"/>
              <a:buChar char="•"/>
              <a:defRPr/>
            </a:pPr>
            <a:r>
              <a:rPr sz="2000" dirty="0" smtClean="0">
                <a:solidFill>
                  <a:schemeClr val="tx1"/>
                </a:solidFill>
              </a:rPr>
              <a:t>Transferees to be given opportunity to have asylum claims considered by UNHCR </a:t>
            </a:r>
            <a:r>
              <a:rPr lang="en-AU" sz="2000" dirty="0" smtClean="0">
                <a:solidFill>
                  <a:schemeClr val="tx1"/>
                </a:solidFill>
              </a:rPr>
              <a:t>and to have access to resettlement if found to be refugees.</a:t>
            </a:r>
          </a:p>
          <a:p>
            <a:pPr>
              <a:buFont typeface="Arial" pitchFamily="34" charset="0"/>
              <a:buChar char="•"/>
              <a:defRPr/>
            </a:pPr>
            <a:r>
              <a:rPr lang="en-AU" sz="2000" dirty="0" smtClean="0">
                <a:solidFill>
                  <a:schemeClr val="tx1"/>
                </a:solidFill>
              </a:rPr>
              <a:t>However, transferees to be given no advantage over other asylum seekers and refugees in Malaysia.</a:t>
            </a:r>
          </a:p>
          <a:p>
            <a:pPr marL="0" indent="0">
              <a:defRPr/>
            </a:pPr>
            <a:r>
              <a:rPr lang="en-AU" sz="2000" dirty="0" smtClean="0">
                <a:solidFill>
                  <a:schemeClr val="tx1"/>
                </a:solidFill>
              </a:rPr>
              <a:t>Transfer </a:t>
            </a:r>
            <a:r>
              <a:rPr lang="en-AU" sz="2000" dirty="0">
                <a:solidFill>
                  <a:schemeClr val="tx1"/>
                </a:solidFill>
              </a:rPr>
              <a:t>frustrated by </a:t>
            </a:r>
            <a:r>
              <a:rPr lang="en-AU" sz="2000" i="1" dirty="0">
                <a:solidFill>
                  <a:schemeClr val="tx1"/>
                </a:solidFill>
              </a:rPr>
              <a:t>Plaintiff M70/2011 v Minister for Immigration and </a:t>
            </a:r>
            <a:r>
              <a:rPr lang="en-AU" sz="2000" i="1" dirty="0" smtClean="0">
                <a:solidFill>
                  <a:schemeClr val="tx1"/>
                </a:solidFill>
              </a:rPr>
              <a:t>Citizenship </a:t>
            </a:r>
            <a:r>
              <a:rPr lang="en-AU" sz="2000" dirty="0" smtClean="0">
                <a:solidFill>
                  <a:schemeClr val="tx1"/>
                </a:solidFill>
              </a:rPr>
              <a:t>[2011</a:t>
            </a:r>
            <a:r>
              <a:rPr lang="en-AU" sz="2000" dirty="0">
                <a:solidFill>
                  <a:schemeClr val="tx1"/>
                </a:solidFill>
              </a:rPr>
              <a:t>] HCA 32 (31 August 2011)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TU PowerPoint Template">
  <a:themeElements>
    <a:clrScheme name="LaTrobe Core Look">
      <a:dk1>
        <a:sysClr val="windowText" lastClr="000000"/>
      </a:dk1>
      <a:lt1>
        <a:sysClr val="window" lastClr="FFFFFF"/>
      </a:lt1>
      <a:dk2>
        <a:srgbClr val="1F497D"/>
      </a:dk2>
      <a:lt2>
        <a:srgbClr val="D6D2C4"/>
      </a:lt2>
      <a:accent1>
        <a:srgbClr val="8A2A2B"/>
      </a:accent1>
      <a:accent2>
        <a:srgbClr val="AB2328"/>
      </a:accent2>
      <a:accent3>
        <a:srgbClr val="D52B1E"/>
      </a:accent3>
      <a:accent4>
        <a:srgbClr val="D14124"/>
      </a:accent4>
      <a:accent5>
        <a:srgbClr val="E87722"/>
      </a:accent5>
      <a:accent6>
        <a:srgbClr val="FF9E1B"/>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LTU PowerPoint Template</Template>
  <TotalTime>3785</TotalTime>
  <Words>2238</Words>
  <Application>Microsoft Office PowerPoint</Application>
  <PresentationFormat>On-screen Show (4:3)</PresentationFormat>
  <Paragraphs>201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LTU PowerPoint Template</vt:lpstr>
      <vt:lpstr>PowerPoint Presentation</vt:lpstr>
      <vt:lpstr>Regional Perspective</vt:lpstr>
      <vt:lpstr>Coalition Government</vt:lpstr>
      <vt:lpstr>Labor Government</vt:lpstr>
      <vt:lpstr>Bali Process on People Smuggling, Trafficking in Persons and Related Transnational Crime </vt:lpstr>
      <vt:lpstr>Bali Process: Regional Cooperation Framework  </vt:lpstr>
      <vt:lpstr>Bali Process: Regional Cooperation Framework</vt:lpstr>
      <vt:lpstr>Bali Process: Regional Support Office</vt:lpstr>
      <vt:lpstr>Bali Process: Bilateral and Multilateral Arrangements </vt:lpstr>
      <vt:lpstr>The Houston Report</vt:lpstr>
      <vt:lpstr>The Houston Report </vt:lpstr>
      <vt:lpstr>The Houston Report </vt:lpstr>
      <vt:lpstr>Pacific Solution Mark II </vt:lpstr>
      <vt:lpstr>Pacific Solution Mark II</vt:lpstr>
      <vt:lpstr>The Houston Report: The Good Bits</vt:lpstr>
      <vt:lpstr>The Houston Report: The Good Bits </vt:lpstr>
      <vt:lpstr>The Coalition Position</vt:lpstr>
      <vt:lpstr>Leading by Example</vt:lpstr>
      <vt:lpstr>Leading by Example</vt:lpstr>
      <vt:lpstr>Useful References</vt:lpstr>
      <vt:lpstr>Useful References</vt:lpstr>
      <vt:lpstr>PowerPoint Presentation</vt:lpstr>
    </vt:vector>
  </TitlesOfParts>
  <Company>La Trobe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Kieran Dell</dc:creator>
  <cp:lastModifiedBy>Joe Moloney</cp:lastModifiedBy>
  <cp:revision>306</cp:revision>
  <cp:lastPrinted>2012-04-30T03:05:10Z</cp:lastPrinted>
  <dcterms:created xsi:type="dcterms:W3CDTF">2012-03-27T06:12:55Z</dcterms:created>
  <dcterms:modified xsi:type="dcterms:W3CDTF">2012-12-13T00:28:00Z</dcterms:modified>
</cp:coreProperties>
</file>