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464" r:id="rId2"/>
    <p:sldId id="258" r:id="rId3"/>
    <p:sldId id="525" r:id="rId4"/>
    <p:sldId id="505" r:id="rId5"/>
    <p:sldId id="526" r:id="rId6"/>
    <p:sldId id="509" r:id="rId7"/>
    <p:sldId id="410" r:id="rId8"/>
    <p:sldId id="473" r:id="rId9"/>
    <p:sldId id="468" r:id="rId10"/>
    <p:sldId id="469" r:id="rId11"/>
    <p:sldId id="511" r:id="rId12"/>
    <p:sldId id="512" r:id="rId13"/>
    <p:sldId id="516" r:id="rId14"/>
    <p:sldId id="517" r:id="rId15"/>
    <p:sldId id="518" r:id="rId16"/>
    <p:sldId id="519" r:id="rId17"/>
    <p:sldId id="524" r:id="rId18"/>
    <p:sldId id="514" r:id="rId19"/>
    <p:sldId id="521" r:id="rId20"/>
    <p:sldId id="522" r:id="rId21"/>
    <p:sldId id="527" r:id="rId22"/>
    <p:sldId id="523" r:id="rId23"/>
    <p:sldId id="472" r:id="rId24"/>
    <p:sldId id="477" r:id="rId25"/>
    <p:sldId id="471" r:id="rId26"/>
    <p:sldId id="478" r:id="rId27"/>
    <p:sldId id="479" r:id="rId28"/>
    <p:sldId id="480" r:id="rId29"/>
    <p:sldId id="482" r:id="rId30"/>
    <p:sldId id="483" r:id="rId31"/>
    <p:sldId id="481" r:id="rId32"/>
    <p:sldId id="484" r:id="rId33"/>
    <p:sldId id="504" r:id="rId34"/>
    <p:sldId id="487" r:id="rId35"/>
    <p:sldId id="528" r:id="rId36"/>
    <p:sldId id="529" r:id="rId37"/>
    <p:sldId id="530" r:id="rId38"/>
    <p:sldId id="531" r:id="rId39"/>
    <p:sldId id="532" r:id="rId40"/>
    <p:sldId id="533" r:id="rId41"/>
    <p:sldId id="534" r:id="rId42"/>
    <p:sldId id="496" r:id="rId43"/>
    <p:sldId id="497" r:id="rId44"/>
    <p:sldId id="498" r:id="rId45"/>
    <p:sldId id="499" r:id="rId46"/>
    <p:sldId id="500" r:id="rId47"/>
    <p:sldId id="501" r:id="rId48"/>
    <p:sldId id="502" r:id="rId49"/>
    <p:sldId id="503" r:id="rId50"/>
    <p:sldId id="445" r:id="rId51"/>
    <p:sldId id="446" r:id="rId52"/>
    <p:sldId id="447" r:id="rId53"/>
    <p:sldId id="448" r:id="rId54"/>
    <p:sldId id="449" r:id="rId55"/>
    <p:sldId id="450" r:id="rId56"/>
    <p:sldId id="451" r:id="rId57"/>
    <p:sldId id="454" r:id="rId58"/>
    <p:sldId id="455" r:id="rId59"/>
    <p:sldId id="457" r:id="rId60"/>
    <p:sldId id="458" r:id="rId61"/>
    <p:sldId id="459" r:id="rId62"/>
    <p:sldId id="456" r:id="rId63"/>
    <p:sldId id="460" r:id="rId64"/>
    <p:sldId id="463" r:id="rId65"/>
  </p:sldIdLst>
  <p:sldSz cx="9144000" cy="6858000" type="screen4x3"/>
  <p:notesSz cx="6735763" cy="9866313"/>
  <p:defaultTextStyle>
    <a:defPPr>
      <a:defRPr lang="en-A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3281" autoAdjust="0"/>
    <p:restoredTop sz="90929"/>
  </p:normalViewPr>
  <p:slideViewPr>
    <p:cSldViewPr>
      <p:cViewPr varScale="1">
        <p:scale>
          <a:sx n="90" d="100"/>
          <a:sy n="90" d="100"/>
        </p:scale>
        <p:origin x="-18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uofa\users$\users6\a1002126\Graeme\refugee%20and%20humanitarian%20arrivals.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ofa\users$\users6\a1002126\Graeme\Unauthorised%20arrivals%20update%20Jan%202012.xls"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uofa\users$\users6\a1002126\Graeme\Asylum%20applications%20australia.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uofa\users$\users6\a1002126\Graeme\Refugee-Humanitarian%20arrivals%20and%20Permanent%20Additions.xls"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uofa\users$\users6\a1002126\Graeme\Settlement%20ouside%20capital%20cities.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uofa\users$\users6\a1002126\Graeme\Settlement%20ouside%20capital%20cities.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uofa\users$\users6\a1002126\Graeme\RemittancesData_Outflows_Dec11(Public).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351893818902483"/>
          <c:y val="4.1122870732080805E-2"/>
          <c:w val="0.82218679817096763"/>
          <c:h val="0.67456299900611649"/>
        </c:manualLayout>
      </c:layout>
      <c:barChart>
        <c:barDir val="col"/>
        <c:grouping val="stacked"/>
        <c:varyColors val="0"/>
        <c:ser>
          <c:idx val="0"/>
          <c:order val="0"/>
          <c:tx>
            <c:strRef>
              <c:f>Sheet1!$C$1</c:f>
              <c:strCache>
                <c:ptCount val="1"/>
                <c:pt idx="0">
                  <c:v>Arrivals</c:v>
                </c:pt>
              </c:strCache>
            </c:strRef>
          </c:tx>
          <c:spPr>
            <a:solidFill>
              <a:srgbClr val="000000"/>
            </a:solidFill>
            <a:ln w="12700">
              <a:solidFill>
                <a:srgbClr val="000000"/>
              </a:solidFill>
              <a:prstDash val="solid"/>
            </a:ln>
          </c:spPr>
          <c:invertIfNegative val="0"/>
          <c:cat>
            <c:strRef>
              <c:f>Sheet1!$B$2:$B$36</c:f>
              <c:strCache>
                <c:ptCount val="35"/>
                <c:pt idx="0">
                  <c:v>1976-77</c:v>
                </c:pt>
                <c:pt idx="1">
                  <c:v>1977-78</c:v>
                </c:pt>
                <c:pt idx="2">
                  <c:v>1978-79</c:v>
                </c:pt>
                <c:pt idx="3">
                  <c:v>1979-80</c:v>
                </c:pt>
                <c:pt idx="4">
                  <c:v>1980-81</c:v>
                </c:pt>
                <c:pt idx="5">
                  <c:v>1981-82</c:v>
                </c:pt>
                <c:pt idx="6">
                  <c:v>1982-83</c:v>
                </c:pt>
                <c:pt idx="7">
                  <c:v>1983-84</c:v>
                </c:pt>
                <c:pt idx="8">
                  <c:v>1984-85</c:v>
                </c:pt>
                <c:pt idx="9">
                  <c:v>1985-86</c:v>
                </c:pt>
                <c:pt idx="10">
                  <c:v>1986-87</c:v>
                </c:pt>
                <c:pt idx="11">
                  <c:v>1987-88</c:v>
                </c:pt>
                <c:pt idx="12">
                  <c:v>1988-89</c:v>
                </c:pt>
                <c:pt idx="13">
                  <c:v>1989-90</c:v>
                </c:pt>
                <c:pt idx="14">
                  <c:v>1990-91</c:v>
                </c:pt>
                <c:pt idx="15">
                  <c:v>1991-92</c:v>
                </c:pt>
                <c:pt idx="16">
                  <c:v>1992-93</c:v>
                </c:pt>
                <c:pt idx="17">
                  <c:v>1993-94</c:v>
                </c:pt>
                <c:pt idx="18">
                  <c:v>1994-95</c:v>
                </c:pt>
                <c:pt idx="19">
                  <c:v>1995-96</c:v>
                </c:pt>
                <c:pt idx="20">
                  <c:v>1996-97</c:v>
                </c:pt>
                <c:pt idx="21">
                  <c:v>1997-98</c:v>
                </c:pt>
                <c:pt idx="22">
                  <c:v>1998-99</c:v>
                </c:pt>
                <c:pt idx="23">
                  <c:v>1999-2000</c:v>
                </c:pt>
                <c:pt idx="24">
                  <c:v>2000-2001</c:v>
                </c:pt>
                <c:pt idx="25">
                  <c:v>2001-02</c:v>
                </c:pt>
                <c:pt idx="26">
                  <c:v>2002-03</c:v>
                </c:pt>
                <c:pt idx="27">
                  <c:v>2003-04</c:v>
                </c:pt>
                <c:pt idx="28">
                  <c:v>2004-05</c:v>
                </c:pt>
                <c:pt idx="29">
                  <c:v>2005-06</c:v>
                </c:pt>
                <c:pt idx="30">
                  <c:v>2006-07</c:v>
                </c:pt>
                <c:pt idx="31">
                  <c:v>2007-08</c:v>
                </c:pt>
                <c:pt idx="32">
                  <c:v>2008-09</c:v>
                </c:pt>
                <c:pt idx="33">
                  <c:v>2009-10</c:v>
                </c:pt>
                <c:pt idx="34">
                  <c:v>2010-11</c:v>
                </c:pt>
              </c:strCache>
            </c:strRef>
          </c:cat>
          <c:val>
            <c:numRef>
              <c:f>Sheet1!$C$2:$C$36</c:f>
              <c:numCache>
                <c:formatCode>_(* #,##0_);_(* \(#,##0\);_(* "-"??_);_(@_)</c:formatCode>
                <c:ptCount val="35"/>
                <c:pt idx="0">
                  <c:v>8100</c:v>
                </c:pt>
                <c:pt idx="1">
                  <c:v>9600</c:v>
                </c:pt>
                <c:pt idx="2">
                  <c:v>13500</c:v>
                </c:pt>
                <c:pt idx="3">
                  <c:v>20000</c:v>
                </c:pt>
                <c:pt idx="4">
                  <c:v>21847</c:v>
                </c:pt>
                <c:pt idx="5">
                  <c:v>21917</c:v>
                </c:pt>
                <c:pt idx="6">
                  <c:v>17054</c:v>
                </c:pt>
                <c:pt idx="7">
                  <c:v>14769</c:v>
                </c:pt>
                <c:pt idx="8">
                  <c:v>14850</c:v>
                </c:pt>
                <c:pt idx="9">
                  <c:v>11840</c:v>
                </c:pt>
                <c:pt idx="10">
                  <c:v>11101</c:v>
                </c:pt>
                <c:pt idx="11">
                  <c:v>11076</c:v>
                </c:pt>
                <c:pt idx="12">
                  <c:v>10887</c:v>
                </c:pt>
                <c:pt idx="13">
                  <c:v>11948</c:v>
                </c:pt>
                <c:pt idx="14">
                  <c:v>7745</c:v>
                </c:pt>
                <c:pt idx="15">
                  <c:v>7157</c:v>
                </c:pt>
                <c:pt idx="16">
                  <c:v>10939</c:v>
                </c:pt>
                <c:pt idx="17">
                  <c:v>11350</c:v>
                </c:pt>
                <c:pt idx="18">
                  <c:v>13632</c:v>
                </c:pt>
                <c:pt idx="19">
                  <c:v>13824</c:v>
                </c:pt>
                <c:pt idx="20">
                  <c:v>9886</c:v>
                </c:pt>
                <c:pt idx="21">
                  <c:v>8779</c:v>
                </c:pt>
                <c:pt idx="22">
                  <c:v>8790</c:v>
                </c:pt>
                <c:pt idx="23">
                  <c:v>7267</c:v>
                </c:pt>
                <c:pt idx="24">
                  <c:v>7640</c:v>
                </c:pt>
                <c:pt idx="25">
                  <c:v>6732</c:v>
                </c:pt>
                <c:pt idx="26">
                  <c:v>9569</c:v>
                </c:pt>
                <c:pt idx="27">
                  <c:v>10335</c:v>
                </c:pt>
                <c:pt idx="28">
                  <c:v>13235</c:v>
                </c:pt>
                <c:pt idx="29">
                  <c:v>12113</c:v>
                </c:pt>
                <c:pt idx="30">
                  <c:v>12247</c:v>
                </c:pt>
                <c:pt idx="31">
                  <c:v>9507</c:v>
                </c:pt>
                <c:pt idx="32">
                  <c:v>11645</c:v>
                </c:pt>
                <c:pt idx="33">
                  <c:v>9856</c:v>
                </c:pt>
                <c:pt idx="34">
                  <c:v>9130</c:v>
                </c:pt>
              </c:numCache>
            </c:numRef>
          </c:val>
        </c:ser>
        <c:ser>
          <c:idx val="1"/>
          <c:order val="1"/>
          <c:tx>
            <c:strRef>
              <c:f>Sheet1!$D$1</c:f>
              <c:strCache>
                <c:ptCount val="1"/>
                <c:pt idx="0">
                  <c:v>Onshore</c:v>
                </c:pt>
              </c:strCache>
            </c:strRef>
          </c:tx>
          <c:spPr>
            <a:solidFill>
              <a:srgbClr val="FFFFFF"/>
            </a:solidFill>
            <a:ln w="12700">
              <a:solidFill>
                <a:srgbClr val="000000"/>
              </a:solidFill>
              <a:prstDash val="solid"/>
            </a:ln>
          </c:spPr>
          <c:invertIfNegative val="0"/>
          <c:cat>
            <c:strRef>
              <c:f>Sheet1!$B$2:$B$36</c:f>
              <c:strCache>
                <c:ptCount val="35"/>
                <c:pt idx="0">
                  <c:v>1976-77</c:v>
                </c:pt>
                <c:pt idx="1">
                  <c:v>1977-78</c:v>
                </c:pt>
                <c:pt idx="2">
                  <c:v>1978-79</c:v>
                </c:pt>
                <c:pt idx="3">
                  <c:v>1979-80</c:v>
                </c:pt>
                <c:pt idx="4">
                  <c:v>1980-81</c:v>
                </c:pt>
                <c:pt idx="5">
                  <c:v>1981-82</c:v>
                </c:pt>
                <c:pt idx="6">
                  <c:v>1982-83</c:v>
                </c:pt>
                <c:pt idx="7">
                  <c:v>1983-84</c:v>
                </c:pt>
                <c:pt idx="8">
                  <c:v>1984-85</c:v>
                </c:pt>
                <c:pt idx="9">
                  <c:v>1985-86</c:v>
                </c:pt>
                <c:pt idx="10">
                  <c:v>1986-87</c:v>
                </c:pt>
                <c:pt idx="11">
                  <c:v>1987-88</c:v>
                </c:pt>
                <c:pt idx="12">
                  <c:v>1988-89</c:v>
                </c:pt>
                <c:pt idx="13">
                  <c:v>1989-90</c:v>
                </c:pt>
                <c:pt idx="14">
                  <c:v>1990-91</c:v>
                </c:pt>
                <c:pt idx="15">
                  <c:v>1991-92</c:v>
                </c:pt>
                <c:pt idx="16">
                  <c:v>1992-93</c:v>
                </c:pt>
                <c:pt idx="17">
                  <c:v>1993-94</c:v>
                </c:pt>
                <c:pt idx="18">
                  <c:v>1994-95</c:v>
                </c:pt>
                <c:pt idx="19">
                  <c:v>1995-96</c:v>
                </c:pt>
                <c:pt idx="20">
                  <c:v>1996-97</c:v>
                </c:pt>
                <c:pt idx="21">
                  <c:v>1997-98</c:v>
                </c:pt>
                <c:pt idx="22">
                  <c:v>1998-99</c:v>
                </c:pt>
                <c:pt idx="23">
                  <c:v>1999-2000</c:v>
                </c:pt>
                <c:pt idx="24">
                  <c:v>2000-2001</c:v>
                </c:pt>
                <c:pt idx="25">
                  <c:v>2001-02</c:v>
                </c:pt>
                <c:pt idx="26">
                  <c:v>2002-03</c:v>
                </c:pt>
                <c:pt idx="27">
                  <c:v>2003-04</c:v>
                </c:pt>
                <c:pt idx="28">
                  <c:v>2004-05</c:v>
                </c:pt>
                <c:pt idx="29">
                  <c:v>2005-06</c:v>
                </c:pt>
                <c:pt idx="30">
                  <c:v>2006-07</c:v>
                </c:pt>
                <c:pt idx="31">
                  <c:v>2007-08</c:v>
                </c:pt>
                <c:pt idx="32">
                  <c:v>2008-09</c:v>
                </c:pt>
                <c:pt idx="33">
                  <c:v>2009-10</c:v>
                </c:pt>
                <c:pt idx="34">
                  <c:v>2010-11</c:v>
                </c:pt>
              </c:strCache>
            </c:strRef>
          </c:cat>
          <c:val>
            <c:numRef>
              <c:f>Sheet1!$D$2:$D$36</c:f>
              <c:numCache>
                <c:formatCode>General</c:formatCode>
                <c:ptCount val="35"/>
                <c:pt idx="24">
                  <c:v>1135</c:v>
                </c:pt>
                <c:pt idx="25">
                  <c:v>750</c:v>
                </c:pt>
                <c:pt idx="26">
                  <c:v>616</c:v>
                </c:pt>
                <c:pt idx="27">
                  <c:v>1711</c:v>
                </c:pt>
                <c:pt idx="28">
                  <c:v>4293</c:v>
                </c:pt>
                <c:pt idx="29">
                  <c:v>4851</c:v>
                </c:pt>
                <c:pt idx="30">
                  <c:v>1911</c:v>
                </c:pt>
                <c:pt idx="31">
                  <c:v>2222</c:v>
                </c:pt>
                <c:pt idx="32">
                  <c:v>3208</c:v>
                </c:pt>
                <c:pt idx="33">
                  <c:v>4697</c:v>
                </c:pt>
                <c:pt idx="34">
                  <c:v>4846</c:v>
                </c:pt>
              </c:numCache>
            </c:numRef>
          </c:val>
        </c:ser>
        <c:dLbls>
          <c:showLegendKey val="0"/>
          <c:showVal val="0"/>
          <c:showCatName val="0"/>
          <c:showSerName val="0"/>
          <c:showPercent val="0"/>
          <c:showBubbleSize val="0"/>
        </c:dLbls>
        <c:gapWidth val="150"/>
        <c:overlap val="100"/>
        <c:axId val="33983872"/>
        <c:axId val="39032320"/>
      </c:barChart>
      <c:catAx>
        <c:axId val="33983872"/>
        <c:scaling>
          <c:orientation val="minMax"/>
        </c:scaling>
        <c:delete val="0"/>
        <c:axPos val="b"/>
        <c:title>
          <c:tx>
            <c:rich>
              <a:bodyPr/>
              <a:lstStyle/>
              <a:p>
                <a:pPr>
                  <a:defRPr b="1"/>
                </a:pPr>
                <a:r>
                  <a:rPr lang="en-US" b="1"/>
                  <a:t>Year</a:t>
                </a:r>
              </a:p>
            </c:rich>
          </c:tx>
          <c:layout>
            <c:manualLayout>
              <c:xMode val="edge"/>
              <c:yMode val="edge"/>
              <c:x val="0.5329153605015674"/>
              <c:y val="0.8878326996197730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5400000" vert="horz"/>
          <a:lstStyle/>
          <a:p>
            <a:pPr>
              <a:defRPr/>
            </a:pPr>
            <a:endParaRPr lang="en-US"/>
          </a:p>
        </c:txPr>
        <c:crossAx val="39032320"/>
        <c:crosses val="autoZero"/>
        <c:auto val="1"/>
        <c:lblAlgn val="ctr"/>
        <c:lblOffset val="100"/>
        <c:tickLblSkip val="2"/>
        <c:tickMarkSkip val="1"/>
        <c:noMultiLvlLbl val="0"/>
      </c:catAx>
      <c:valAx>
        <c:axId val="39032320"/>
        <c:scaling>
          <c:orientation val="minMax"/>
        </c:scaling>
        <c:delete val="0"/>
        <c:axPos val="l"/>
        <c:title>
          <c:tx>
            <c:rich>
              <a:bodyPr/>
              <a:lstStyle/>
              <a:p>
                <a:pPr>
                  <a:defRPr b="1"/>
                </a:pPr>
                <a:r>
                  <a:rPr lang="en-US" b="1"/>
                  <a:t>Number</a:t>
                </a:r>
              </a:p>
            </c:rich>
          </c:tx>
          <c:layout>
            <c:manualLayout>
              <c:xMode val="edge"/>
              <c:yMode val="edge"/>
              <c:x val="3.0226819760869734E-2"/>
              <c:y val="0.31927833844287623"/>
            </c:manualLayout>
          </c:layout>
          <c:overlay val="0"/>
          <c:spPr>
            <a:noFill/>
            <a:ln w="25400">
              <a:noFill/>
            </a:ln>
          </c:spPr>
        </c:title>
        <c:numFmt formatCode="_(* #,##0_);_(* \(#,##0\);_(* &quot;-&quot;??_);_(@_)" sourceLinked="1"/>
        <c:majorTickMark val="out"/>
        <c:minorTickMark val="none"/>
        <c:tickLblPos val="nextTo"/>
        <c:spPr>
          <a:ln w="3175">
            <a:solidFill>
              <a:srgbClr val="000000"/>
            </a:solidFill>
            <a:prstDash val="solid"/>
          </a:ln>
        </c:spPr>
        <c:txPr>
          <a:bodyPr rot="0" vert="horz"/>
          <a:lstStyle/>
          <a:p>
            <a:pPr>
              <a:defRPr/>
            </a:pPr>
            <a:endParaRPr lang="en-US"/>
          </a:p>
        </c:txPr>
        <c:crossAx val="33983872"/>
        <c:crosses val="autoZero"/>
        <c:crossBetween val="between"/>
      </c:valAx>
      <c:spPr>
        <a:noFill/>
        <a:ln w="25400">
          <a:noFill/>
        </a:ln>
      </c:spPr>
    </c:plotArea>
    <c:legend>
      <c:legendPos val="b"/>
      <c:layout>
        <c:manualLayout>
          <c:xMode val="edge"/>
          <c:yMode val="edge"/>
          <c:x val="0.40438871473354343"/>
          <c:y val="0.95437262357414465"/>
          <c:w val="0.31347962382445343"/>
          <c:h val="4.1825095057034224E-2"/>
        </c:manualLayout>
      </c:layout>
      <c:overlay val="0"/>
      <c:spPr>
        <a:solidFill>
          <a:srgbClr val="FFFFFF"/>
        </a:solidFill>
        <a:ln w="25400">
          <a:noFill/>
        </a:ln>
      </c:spPr>
    </c:legend>
    <c:plotVisOnly val="1"/>
    <c:dispBlanksAs val="gap"/>
    <c:showDLblsOverMax val="0"/>
  </c:chart>
  <c:spPr>
    <a:noFill/>
    <a:ln w="9525">
      <a:noFill/>
    </a:ln>
  </c:spPr>
  <c:txPr>
    <a:bodyPr/>
    <a:lstStyle/>
    <a:p>
      <a:pPr>
        <a:defRPr sz="1400" b="0" i="0" u="none" strike="noStrike" baseline="0">
          <a:solidFill>
            <a:srgbClr val="000000"/>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16938827525232"/>
          <c:y val="2.9443541462703667E-2"/>
          <c:w val="0.74884314908054106"/>
          <c:h val="0.71163951384730417"/>
        </c:manualLayout>
      </c:layout>
      <c:barChart>
        <c:barDir val="col"/>
        <c:grouping val="clustered"/>
        <c:varyColors val="0"/>
        <c:ser>
          <c:idx val="0"/>
          <c:order val="0"/>
          <c:tx>
            <c:strRef>
              <c:f>Sheet1!$B$1</c:f>
              <c:strCache>
                <c:ptCount val="1"/>
                <c:pt idx="0">
                  <c:v>Boat Arrivals</c:v>
                </c:pt>
              </c:strCache>
            </c:strRef>
          </c:tx>
          <c:spPr>
            <a:solidFill>
              <a:srgbClr val="FFFFFF"/>
            </a:solidFill>
            <a:ln w="12700">
              <a:solidFill>
                <a:srgbClr val="000000"/>
              </a:solidFill>
              <a:prstDash val="solid"/>
            </a:ln>
          </c:spPr>
          <c:invertIfNegative val="0"/>
          <c:cat>
            <c:strRef>
              <c:f>Sheet1!$A$2:$A$24</c:f>
              <c:strCache>
                <c:ptCount val="23"/>
                <c:pt idx="0">
                  <c:v>1989/90</c:v>
                </c:pt>
                <c:pt idx="1">
                  <c:v>1990/91</c:v>
                </c:pt>
                <c:pt idx="2">
                  <c:v>1991/92</c:v>
                </c:pt>
                <c:pt idx="3">
                  <c:v>1992/93</c:v>
                </c:pt>
                <c:pt idx="4">
                  <c:v>1993/94</c:v>
                </c:pt>
                <c:pt idx="5">
                  <c:v>1994/95</c:v>
                </c:pt>
                <c:pt idx="6">
                  <c:v>1995/96</c:v>
                </c:pt>
                <c:pt idx="7">
                  <c:v>1996/97</c:v>
                </c:pt>
                <c:pt idx="8">
                  <c:v>1997/98</c:v>
                </c:pt>
                <c:pt idx="9">
                  <c:v>1998/99</c:v>
                </c:pt>
                <c:pt idx="10">
                  <c:v>1999/00</c:v>
                </c:pt>
                <c:pt idx="11">
                  <c:v>2000/01</c:v>
                </c:pt>
                <c:pt idx="12">
                  <c:v>2001/02</c:v>
                </c:pt>
                <c:pt idx="13">
                  <c:v>2002/03</c:v>
                </c:pt>
                <c:pt idx="14">
                  <c:v>2003/04</c:v>
                </c:pt>
                <c:pt idx="15">
                  <c:v>2004/05</c:v>
                </c:pt>
                <c:pt idx="16">
                  <c:v>2005/06</c:v>
                </c:pt>
                <c:pt idx="17">
                  <c:v>2006/07</c:v>
                </c:pt>
                <c:pt idx="18">
                  <c:v>2007/08</c:v>
                </c:pt>
                <c:pt idx="19">
                  <c:v>2008/09</c:v>
                </c:pt>
                <c:pt idx="20">
                  <c:v>2009/10</c:v>
                </c:pt>
                <c:pt idx="21">
                  <c:v>2010/11</c:v>
                </c:pt>
                <c:pt idx="22">
                  <c:v>2011/12</c:v>
                </c:pt>
              </c:strCache>
            </c:strRef>
          </c:cat>
          <c:val>
            <c:numRef>
              <c:f>Sheet1!$B$2:$B$24</c:f>
              <c:numCache>
                <c:formatCode>General</c:formatCode>
                <c:ptCount val="23"/>
                <c:pt idx="0">
                  <c:v>243</c:v>
                </c:pt>
                <c:pt idx="1">
                  <c:v>172</c:v>
                </c:pt>
                <c:pt idx="2">
                  <c:v>81</c:v>
                </c:pt>
                <c:pt idx="3">
                  <c:v>198</c:v>
                </c:pt>
                <c:pt idx="4">
                  <c:v>200</c:v>
                </c:pt>
                <c:pt idx="5">
                  <c:v>1089</c:v>
                </c:pt>
                <c:pt idx="6">
                  <c:v>591</c:v>
                </c:pt>
                <c:pt idx="7">
                  <c:v>366</c:v>
                </c:pt>
                <c:pt idx="8">
                  <c:v>157</c:v>
                </c:pt>
                <c:pt idx="9">
                  <c:v>926</c:v>
                </c:pt>
                <c:pt idx="10">
                  <c:v>4175</c:v>
                </c:pt>
                <c:pt idx="11">
                  <c:v>4137</c:v>
                </c:pt>
                <c:pt idx="12">
                  <c:v>1212</c:v>
                </c:pt>
                <c:pt idx="13">
                  <c:v>0</c:v>
                </c:pt>
                <c:pt idx="14">
                  <c:v>82</c:v>
                </c:pt>
                <c:pt idx="15">
                  <c:v>0</c:v>
                </c:pt>
                <c:pt idx="16">
                  <c:v>61</c:v>
                </c:pt>
                <c:pt idx="17">
                  <c:v>133</c:v>
                </c:pt>
                <c:pt idx="18">
                  <c:v>25</c:v>
                </c:pt>
                <c:pt idx="19">
                  <c:v>1033</c:v>
                </c:pt>
                <c:pt idx="20">
                  <c:v>5609</c:v>
                </c:pt>
                <c:pt idx="21">
                  <c:v>4940</c:v>
                </c:pt>
                <c:pt idx="22">
                  <c:v>7983</c:v>
                </c:pt>
              </c:numCache>
            </c:numRef>
          </c:val>
        </c:ser>
        <c:ser>
          <c:idx val="1"/>
          <c:order val="1"/>
          <c:tx>
            <c:strRef>
              <c:f>Sheet1!$C$1</c:f>
              <c:strCache>
                <c:ptCount val="1"/>
                <c:pt idx="0">
                  <c:v>Air Arrivals</c:v>
                </c:pt>
              </c:strCache>
            </c:strRef>
          </c:tx>
          <c:spPr>
            <a:solidFill>
              <a:srgbClr val="000000"/>
            </a:solidFill>
            <a:ln w="12700">
              <a:solidFill>
                <a:srgbClr val="000000"/>
              </a:solidFill>
              <a:prstDash val="solid"/>
            </a:ln>
          </c:spPr>
          <c:invertIfNegative val="0"/>
          <c:cat>
            <c:strRef>
              <c:f>Sheet1!$A$2:$A$24</c:f>
              <c:strCache>
                <c:ptCount val="23"/>
                <c:pt idx="0">
                  <c:v>1989/90</c:v>
                </c:pt>
                <c:pt idx="1">
                  <c:v>1990/91</c:v>
                </c:pt>
                <c:pt idx="2">
                  <c:v>1991/92</c:v>
                </c:pt>
                <c:pt idx="3">
                  <c:v>1992/93</c:v>
                </c:pt>
                <c:pt idx="4">
                  <c:v>1993/94</c:v>
                </c:pt>
                <c:pt idx="5">
                  <c:v>1994/95</c:v>
                </c:pt>
                <c:pt idx="6">
                  <c:v>1995/96</c:v>
                </c:pt>
                <c:pt idx="7">
                  <c:v>1996/97</c:v>
                </c:pt>
                <c:pt idx="8">
                  <c:v>1997/98</c:v>
                </c:pt>
                <c:pt idx="9">
                  <c:v>1998/99</c:v>
                </c:pt>
                <c:pt idx="10">
                  <c:v>1999/00</c:v>
                </c:pt>
                <c:pt idx="11">
                  <c:v>2000/01</c:v>
                </c:pt>
                <c:pt idx="12">
                  <c:v>2001/02</c:v>
                </c:pt>
                <c:pt idx="13">
                  <c:v>2002/03</c:v>
                </c:pt>
                <c:pt idx="14">
                  <c:v>2003/04</c:v>
                </c:pt>
                <c:pt idx="15">
                  <c:v>2004/05</c:v>
                </c:pt>
                <c:pt idx="16">
                  <c:v>2005/06</c:v>
                </c:pt>
                <c:pt idx="17">
                  <c:v>2006/07</c:v>
                </c:pt>
                <c:pt idx="18">
                  <c:v>2007/08</c:v>
                </c:pt>
                <c:pt idx="19">
                  <c:v>2008/09</c:v>
                </c:pt>
                <c:pt idx="20">
                  <c:v>2009/10</c:v>
                </c:pt>
                <c:pt idx="21">
                  <c:v>2010/11</c:v>
                </c:pt>
                <c:pt idx="22">
                  <c:v>2011/12</c:v>
                </c:pt>
              </c:strCache>
            </c:strRef>
          </c:cat>
          <c:val>
            <c:numRef>
              <c:f>Sheet1!$C$2:$C$24</c:f>
              <c:numCache>
                <c:formatCode>General</c:formatCode>
                <c:ptCount val="23"/>
                <c:pt idx="2">
                  <c:v>529</c:v>
                </c:pt>
                <c:pt idx="3">
                  <c:v>452</c:v>
                </c:pt>
                <c:pt idx="4">
                  <c:v>409</c:v>
                </c:pt>
                <c:pt idx="5">
                  <c:v>485</c:v>
                </c:pt>
                <c:pt idx="6">
                  <c:v>669</c:v>
                </c:pt>
                <c:pt idx="7">
                  <c:v>1347</c:v>
                </c:pt>
                <c:pt idx="8">
                  <c:v>1550</c:v>
                </c:pt>
                <c:pt idx="9">
                  <c:v>2106</c:v>
                </c:pt>
                <c:pt idx="10">
                  <c:v>1694</c:v>
                </c:pt>
                <c:pt idx="11">
                  <c:v>1508</c:v>
                </c:pt>
                <c:pt idx="12">
                  <c:v>1193</c:v>
                </c:pt>
                <c:pt idx="13">
                  <c:v>937</c:v>
                </c:pt>
                <c:pt idx="14">
                  <c:v>1241</c:v>
                </c:pt>
                <c:pt idx="15">
                  <c:v>1632</c:v>
                </c:pt>
                <c:pt idx="16">
                  <c:v>1598</c:v>
                </c:pt>
                <c:pt idx="17">
                  <c:v>1388</c:v>
                </c:pt>
                <c:pt idx="18">
                  <c:v>1189</c:v>
                </c:pt>
                <c:pt idx="19">
                  <c:v>1284</c:v>
                </c:pt>
                <c:pt idx="20">
                  <c:v>1573</c:v>
                </c:pt>
                <c:pt idx="21">
                  <c:v>1809</c:v>
                </c:pt>
              </c:numCache>
            </c:numRef>
          </c:val>
        </c:ser>
        <c:dLbls>
          <c:showLegendKey val="0"/>
          <c:showVal val="0"/>
          <c:showCatName val="0"/>
          <c:showSerName val="0"/>
          <c:showPercent val="0"/>
          <c:showBubbleSize val="0"/>
        </c:dLbls>
        <c:gapWidth val="150"/>
        <c:axId val="38039936"/>
        <c:axId val="38041856"/>
      </c:barChart>
      <c:catAx>
        <c:axId val="38039936"/>
        <c:scaling>
          <c:orientation val="minMax"/>
        </c:scaling>
        <c:delete val="0"/>
        <c:axPos val="b"/>
        <c:title>
          <c:tx>
            <c:rich>
              <a:bodyPr/>
              <a:lstStyle/>
              <a:p>
                <a:pPr>
                  <a:defRPr b="1"/>
                </a:pPr>
                <a:r>
                  <a:rPr lang="en-US" b="1"/>
                  <a:t>Year</a:t>
                </a:r>
              </a:p>
            </c:rich>
          </c:tx>
          <c:layout>
            <c:manualLayout>
              <c:xMode val="edge"/>
              <c:yMode val="edge"/>
              <c:x val="0.47837600210620851"/>
              <c:y val="0.9115105617180099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5400000" vert="horz"/>
          <a:lstStyle/>
          <a:p>
            <a:pPr>
              <a:defRPr/>
            </a:pPr>
            <a:endParaRPr lang="en-US"/>
          </a:p>
        </c:txPr>
        <c:crossAx val="38041856"/>
        <c:crosses val="autoZero"/>
        <c:auto val="1"/>
        <c:lblAlgn val="ctr"/>
        <c:lblOffset val="100"/>
        <c:tickLblSkip val="1"/>
        <c:tickMarkSkip val="1"/>
        <c:noMultiLvlLbl val="0"/>
      </c:catAx>
      <c:valAx>
        <c:axId val="38041856"/>
        <c:scaling>
          <c:orientation val="minMax"/>
        </c:scaling>
        <c:delete val="0"/>
        <c:axPos val="l"/>
        <c:title>
          <c:tx>
            <c:rich>
              <a:bodyPr/>
              <a:lstStyle/>
              <a:p>
                <a:pPr>
                  <a:defRPr b="1"/>
                </a:pPr>
                <a:r>
                  <a:rPr lang="en-US" b="1"/>
                  <a:t>Number</a:t>
                </a:r>
              </a:p>
            </c:rich>
          </c:tx>
          <c:layout>
            <c:manualLayout>
              <c:xMode val="edge"/>
              <c:yMode val="edge"/>
              <c:x val="2.1602408322511316E-2"/>
              <c:y val="0.3628588560330269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38039936"/>
        <c:crosses val="autoZero"/>
        <c:crossBetween val="between"/>
      </c:valAx>
      <c:spPr>
        <a:noFill/>
        <a:ln w="25400">
          <a:noFill/>
        </a:ln>
      </c:spPr>
    </c:plotArea>
    <c:legend>
      <c:legendPos val="r"/>
      <c:layout>
        <c:manualLayout>
          <c:xMode val="edge"/>
          <c:yMode val="edge"/>
          <c:x val="0.15047033472667776"/>
          <c:y val="0.19362196496597794"/>
          <c:w val="0.14576795956061053"/>
          <c:h val="0.10022774582644259"/>
        </c:manualLayout>
      </c:layout>
      <c:overlay val="0"/>
      <c:spPr>
        <a:solidFill>
          <a:srgbClr val="FFFFFF"/>
        </a:solidFill>
        <a:ln w="25400">
          <a:noFill/>
        </a:ln>
      </c:spPr>
    </c:legend>
    <c:plotVisOnly val="1"/>
    <c:dispBlanksAs val="gap"/>
    <c:showDLblsOverMax val="0"/>
  </c:chart>
  <c:spPr>
    <a:noFill/>
    <a:ln w="9525">
      <a:noFill/>
    </a:ln>
  </c:spPr>
  <c:txPr>
    <a:bodyPr/>
    <a:lstStyle/>
    <a:p>
      <a:pPr>
        <a:defRPr sz="1400"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705789457348201"/>
          <c:y val="2.8766180266494423E-2"/>
          <c:w val="0.77511903096226942"/>
          <c:h val="0.60414515822170001"/>
        </c:manualLayout>
      </c:layout>
      <c:barChart>
        <c:barDir val="col"/>
        <c:grouping val="clustered"/>
        <c:varyColors val="0"/>
        <c:ser>
          <c:idx val="0"/>
          <c:order val="0"/>
          <c:tx>
            <c:strRef>
              <c:f>Sheet1!$B$17</c:f>
              <c:strCache>
                <c:ptCount val="1"/>
                <c:pt idx="0">
                  <c:v>Net Overseas Migration</c:v>
                </c:pt>
              </c:strCache>
            </c:strRef>
          </c:tx>
          <c:spPr>
            <a:noFill/>
            <a:ln w="12700">
              <a:solidFill>
                <a:srgbClr val="000000"/>
              </a:solidFill>
              <a:prstDash val="solid"/>
            </a:ln>
          </c:spPr>
          <c:invertIfNegative val="0"/>
          <c:cat>
            <c:strRef>
              <c:f>Sheet1!$A$18:$A$23</c:f>
              <c:strCache>
                <c:ptCount val="6"/>
                <c:pt idx="0">
                  <c:v>2005-06</c:v>
                </c:pt>
                <c:pt idx="1">
                  <c:v>2006-07</c:v>
                </c:pt>
                <c:pt idx="2">
                  <c:v>2007-08</c:v>
                </c:pt>
                <c:pt idx="3">
                  <c:v>2008-09</c:v>
                </c:pt>
                <c:pt idx="4">
                  <c:v>2009-10</c:v>
                </c:pt>
                <c:pt idx="5">
                  <c:v>2010-11</c:v>
                </c:pt>
              </c:strCache>
            </c:strRef>
          </c:cat>
          <c:val>
            <c:numRef>
              <c:f>Sheet1!$B$18:$B$23</c:f>
              <c:numCache>
                <c:formatCode>General</c:formatCode>
                <c:ptCount val="6"/>
                <c:pt idx="0">
                  <c:v>146753</c:v>
                </c:pt>
                <c:pt idx="1">
                  <c:v>232824</c:v>
                </c:pt>
                <c:pt idx="2">
                  <c:v>277332</c:v>
                </c:pt>
                <c:pt idx="3">
                  <c:v>299863</c:v>
                </c:pt>
                <c:pt idx="4">
                  <c:v>198316</c:v>
                </c:pt>
                <c:pt idx="5">
                  <c:v>170279</c:v>
                </c:pt>
              </c:numCache>
            </c:numRef>
          </c:val>
        </c:ser>
        <c:ser>
          <c:idx val="1"/>
          <c:order val="1"/>
          <c:tx>
            <c:strRef>
              <c:f>Sheet1!$C$17</c:f>
              <c:strCache>
                <c:ptCount val="1"/>
                <c:pt idx="0">
                  <c:v>Settler Arrivals</c:v>
                </c:pt>
              </c:strCache>
            </c:strRef>
          </c:tx>
          <c:spPr>
            <a:pattFill prst="ltUpDiag">
              <a:fgClr>
                <a:srgbClr val="000000"/>
              </a:fgClr>
              <a:bgClr>
                <a:srgbClr val="FFFFFF"/>
              </a:bgClr>
            </a:pattFill>
            <a:ln w="12700">
              <a:solidFill>
                <a:srgbClr val="000000"/>
              </a:solidFill>
              <a:prstDash val="solid"/>
            </a:ln>
          </c:spPr>
          <c:invertIfNegative val="0"/>
          <c:cat>
            <c:strRef>
              <c:f>Sheet1!$A$18:$A$23</c:f>
              <c:strCache>
                <c:ptCount val="6"/>
                <c:pt idx="0">
                  <c:v>2005-06</c:v>
                </c:pt>
                <c:pt idx="1">
                  <c:v>2006-07</c:v>
                </c:pt>
                <c:pt idx="2">
                  <c:v>2007-08</c:v>
                </c:pt>
                <c:pt idx="3">
                  <c:v>2008-09</c:v>
                </c:pt>
                <c:pt idx="4">
                  <c:v>2009-10</c:v>
                </c:pt>
                <c:pt idx="5">
                  <c:v>2010-11</c:v>
                </c:pt>
              </c:strCache>
            </c:strRef>
          </c:cat>
          <c:val>
            <c:numRef>
              <c:f>Sheet1!$C$18:$C$23</c:f>
              <c:numCache>
                <c:formatCode>General</c:formatCode>
                <c:ptCount val="6"/>
                <c:pt idx="0">
                  <c:v>131593</c:v>
                </c:pt>
                <c:pt idx="1">
                  <c:v>140148</c:v>
                </c:pt>
                <c:pt idx="2">
                  <c:v>149365</c:v>
                </c:pt>
                <c:pt idx="3">
                  <c:v>158021</c:v>
                </c:pt>
                <c:pt idx="4">
                  <c:v>140610</c:v>
                </c:pt>
                <c:pt idx="5">
                  <c:v>127458</c:v>
                </c:pt>
              </c:numCache>
            </c:numRef>
          </c:val>
        </c:ser>
        <c:ser>
          <c:idx val="2"/>
          <c:order val="2"/>
          <c:tx>
            <c:strRef>
              <c:f>Sheet1!$D$17</c:f>
              <c:strCache>
                <c:ptCount val="1"/>
                <c:pt idx="0">
                  <c:v>Asylum Applications Lodged</c:v>
                </c:pt>
              </c:strCache>
            </c:strRef>
          </c:tx>
          <c:spPr>
            <a:solidFill>
              <a:srgbClr val="000000"/>
            </a:solidFill>
            <a:ln w="12700">
              <a:solidFill>
                <a:srgbClr val="000000"/>
              </a:solidFill>
              <a:prstDash val="solid"/>
            </a:ln>
          </c:spPr>
          <c:invertIfNegative val="0"/>
          <c:cat>
            <c:strRef>
              <c:f>Sheet1!$A$18:$A$23</c:f>
              <c:strCache>
                <c:ptCount val="6"/>
                <c:pt idx="0">
                  <c:v>2005-06</c:v>
                </c:pt>
                <c:pt idx="1">
                  <c:v>2006-07</c:v>
                </c:pt>
                <c:pt idx="2">
                  <c:v>2007-08</c:v>
                </c:pt>
                <c:pt idx="3">
                  <c:v>2008-09</c:v>
                </c:pt>
                <c:pt idx="4">
                  <c:v>2009-10</c:v>
                </c:pt>
                <c:pt idx="5">
                  <c:v>2010-11</c:v>
                </c:pt>
              </c:strCache>
            </c:strRef>
          </c:cat>
          <c:val>
            <c:numRef>
              <c:f>Sheet1!$D$18:$D$23</c:f>
              <c:numCache>
                <c:formatCode>General</c:formatCode>
                <c:ptCount val="6"/>
                <c:pt idx="0">
                  <c:v>3291</c:v>
                </c:pt>
                <c:pt idx="1">
                  <c:v>3746</c:v>
                </c:pt>
                <c:pt idx="2">
                  <c:v>4007</c:v>
                </c:pt>
                <c:pt idx="3">
                  <c:v>5762</c:v>
                </c:pt>
                <c:pt idx="4">
                  <c:v>10578</c:v>
                </c:pt>
                <c:pt idx="5">
                  <c:v>11491</c:v>
                </c:pt>
              </c:numCache>
            </c:numRef>
          </c:val>
        </c:ser>
        <c:ser>
          <c:idx val="3"/>
          <c:order val="3"/>
          <c:tx>
            <c:strRef>
              <c:f>Sheet1!$E$17</c:f>
              <c:strCache>
                <c:ptCount val="1"/>
                <c:pt idx="0">
                  <c:v>Humanitarian Program Permanent Additions</c:v>
                </c:pt>
              </c:strCache>
            </c:strRef>
          </c:tx>
          <c:spPr>
            <a:solidFill>
              <a:sysClr val="window" lastClr="FFFFFF">
                <a:lumMod val="85000"/>
              </a:sysClr>
            </a:solidFill>
            <a:ln>
              <a:solidFill>
                <a:sysClr val="windowText" lastClr="000000"/>
              </a:solidFill>
            </a:ln>
          </c:spPr>
          <c:invertIfNegative val="0"/>
          <c:cat>
            <c:strRef>
              <c:f>Sheet1!$A$18:$A$23</c:f>
              <c:strCache>
                <c:ptCount val="6"/>
                <c:pt idx="0">
                  <c:v>2005-06</c:v>
                </c:pt>
                <c:pt idx="1">
                  <c:v>2006-07</c:v>
                </c:pt>
                <c:pt idx="2">
                  <c:v>2007-08</c:v>
                </c:pt>
                <c:pt idx="3">
                  <c:v>2008-09</c:v>
                </c:pt>
                <c:pt idx="4">
                  <c:v>2009-10</c:v>
                </c:pt>
                <c:pt idx="5">
                  <c:v>2010-11</c:v>
                </c:pt>
              </c:strCache>
            </c:strRef>
          </c:cat>
          <c:val>
            <c:numRef>
              <c:f>Sheet1!$E$18:$E$23</c:f>
              <c:numCache>
                <c:formatCode>General</c:formatCode>
                <c:ptCount val="6"/>
                <c:pt idx="0">
                  <c:v>16964</c:v>
                </c:pt>
                <c:pt idx="1">
                  <c:v>14158</c:v>
                </c:pt>
                <c:pt idx="2">
                  <c:v>11729</c:v>
                </c:pt>
                <c:pt idx="3">
                  <c:v>14854</c:v>
                </c:pt>
                <c:pt idx="4">
                  <c:v>14553</c:v>
                </c:pt>
                <c:pt idx="5">
                  <c:v>13976</c:v>
                </c:pt>
              </c:numCache>
            </c:numRef>
          </c:val>
        </c:ser>
        <c:dLbls>
          <c:showLegendKey val="0"/>
          <c:showVal val="0"/>
          <c:showCatName val="0"/>
          <c:showSerName val="0"/>
          <c:showPercent val="0"/>
          <c:showBubbleSize val="0"/>
        </c:dLbls>
        <c:gapWidth val="150"/>
        <c:axId val="41375616"/>
        <c:axId val="41385984"/>
      </c:barChart>
      <c:catAx>
        <c:axId val="41375616"/>
        <c:scaling>
          <c:orientation val="minMax"/>
        </c:scaling>
        <c:delete val="0"/>
        <c:axPos val="b"/>
        <c:title>
          <c:tx>
            <c:rich>
              <a:bodyPr/>
              <a:lstStyle/>
              <a:p>
                <a:pPr>
                  <a:defRPr b="1"/>
                </a:pPr>
                <a:r>
                  <a:rPr lang="en-US" b="1"/>
                  <a:t>Year</a:t>
                </a:r>
              </a:p>
            </c:rich>
          </c:tx>
          <c:layout>
            <c:manualLayout>
              <c:xMode val="edge"/>
              <c:yMode val="edge"/>
              <c:x val="0.51281728283877992"/>
              <c:y val="0.7292065650433625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a:pPr>
            <a:endParaRPr lang="en-US"/>
          </a:p>
        </c:txPr>
        <c:crossAx val="41385984"/>
        <c:crosses val="autoZero"/>
        <c:auto val="1"/>
        <c:lblAlgn val="ctr"/>
        <c:lblOffset val="100"/>
        <c:tickLblSkip val="1"/>
        <c:tickMarkSkip val="1"/>
        <c:noMultiLvlLbl val="0"/>
      </c:catAx>
      <c:valAx>
        <c:axId val="41385984"/>
        <c:scaling>
          <c:orientation val="minMax"/>
          <c:max val="300000"/>
        </c:scaling>
        <c:delete val="0"/>
        <c:axPos val="l"/>
        <c:title>
          <c:tx>
            <c:rich>
              <a:bodyPr/>
              <a:lstStyle/>
              <a:p>
                <a:pPr>
                  <a:defRPr b="1"/>
                </a:pPr>
                <a:r>
                  <a:rPr lang="en-US" b="1"/>
                  <a:t>Number</a:t>
                </a:r>
              </a:p>
            </c:rich>
          </c:tx>
          <c:layout>
            <c:manualLayout>
              <c:xMode val="edge"/>
              <c:yMode val="edge"/>
              <c:x val="3.610070857417029E-2"/>
              <c:y val="0.26123040001752429"/>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a:pPr>
            <a:endParaRPr lang="en-US"/>
          </a:p>
        </c:txPr>
        <c:crossAx val="41375616"/>
        <c:crosses val="autoZero"/>
        <c:crossBetween val="between"/>
      </c:valAx>
      <c:spPr>
        <a:noFill/>
        <a:ln w="25400">
          <a:noFill/>
        </a:ln>
      </c:spPr>
    </c:plotArea>
    <c:legend>
      <c:legendPos val="r"/>
      <c:layout>
        <c:manualLayout>
          <c:xMode val="edge"/>
          <c:yMode val="edge"/>
          <c:x val="8.7815955552628111E-3"/>
          <c:y val="0.78738615651914301"/>
          <c:w val="0.98567127060017024"/>
          <c:h val="0.16678309799497898"/>
        </c:manualLayout>
      </c:layout>
      <c:overlay val="0"/>
      <c:spPr>
        <a:solidFill>
          <a:srgbClr val="FFFFFF"/>
        </a:solidFill>
        <a:ln w="25400">
          <a:noFill/>
        </a:ln>
      </c:spPr>
    </c:legend>
    <c:plotVisOnly val="1"/>
    <c:dispBlanksAs val="gap"/>
    <c:showDLblsOverMax val="0"/>
  </c:chart>
  <c:spPr>
    <a:noFill/>
    <a:ln w="9525">
      <a:noFill/>
    </a:ln>
  </c:spPr>
  <c:txPr>
    <a:bodyPr/>
    <a:lstStyle/>
    <a:p>
      <a:pPr>
        <a:defRPr sz="1400" b="0" i="0" u="none" strike="noStrike" baseline="0">
          <a:solidFill>
            <a:srgbClr val="000000"/>
          </a:solidFill>
          <a:latin typeface="Arial"/>
          <a:ea typeface="Arial"/>
          <a:cs typeface="Aria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322884012539252"/>
          <c:y val="5.7394783909785856E-2"/>
          <c:w val="0.68338557993730209"/>
          <c:h val="0.69293084355796553"/>
        </c:manualLayout>
      </c:layout>
      <c:areaChart>
        <c:grouping val="stacked"/>
        <c:varyColors val="0"/>
        <c:ser>
          <c:idx val="0"/>
          <c:order val="0"/>
          <c:tx>
            <c:strRef>
              <c:f>Sheet1!$C$5</c:f>
              <c:strCache>
                <c:ptCount val="1"/>
                <c:pt idx="0">
                  <c:v>Oceania</c:v>
                </c:pt>
              </c:strCache>
            </c:strRef>
          </c:tx>
          <c:spPr>
            <a:solidFill>
              <a:srgbClr val="FFFFFF"/>
            </a:solid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Sheet1!$C$6:$C$39</c:f>
              <c:numCache>
                <c:formatCode>General</c:formatCode>
                <c:ptCount val="34"/>
                <c:pt idx="0">
                  <c:v>0</c:v>
                </c:pt>
                <c:pt idx="1">
                  <c:v>0</c:v>
                </c:pt>
                <c:pt idx="2">
                  <c:v>1</c:v>
                </c:pt>
                <c:pt idx="3">
                  <c:v>2</c:v>
                </c:pt>
                <c:pt idx="4">
                  <c:v>3</c:v>
                </c:pt>
                <c:pt idx="5">
                  <c:v>3</c:v>
                </c:pt>
                <c:pt idx="6">
                  <c:v>16</c:v>
                </c:pt>
                <c:pt idx="7">
                  <c:v>4</c:v>
                </c:pt>
                <c:pt idx="8">
                  <c:v>3</c:v>
                </c:pt>
                <c:pt idx="9">
                  <c:v>4</c:v>
                </c:pt>
                <c:pt idx="10">
                  <c:v>4</c:v>
                </c:pt>
                <c:pt idx="11">
                  <c:v>2</c:v>
                </c:pt>
                <c:pt idx="12">
                  <c:v>2</c:v>
                </c:pt>
                <c:pt idx="13">
                  <c:v>0</c:v>
                </c:pt>
                <c:pt idx="14">
                  <c:v>1</c:v>
                </c:pt>
                <c:pt idx="15">
                  <c:v>1</c:v>
                </c:pt>
                <c:pt idx="16">
                  <c:v>9</c:v>
                </c:pt>
                <c:pt idx="17">
                  <c:v>10</c:v>
                </c:pt>
                <c:pt idx="18">
                  <c:v>6</c:v>
                </c:pt>
                <c:pt idx="19">
                  <c:v>6</c:v>
                </c:pt>
                <c:pt idx="20">
                  <c:v>14</c:v>
                </c:pt>
                <c:pt idx="21">
                  <c:v>14</c:v>
                </c:pt>
                <c:pt idx="22">
                  <c:v>3</c:v>
                </c:pt>
                <c:pt idx="23">
                  <c:v>8</c:v>
                </c:pt>
                <c:pt idx="24">
                  <c:v>1</c:v>
                </c:pt>
                <c:pt idx="25">
                  <c:v>31</c:v>
                </c:pt>
                <c:pt idx="26">
                  <c:v>47</c:v>
                </c:pt>
                <c:pt idx="27">
                  <c:v>58</c:v>
                </c:pt>
                <c:pt idx="28">
                  <c:v>64</c:v>
                </c:pt>
                <c:pt idx="29">
                  <c:v>109</c:v>
                </c:pt>
                <c:pt idx="30">
                  <c:v>97</c:v>
                </c:pt>
                <c:pt idx="31">
                  <c:v>141</c:v>
                </c:pt>
                <c:pt idx="32">
                  <c:v>166</c:v>
                </c:pt>
                <c:pt idx="33">
                  <c:v>206</c:v>
                </c:pt>
              </c:numCache>
            </c:numRef>
          </c:val>
        </c:ser>
        <c:ser>
          <c:idx val="1"/>
          <c:order val="1"/>
          <c:tx>
            <c:strRef>
              <c:f>Sheet1!$D$5</c:f>
              <c:strCache>
                <c:ptCount val="1"/>
                <c:pt idx="0">
                  <c:v>Europe</c:v>
                </c:pt>
              </c:strCache>
            </c:strRef>
          </c:tx>
          <c:spPr>
            <a:pattFill prst="wdUpDiag">
              <a:fgClr>
                <a:srgbClr val="000000"/>
              </a:fgClr>
              <a:bgClr>
                <a:srgbClr val="FFFFFF"/>
              </a:bgClr>
            </a:pattFill>
            <a:ln w="3175">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Sheet1!$D$6:$D$39</c:f>
              <c:numCache>
                <c:formatCode>General</c:formatCode>
                <c:ptCount val="34"/>
                <c:pt idx="0">
                  <c:v>952</c:v>
                </c:pt>
                <c:pt idx="1">
                  <c:v>1196</c:v>
                </c:pt>
                <c:pt idx="2">
                  <c:v>4380</c:v>
                </c:pt>
                <c:pt idx="3">
                  <c:v>5397</c:v>
                </c:pt>
                <c:pt idx="4">
                  <c:v>6404</c:v>
                </c:pt>
                <c:pt idx="5">
                  <c:v>3962</c:v>
                </c:pt>
                <c:pt idx="6">
                  <c:v>2046</c:v>
                </c:pt>
                <c:pt idx="7">
                  <c:v>1660</c:v>
                </c:pt>
                <c:pt idx="8">
                  <c:v>1695</c:v>
                </c:pt>
                <c:pt idx="9">
                  <c:v>1921</c:v>
                </c:pt>
                <c:pt idx="10">
                  <c:v>2324</c:v>
                </c:pt>
                <c:pt idx="11">
                  <c:v>1869</c:v>
                </c:pt>
                <c:pt idx="12">
                  <c:v>2021</c:v>
                </c:pt>
                <c:pt idx="13">
                  <c:v>196</c:v>
                </c:pt>
                <c:pt idx="14">
                  <c:v>548</c:v>
                </c:pt>
                <c:pt idx="15">
                  <c:v>4871</c:v>
                </c:pt>
                <c:pt idx="16">
                  <c:v>4589</c:v>
                </c:pt>
                <c:pt idx="17">
                  <c:v>6253</c:v>
                </c:pt>
                <c:pt idx="18">
                  <c:v>6841</c:v>
                </c:pt>
                <c:pt idx="19">
                  <c:v>4526</c:v>
                </c:pt>
                <c:pt idx="20">
                  <c:v>4330</c:v>
                </c:pt>
                <c:pt idx="21">
                  <c:v>4785</c:v>
                </c:pt>
                <c:pt idx="22">
                  <c:v>3332</c:v>
                </c:pt>
                <c:pt idx="23">
                  <c:v>3460</c:v>
                </c:pt>
                <c:pt idx="24">
                  <c:v>2403</c:v>
                </c:pt>
                <c:pt idx="25">
                  <c:v>1450</c:v>
                </c:pt>
                <c:pt idx="26">
                  <c:v>628</c:v>
                </c:pt>
                <c:pt idx="27">
                  <c:v>187</c:v>
                </c:pt>
                <c:pt idx="28">
                  <c:v>51</c:v>
                </c:pt>
                <c:pt idx="29">
                  <c:v>77</c:v>
                </c:pt>
                <c:pt idx="30">
                  <c:v>76</c:v>
                </c:pt>
                <c:pt idx="31">
                  <c:v>49</c:v>
                </c:pt>
                <c:pt idx="32">
                  <c:v>44</c:v>
                </c:pt>
                <c:pt idx="33">
                  <c:v>16</c:v>
                </c:pt>
              </c:numCache>
            </c:numRef>
          </c:val>
        </c:ser>
        <c:ser>
          <c:idx val="2"/>
          <c:order val="2"/>
          <c:tx>
            <c:strRef>
              <c:f>Sheet1!$E$5</c:f>
              <c:strCache>
                <c:ptCount val="1"/>
                <c:pt idx="0">
                  <c:v>Middle East*</c:v>
                </c:pt>
              </c:strCache>
            </c:strRef>
          </c:tx>
          <c:spPr>
            <a:solidFill>
              <a:srgbClr val="808080"/>
            </a:solid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Sheet1!$E$6:$E$39</c:f>
              <c:numCache>
                <c:formatCode>General</c:formatCode>
                <c:ptCount val="34"/>
                <c:pt idx="0">
                  <c:v>1337</c:v>
                </c:pt>
                <c:pt idx="1">
                  <c:v>72</c:v>
                </c:pt>
                <c:pt idx="2">
                  <c:v>214</c:v>
                </c:pt>
                <c:pt idx="3">
                  <c:v>327</c:v>
                </c:pt>
                <c:pt idx="4">
                  <c:v>391</c:v>
                </c:pt>
                <c:pt idx="5">
                  <c:v>91</c:v>
                </c:pt>
                <c:pt idx="6">
                  <c:v>878</c:v>
                </c:pt>
                <c:pt idx="7">
                  <c:v>1824</c:v>
                </c:pt>
                <c:pt idx="8">
                  <c:v>1420</c:v>
                </c:pt>
                <c:pt idx="9">
                  <c:v>1063</c:v>
                </c:pt>
                <c:pt idx="10">
                  <c:v>906</c:v>
                </c:pt>
                <c:pt idx="11">
                  <c:v>684</c:v>
                </c:pt>
                <c:pt idx="12">
                  <c:v>894</c:v>
                </c:pt>
                <c:pt idx="13">
                  <c:v>1632</c:v>
                </c:pt>
                <c:pt idx="14">
                  <c:v>1898</c:v>
                </c:pt>
                <c:pt idx="15">
                  <c:v>1708</c:v>
                </c:pt>
                <c:pt idx="16">
                  <c:v>1572</c:v>
                </c:pt>
                <c:pt idx="17">
                  <c:v>3156</c:v>
                </c:pt>
                <c:pt idx="18">
                  <c:v>3412</c:v>
                </c:pt>
                <c:pt idx="19">
                  <c:v>2374</c:v>
                </c:pt>
                <c:pt idx="20">
                  <c:v>2283</c:v>
                </c:pt>
                <c:pt idx="21">
                  <c:v>2193</c:v>
                </c:pt>
                <c:pt idx="22">
                  <c:v>2511</c:v>
                </c:pt>
                <c:pt idx="23">
                  <c:v>2661</c:v>
                </c:pt>
                <c:pt idx="24">
                  <c:v>2449</c:v>
                </c:pt>
                <c:pt idx="25">
                  <c:v>6066</c:v>
                </c:pt>
                <c:pt idx="26">
                  <c:v>7061</c:v>
                </c:pt>
                <c:pt idx="27">
                  <c:v>8162</c:v>
                </c:pt>
                <c:pt idx="28">
                  <c:v>6481</c:v>
                </c:pt>
                <c:pt idx="29">
                  <c:v>5010</c:v>
                </c:pt>
                <c:pt idx="30">
                  <c:v>3481</c:v>
                </c:pt>
                <c:pt idx="31">
                  <c:v>5222</c:v>
                </c:pt>
                <c:pt idx="32">
                  <c:v>3688</c:v>
                </c:pt>
                <c:pt idx="33">
                  <c:v>4923</c:v>
                </c:pt>
              </c:numCache>
            </c:numRef>
          </c:val>
        </c:ser>
        <c:ser>
          <c:idx val="3"/>
          <c:order val="3"/>
          <c:tx>
            <c:strRef>
              <c:f>Sheet1!$F$5</c:f>
              <c:strCache>
                <c:ptCount val="1"/>
                <c:pt idx="0">
                  <c:v>Asia</c:v>
                </c:pt>
              </c:strCache>
            </c:strRef>
          </c:tx>
          <c:spPr>
            <a:pattFill prst="pct20">
              <a:fgClr>
                <a:srgbClr val="000000"/>
              </a:fgClr>
              <a:bgClr>
                <a:srgbClr val="FFFFFF"/>
              </a:bgClr>
            </a:patt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Sheet1!$F$6:$F$39</c:f>
              <c:numCache>
                <c:formatCode>General</c:formatCode>
                <c:ptCount val="34"/>
                <c:pt idx="0">
                  <c:v>7242</c:v>
                </c:pt>
                <c:pt idx="1">
                  <c:v>12151</c:v>
                </c:pt>
                <c:pt idx="2">
                  <c:v>15330</c:v>
                </c:pt>
                <c:pt idx="3">
                  <c:v>16076</c:v>
                </c:pt>
                <c:pt idx="4">
                  <c:v>15079</c:v>
                </c:pt>
                <c:pt idx="5">
                  <c:v>12937</c:v>
                </c:pt>
                <c:pt idx="6">
                  <c:v>10874</c:v>
                </c:pt>
                <c:pt idx="7">
                  <c:v>9365</c:v>
                </c:pt>
                <c:pt idx="8">
                  <c:v>7226</c:v>
                </c:pt>
                <c:pt idx="9">
                  <c:v>6380</c:v>
                </c:pt>
                <c:pt idx="10">
                  <c:v>5906</c:v>
                </c:pt>
                <c:pt idx="11">
                  <c:v>6254</c:v>
                </c:pt>
                <c:pt idx="12">
                  <c:v>6807</c:v>
                </c:pt>
                <c:pt idx="13">
                  <c:v>4154</c:v>
                </c:pt>
                <c:pt idx="14">
                  <c:v>3136</c:v>
                </c:pt>
                <c:pt idx="15">
                  <c:v>3210</c:v>
                </c:pt>
                <c:pt idx="16">
                  <c:v>4206</c:v>
                </c:pt>
                <c:pt idx="17">
                  <c:v>3198</c:v>
                </c:pt>
                <c:pt idx="18">
                  <c:v>2376</c:v>
                </c:pt>
                <c:pt idx="19">
                  <c:v>2302</c:v>
                </c:pt>
                <c:pt idx="20">
                  <c:v>1326</c:v>
                </c:pt>
                <c:pt idx="21">
                  <c:v>921</c:v>
                </c:pt>
                <c:pt idx="22">
                  <c:v>882</c:v>
                </c:pt>
                <c:pt idx="23">
                  <c:v>660</c:v>
                </c:pt>
                <c:pt idx="24">
                  <c:v>796</c:v>
                </c:pt>
                <c:pt idx="25">
                  <c:v>1339</c:v>
                </c:pt>
                <c:pt idx="26">
                  <c:v>1518</c:v>
                </c:pt>
                <c:pt idx="27">
                  <c:v>1526</c:v>
                </c:pt>
                <c:pt idx="28">
                  <c:v>2980</c:v>
                </c:pt>
                <c:pt idx="29">
                  <c:v>4528</c:v>
                </c:pt>
                <c:pt idx="30">
                  <c:v>5115</c:v>
                </c:pt>
                <c:pt idx="31">
                  <c:v>6466</c:v>
                </c:pt>
                <c:pt idx="32">
                  <c:v>7055</c:v>
                </c:pt>
                <c:pt idx="33">
                  <c:v>6717</c:v>
                </c:pt>
              </c:numCache>
            </c:numRef>
          </c:val>
        </c:ser>
        <c:ser>
          <c:idx val="4"/>
          <c:order val="4"/>
          <c:tx>
            <c:strRef>
              <c:f>Sheet1!$G$5</c:f>
              <c:strCache>
                <c:ptCount val="1"/>
                <c:pt idx="0">
                  <c:v>America</c:v>
                </c:pt>
              </c:strCache>
            </c:strRef>
          </c:tx>
          <c:spPr>
            <a:solidFill>
              <a:srgbClr val="C0C0C0"/>
            </a:solid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Sheet1!$G$6:$G$39</c:f>
              <c:numCache>
                <c:formatCode>General</c:formatCode>
                <c:ptCount val="34"/>
                <c:pt idx="0">
                  <c:v>52</c:v>
                </c:pt>
                <c:pt idx="1">
                  <c:v>6</c:v>
                </c:pt>
                <c:pt idx="2">
                  <c:v>27</c:v>
                </c:pt>
                <c:pt idx="3">
                  <c:v>43</c:v>
                </c:pt>
                <c:pt idx="4">
                  <c:v>7</c:v>
                </c:pt>
                <c:pt idx="5">
                  <c:v>57</c:v>
                </c:pt>
                <c:pt idx="6">
                  <c:v>841</c:v>
                </c:pt>
                <c:pt idx="7">
                  <c:v>1845</c:v>
                </c:pt>
                <c:pt idx="8">
                  <c:v>1382</c:v>
                </c:pt>
                <c:pt idx="9">
                  <c:v>1501</c:v>
                </c:pt>
                <c:pt idx="10">
                  <c:v>1798</c:v>
                </c:pt>
                <c:pt idx="11">
                  <c:v>1983</c:v>
                </c:pt>
                <c:pt idx="12">
                  <c:v>2066</c:v>
                </c:pt>
                <c:pt idx="13">
                  <c:v>1554</c:v>
                </c:pt>
                <c:pt idx="14">
                  <c:v>1260</c:v>
                </c:pt>
                <c:pt idx="15">
                  <c:v>390</c:v>
                </c:pt>
                <c:pt idx="16">
                  <c:v>114</c:v>
                </c:pt>
                <c:pt idx="17">
                  <c:v>156</c:v>
                </c:pt>
                <c:pt idx="18">
                  <c:v>217</c:v>
                </c:pt>
                <c:pt idx="19">
                  <c:v>96</c:v>
                </c:pt>
                <c:pt idx="20">
                  <c:v>51</c:v>
                </c:pt>
                <c:pt idx="21">
                  <c:v>31</c:v>
                </c:pt>
                <c:pt idx="22">
                  <c:v>22</c:v>
                </c:pt>
                <c:pt idx="23">
                  <c:v>15</c:v>
                </c:pt>
                <c:pt idx="24">
                  <c:v>26</c:v>
                </c:pt>
                <c:pt idx="25">
                  <c:v>56</c:v>
                </c:pt>
                <c:pt idx="26">
                  <c:v>45</c:v>
                </c:pt>
                <c:pt idx="27">
                  <c:v>19</c:v>
                </c:pt>
                <c:pt idx="28">
                  <c:v>25</c:v>
                </c:pt>
                <c:pt idx="29">
                  <c:v>15</c:v>
                </c:pt>
                <c:pt idx="30">
                  <c:v>22</c:v>
                </c:pt>
                <c:pt idx="31">
                  <c:v>22</c:v>
                </c:pt>
                <c:pt idx="32">
                  <c:v>37</c:v>
                </c:pt>
                <c:pt idx="33">
                  <c:v>20</c:v>
                </c:pt>
              </c:numCache>
            </c:numRef>
          </c:val>
        </c:ser>
        <c:ser>
          <c:idx val="5"/>
          <c:order val="5"/>
          <c:tx>
            <c:strRef>
              <c:f>Sheet1!$H$5</c:f>
              <c:strCache>
                <c:ptCount val="1"/>
                <c:pt idx="0">
                  <c:v>Africa</c:v>
                </c:pt>
              </c:strCache>
            </c:strRef>
          </c:tx>
          <c:spPr>
            <a:pattFill prst="ltDnDiag">
              <a:fgClr>
                <a:srgbClr val="000000"/>
              </a:fgClr>
              <a:bgClr>
                <a:srgbClr val="FFFFFF"/>
              </a:bgClr>
            </a:patt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Sheet1!$H$6:$H$39</c:f>
              <c:numCache>
                <c:formatCode>General</c:formatCode>
                <c:ptCount val="34"/>
                <c:pt idx="0">
                  <c:v>14</c:v>
                </c:pt>
                <c:pt idx="1">
                  <c:v>8</c:v>
                </c:pt>
                <c:pt idx="2">
                  <c:v>1</c:v>
                </c:pt>
                <c:pt idx="3">
                  <c:v>2</c:v>
                </c:pt>
                <c:pt idx="4">
                  <c:v>6</c:v>
                </c:pt>
                <c:pt idx="5">
                  <c:v>4</c:v>
                </c:pt>
                <c:pt idx="6">
                  <c:v>114</c:v>
                </c:pt>
                <c:pt idx="7">
                  <c:v>152</c:v>
                </c:pt>
                <c:pt idx="8">
                  <c:v>114</c:v>
                </c:pt>
                <c:pt idx="9">
                  <c:v>232</c:v>
                </c:pt>
                <c:pt idx="10">
                  <c:v>137</c:v>
                </c:pt>
                <c:pt idx="11">
                  <c:v>93</c:v>
                </c:pt>
                <c:pt idx="12">
                  <c:v>157</c:v>
                </c:pt>
                <c:pt idx="13">
                  <c:v>200</c:v>
                </c:pt>
                <c:pt idx="14">
                  <c:v>311</c:v>
                </c:pt>
                <c:pt idx="15">
                  <c:v>744</c:v>
                </c:pt>
                <c:pt idx="16">
                  <c:v>802</c:v>
                </c:pt>
                <c:pt idx="17">
                  <c:v>843</c:v>
                </c:pt>
                <c:pt idx="18">
                  <c:v>946</c:v>
                </c:pt>
                <c:pt idx="19">
                  <c:v>567</c:v>
                </c:pt>
                <c:pt idx="20">
                  <c:v>764</c:v>
                </c:pt>
                <c:pt idx="21">
                  <c:v>798</c:v>
                </c:pt>
                <c:pt idx="22">
                  <c:v>502</c:v>
                </c:pt>
                <c:pt idx="23">
                  <c:v>822</c:v>
                </c:pt>
                <c:pt idx="24">
                  <c:v>1039</c:v>
                </c:pt>
                <c:pt idx="25">
                  <c:v>1219</c:v>
                </c:pt>
                <c:pt idx="26">
                  <c:v>1621</c:v>
                </c:pt>
                <c:pt idx="27">
                  <c:v>3840</c:v>
                </c:pt>
                <c:pt idx="28">
                  <c:v>3396</c:v>
                </c:pt>
                <c:pt idx="29">
                  <c:v>4133</c:v>
                </c:pt>
                <c:pt idx="30">
                  <c:v>2622</c:v>
                </c:pt>
                <c:pt idx="31">
                  <c:v>2654</c:v>
                </c:pt>
                <c:pt idx="32">
                  <c:v>3483</c:v>
                </c:pt>
                <c:pt idx="33">
                  <c:v>2007</c:v>
                </c:pt>
              </c:numCache>
            </c:numRef>
          </c:val>
        </c:ser>
        <c:ser>
          <c:idx val="6"/>
          <c:order val="6"/>
          <c:tx>
            <c:strRef>
              <c:f>Sheet1!$I$5</c:f>
              <c:strCache>
                <c:ptCount val="1"/>
                <c:pt idx="0">
                  <c:v>Other</c:v>
                </c:pt>
              </c:strCache>
            </c:strRef>
          </c:tx>
          <c:spPr>
            <a:solidFill>
              <a:srgbClr val="000000"/>
            </a:solidFill>
            <a:ln w="12700">
              <a:solidFill>
                <a:srgbClr val="000000"/>
              </a:solidFill>
              <a:prstDash val="solid"/>
            </a:ln>
          </c:spPr>
          <c:cat>
            <c:strRef>
              <c:f>Sheet1!$B$6:$B$39</c:f>
              <c:strCache>
                <c:ptCount val="34"/>
                <c:pt idx="0">
                  <c:v>1977-78</c:v>
                </c:pt>
                <c:pt idx="1">
                  <c:v>1978-79</c:v>
                </c:pt>
                <c:pt idx="2">
                  <c:v>1979-80</c:v>
                </c:pt>
                <c:pt idx="3">
                  <c:v>1980-81</c:v>
                </c:pt>
                <c:pt idx="4">
                  <c:v>1981-82</c:v>
                </c:pt>
                <c:pt idx="5">
                  <c:v>1982-83</c:v>
                </c:pt>
                <c:pt idx="6">
                  <c:v>1983-84</c:v>
                </c:pt>
                <c:pt idx="7">
                  <c:v>1984-85</c:v>
                </c:pt>
                <c:pt idx="8">
                  <c:v>1985-86</c:v>
                </c:pt>
                <c:pt idx="9">
                  <c:v>1986-87</c:v>
                </c:pt>
                <c:pt idx="10">
                  <c:v>1987-88</c:v>
                </c:pt>
                <c:pt idx="11">
                  <c:v>1988-89</c:v>
                </c:pt>
                <c:pt idx="12">
                  <c:v>1989-90</c:v>
                </c:pt>
                <c:pt idx="13">
                  <c:v>1990-91</c:v>
                </c:pt>
                <c:pt idx="14">
                  <c:v>1991-92</c:v>
                </c:pt>
                <c:pt idx="15">
                  <c:v>1992-93</c:v>
                </c:pt>
                <c:pt idx="16">
                  <c:v>1993-94</c:v>
                </c:pt>
                <c:pt idx="17">
                  <c:v>1994-95</c:v>
                </c:pt>
                <c:pt idx="18">
                  <c:v>1995-96</c:v>
                </c:pt>
                <c:pt idx="19">
                  <c:v>1996-97</c:v>
                </c:pt>
                <c:pt idx="20">
                  <c:v>1997-98</c:v>
                </c:pt>
                <c:pt idx="21">
                  <c:v>1998-99</c:v>
                </c:pt>
                <c:pt idx="22">
                  <c:v>1999-2000</c:v>
                </c:pt>
                <c:pt idx="23">
                  <c:v>2000-01</c:v>
                </c:pt>
                <c:pt idx="24">
                  <c:v>2001-02</c:v>
                </c:pt>
                <c:pt idx="25">
                  <c:v>2002-03</c:v>
                </c:pt>
                <c:pt idx="26">
                  <c:v>2003-04</c:v>
                </c:pt>
                <c:pt idx="27">
                  <c:v>2004-05</c:v>
                </c:pt>
                <c:pt idx="28">
                  <c:v>2005-06</c:v>
                </c:pt>
                <c:pt idx="29">
                  <c:v>2006-07</c:v>
                </c:pt>
                <c:pt idx="30">
                  <c:v>2007-08</c:v>
                </c:pt>
                <c:pt idx="31">
                  <c:v>2008-09</c:v>
                </c:pt>
                <c:pt idx="32">
                  <c:v>2009-10</c:v>
                </c:pt>
                <c:pt idx="33">
                  <c:v>2010-11</c:v>
                </c:pt>
              </c:strCache>
            </c:strRef>
          </c:cat>
          <c:val>
            <c:numRef>
              <c:f>Sheet1!$I$6:$I$39</c:f>
              <c:numCache>
                <c:formatCode>General</c:formatCode>
                <c:ptCount val="34"/>
                <c:pt idx="0">
                  <c:v>0</c:v>
                </c:pt>
                <c:pt idx="1">
                  <c:v>0</c:v>
                </c:pt>
                <c:pt idx="2">
                  <c:v>0</c:v>
                </c:pt>
                <c:pt idx="3">
                  <c:v>0</c:v>
                </c:pt>
                <c:pt idx="4">
                  <c:v>0</c:v>
                </c:pt>
                <c:pt idx="5">
                  <c:v>0</c:v>
                </c:pt>
                <c:pt idx="6">
                  <c:v>0</c:v>
                </c:pt>
                <c:pt idx="7">
                  <c:v>0</c:v>
                </c:pt>
                <c:pt idx="8">
                  <c:v>0</c:v>
                </c:pt>
                <c:pt idx="9">
                  <c:v>0</c:v>
                </c:pt>
                <c:pt idx="10">
                  <c:v>0</c:v>
                </c:pt>
                <c:pt idx="11">
                  <c:v>2</c:v>
                </c:pt>
                <c:pt idx="12">
                  <c:v>1</c:v>
                </c:pt>
                <c:pt idx="13">
                  <c:v>9</c:v>
                </c:pt>
                <c:pt idx="14">
                  <c:v>3</c:v>
                </c:pt>
                <c:pt idx="15">
                  <c:v>15</c:v>
                </c:pt>
                <c:pt idx="16">
                  <c:v>58</c:v>
                </c:pt>
                <c:pt idx="17">
                  <c:v>16</c:v>
                </c:pt>
                <c:pt idx="18">
                  <c:v>26</c:v>
                </c:pt>
                <c:pt idx="19">
                  <c:v>15</c:v>
                </c:pt>
                <c:pt idx="20">
                  <c:v>11</c:v>
                </c:pt>
                <c:pt idx="21">
                  <c:v>48</c:v>
                </c:pt>
                <c:pt idx="22">
                  <c:v>15</c:v>
                </c:pt>
                <c:pt idx="23">
                  <c:v>14</c:v>
                </c:pt>
                <c:pt idx="24">
                  <c:v>18</c:v>
                </c:pt>
                <c:pt idx="25">
                  <c:v>24</c:v>
                </c:pt>
                <c:pt idx="26">
                  <c:v>18</c:v>
                </c:pt>
                <c:pt idx="27">
                  <c:v>3736</c:v>
                </c:pt>
                <c:pt idx="28">
                  <c:v>3970</c:v>
                </c:pt>
                <c:pt idx="29">
                  <c:v>286</c:v>
                </c:pt>
                <c:pt idx="30">
                  <c:v>316</c:v>
                </c:pt>
                <c:pt idx="31">
                  <c:v>300</c:v>
                </c:pt>
                <c:pt idx="32">
                  <c:v>78</c:v>
                </c:pt>
                <c:pt idx="33">
                  <c:v>87</c:v>
                </c:pt>
              </c:numCache>
            </c:numRef>
          </c:val>
        </c:ser>
        <c:dLbls>
          <c:showLegendKey val="0"/>
          <c:showVal val="0"/>
          <c:showCatName val="0"/>
          <c:showSerName val="0"/>
          <c:showPercent val="0"/>
          <c:showBubbleSize val="0"/>
        </c:dLbls>
        <c:axId val="41469440"/>
        <c:axId val="41471360"/>
      </c:areaChart>
      <c:catAx>
        <c:axId val="41469440"/>
        <c:scaling>
          <c:orientation val="minMax"/>
        </c:scaling>
        <c:delete val="0"/>
        <c:axPos val="b"/>
        <c:title>
          <c:tx>
            <c:rich>
              <a:bodyPr/>
              <a:lstStyle/>
              <a:p>
                <a:pPr>
                  <a:defRPr b="1"/>
                </a:pPr>
                <a:r>
                  <a:rPr lang="en-US" b="1"/>
                  <a:t>Year</a:t>
                </a:r>
              </a:p>
            </c:rich>
          </c:tx>
          <c:layout>
            <c:manualLayout>
              <c:xMode val="edge"/>
              <c:yMode val="edge"/>
              <c:x val="0.44984323097659279"/>
              <c:y val="0.9362832493649475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5400000" vert="horz"/>
          <a:lstStyle/>
          <a:p>
            <a:pPr>
              <a:defRPr/>
            </a:pPr>
            <a:endParaRPr lang="en-US"/>
          </a:p>
        </c:txPr>
        <c:crossAx val="41471360"/>
        <c:crosses val="autoZero"/>
        <c:auto val="1"/>
        <c:lblAlgn val="ctr"/>
        <c:lblOffset val="100"/>
        <c:tickLblSkip val="2"/>
        <c:tickMarkSkip val="1"/>
        <c:noMultiLvlLbl val="0"/>
      </c:catAx>
      <c:valAx>
        <c:axId val="41471360"/>
        <c:scaling>
          <c:orientation val="minMax"/>
        </c:scaling>
        <c:delete val="0"/>
        <c:axPos val="l"/>
        <c:title>
          <c:tx>
            <c:rich>
              <a:bodyPr/>
              <a:lstStyle/>
              <a:p>
                <a:pPr>
                  <a:defRPr b="1"/>
                </a:pPr>
                <a:r>
                  <a:rPr lang="en-US" b="1"/>
                  <a:t>Number</a:t>
                </a:r>
              </a:p>
            </c:rich>
          </c:tx>
          <c:layout>
            <c:manualLayout>
              <c:xMode val="edge"/>
              <c:yMode val="edge"/>
              <c:x val="1.8779933085085739E-2"/>
              <c:y val="0.34589460950048884"/>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a:pPr>
            <a:endParaRPr lang="en-US"/>
          </a:p>
        </c:txPr>
        <c:crossAx val="41469440"/>
        <c:crosses val="autoZero"/>
        <c:crossBetween val="midCat"/>
      </c:valAx>
      <c:spPr>
        <a:noFill/>
        <a:ln w="25400">
          <a:noFill/>
        </a:ln>
      </c:spPr>
    </c:plotArea>
    <c:legend>
      <c:legendPos val="r"/>
      <c:layout>
        <c:manualLayout>
          <c:xMode val="edge"/>
          <c:yMode val="edge"/>
          <c:x val="0.82761511010384337"/>
          <c:y val="0.14678591013302991"/>
          <c:w val="0.17084639066610574"/>
          <c:h val="0.27964608646847589"/>
        </c:manualLayout>
      </c:layout>
      <c:overlay val="0"/>
      <c:spPr>
        <a:solidFill>
          <a:srgbClr val="FFFFFF"/>
        </a:solidFill>
        <a:ln w="25400">
          <a:noFill/>
        </a:ln>
      </c:spPr>
      <c:txPr>
        <a:bodyPr/>
        <a:lstStyle/>
        <a:p>
          <a:pPr>
            <a:defRPr sz="1400"/>
          </a:pPr>
          <a:endParaRPr lang="en-US"/>
        </a:p>
      </c:txPr>
    </c:legend>
    <c:plotVisOnly val="1"/>
    <c:dispBlanksAs val="zero"/>
    <c:showDLblsOverMax val="0"/>
  </c:chart>
  <c:spPr>
    <a:noFill/>
    <a:ln w="9525">
      <a:noFill/>
    </a:ln>
  </c:spPr>
  <c:txPr>
    <a:bodyPr/>
    <a:lstStyle/>
    <a:p>
      <a:pPr>
        <a:defRPr sz="1200" b="0" i="0" u="none" strike="noStrike" baseline="0">
          <a:solidFill>
            <a:srgbClr val="000000"/>
          </a:solidFill>
          <a:latin typeface="Arial"/>
          <a:ea typeface="Arial"/>
          <a:cs typeface="Arial"/>
        </a:defRPr>
      </a:pPr>
      <a:endParaRPr lang="en-US"/>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23291492329149"/>
          <c:y val="3.8434326010560252E-2"/>
          <c:w val="0.70013947001394705"/>
          <c:h val="0.73071486209134662"/>
        </c:manualLayout>
      </c:layout>
      <c:barChart>
        <c:barDir val="col"/>
        <c:grouping val="clustered"/>
        <c:varyColors val="0"/>
        <c:ser>
          <c:idx val="1"/>
          <c:order val="0"/>
          <c:tx>
            <c:strRef>
              <c:f>Sheet1!$R$2</c:f>
              <c:strCache>
                <c:ptCount val="1"/>
                <c:pt idx="0">
                  <c:v>Number</c:v>
                </c:pt>
              </c:strCache>
            </c:strRef>
          </c:tx>
          <c:spPr>
            <a:solidFill>
              <a:sysClr val="window" lastClr="FFFFFF"/>
            </a:solidFill>
            <a:ln w="12700">
              <a:solidFill>
                <a:sysClr val="windowText" lastClr="000000"/>
              </a:solidFill>
              <a:prstDash val="solid"/>
            </a:ln>
          </c:spPr>
          <c:invertIfNegative val="0"/>
          <c:cat>
            <c:numRef>
              <c:f>Sheet1!$Q$3:$Q$18</c:f>
              <c:numCache>
                <c:formatCode>General</c:formatCode>
                <c:ptCount val="1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numCache>
            </c:numRef>
          </c:cat>
          <c:val>
            <c:numRef>
              <c:f>Sheet1!$R$3:$R$18</c:f>
              <c:numCache>
                <c:formatCode>General</c:formatCode>
                <c:ptCount val="16"/>
                <c:pt idx="0">
                  <c:v>629</c:v>
                </c:pt>
                <c:pt idx="1">
                  <c:v>554</c:v>
                </c:pt>
                <c:pt idx="2">
                  <c:v>699</c:v>
                </c:pt>
                <c:pt idx="3">
                  <c:v>620</c:v>
                </c:pt>
                <c:pt idx="4">
                  <c:v>789</c:v>
                </c:pt>
                <c:pt idx="5">
                  <c:v>676</c:v>
                </c:pt>
                <c:pt idx="6">
                  <c:v>779</c:v>
                </c:pt>
                <c:pt idx="7">
                  <c:v>837</c:v>
                </c:pt>
                <c:pt idx="8">
                  <c:v>989</c:v>
                </c:pt>
                <c:pt idx="9">
                  <c:v>1401</c:v>
                </c:pt>
                <c:pt idx="10">
                  <c:v>1268</c:v>
                </c:pt>
                <c:pt idx="11">
                  <c:v>1290</c:v>
                </c:pt>
                <c:pt idx="12">
                  <c:v>1153</c:v>
                </c:pt>
                <c:pt idx="13">
                  <c:v>1599</c:v>
                </c:pt>
                <c:pt idx="14">
                  <c:v>2038</c:v>
                </c:pt>
                <c:pt idx="15">
                  <c:v>2136</c:v>
                </c:pt>
              </c:numCache>
            </c:numRef>
          </c:val>
        </c:ser>
        <c:dLbls>
          <c:showLegendKey val="0"/>
          <c:showVal val="0"/>
          <c:showCatName val="0"/>
          <c:showSerName val="0"/>
          <c:showPercent val="0"/>
          <c:showBubbleSize val="0"/>
        </c:dLbls>
        <c:gapWidth val="150"/>
        <c:axId val="41099648"/>
        <c:axId val="41101952"/>
      </c:barChart>
      <c:lineChart>
        <c:grouping val="standard"/>
        <c:varyColors val="0"/>
        <c:ser>
          <c:idx val="0"/>
          <c:order val="1"/>
          <c:tx>
            <c:strRef>
              <c:f>Sheet1!$S$2</c:f>
              <c:strCache>
                <c:ptCount val="1"/>
                <c:pt idx="0">
                  <c:v>Percent</c:v>
                </c:pt>
              </c:strCache>
            </c:strRef>
          </c:tx>
          <c:spPr>
            <a:ln w="12700">
              <a:solidFill>
                <a:srgbClr val="000000"/>
              </a:solidFill>
              <a:prstDash val="solid"/>
            </a:ln>
          </c:spPr>
          <c:marker>
            <c:symbol val="circle"/>
            <c:size val="5"/>
            <c:spPr>
              <a:solidFill>
                <a:srgbClr val="000000"/>
              </a:solidFill>
              <a:ln>
                <a:solidFill>
                  <a:srgbClr val="000000"/>
                </a:solidFill>
                <a:prstDash val="solid"/>
              </a:ln>
            </c:spPr>
          </c:marker>
          <c:cat>
            <c:numRef>
              <c:f>Sheet1!$Q$3:$Q$18</c:f>
              <c:numCache>
                <c:formatCode>General</c:formatCode>
                <c:ptCount val="1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numCache>
            </c:numRef>
          </c:cat>
          <c:val>
            <c:numRef>
              <c:f>Sheet1!$S$3:$S$18</c:f>
              <c:numCache>
                <c:formatCode>General</c:formatCode>
                <c:ptCount val="16"/>
                <c:pt idx="0">
                  <c:v>4.818077364994255</c:v>
                </c:pt>
                <c:pt idx="1">
                  <c:v>5.6484502446981963</c:v>
                </c:pt>
                <c:pt idx="2">
                  <c:v>5.2576156449793157</c:v>
                </c:pt>
                <c:pt idx="3">
                  <c:v>5.6042664738316912</c:v>
                </c:pt>
                <c:pt idx="4">
                  <c:v>7.1305919566199645</c:v>
                </c:pt>
                <c:pt idx="5">
                  <c:v>6.6581306017925685</c:v>
                </c:pt>
                <c:pt idx="6">
                  <c:v>7.3810877392457765</c:v>
                </c:pt>
                <c:pt idx="7">
                  <c:v>7.0478275513640956</c:v>
                </c:pt>
                <c:pt idx="8">
                  <c:v>7.8842474489795915</c:v>
                </c:pt>
                <c:pt idx="9">
                  <c:v>10.171337302163497</c:v>
                </c:pt>
                <c:pt idx="10">
                  <c:v>9.3064220183486572</c:v>
                </c:pt>
                <c:pt idx="11">
                  <c:v>10.724083464959664</c:v>
                </c:pt>
                <c:pt idx="12">
                  <c:v>10.311214451797531</c:v>
                </c:pt>
                <c:pt idx="13">
                  <c:v>11.984709938539968</c:v>
                </c:pt>
                <c:pt idx="14">
                  <c:v>17.2</c:v>
                </c:pt>
                <c:pt idx="15">
                  <c:v>14.5</c:v>
                </c:pt>
              </c:numCache>
            </c:numRef>
          </c:val>
          <c:smooth val="0"/>
        </c:ser>
        <c:dLbls>
          <c:showLegendKey val="0"/>
          <c:showVal val="0"/>
          <c:showCatName val="0"/>
          <c:showSerName val="0"/>
          <c:showPercent val="0"/>
          <c:showBubbleSize val="0"/>
        </c:dLbls>
        <c:marker val="1"/>
        <c:smooth val="0"/>
        <c:axId val="41104128"/>
        <c:axId val="41105664"/>
      </c:lineChart>
      <c:catAx>
        <c:axId val="41099648"/>
        <c:scaling>
          <c:orientation val="minMax"/>
        </c:scaling>
        <c:delete val="0"/>
        <c:axPos val="b"/>
        <c:title>
          <c:tx>
            <c:rich>
              <a:bodyPr/>
              <a:lstStyle/>
              <a:p>
                <a:pPr>
                  <a:defRPr b="1"/>
                </a:pPr>
                <a:r>
                  <a:rPr lang="en-AU" b="1" dirty="0" smtClean="0"/>
                  <a:t>Year</a:t>
                </a:r>
                <a:endParaRPr lang="en-AU" b="1" dirty="0"/>
              </a:p>
            </c:rich>
          </c:tx>
          <c:layout>
            <c:manualLayout>
              <c:xMode val="edge"/>
              <c:yMode val="edge"/>
              <c:x val="0.46966595973327152"/>
              <c:y val="0.87099624511690088"/>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5400000" vert="horz"/>
          <a:lstStyle/>
          <a:p>
            <a:pPr>
              <a:defRPr/>
            </a:pPr>
            <a:endParaRPr lang="en-US"/>
          </a:p>
        </c:txPr>
        <c:crossAx val="41101952"/>
        <c:crosses val="autoZero"/>
        <c:auto val="0"/>
        <c:lblAlgn val="ctr"/>
        <c:lblOffset val="100"/>
        <c:tickLblSkip val="1"/>
        <c:tickMarkSkip val="1"/>
        <c:noMultiLvlLbl val="0"/>
      </c:catAx>
      <c:valAx>
        <c:axId val="41101952"/>
        <c:scaling>
          <c:orientation val="minMax"/>
        </c:scaling>
        <c:delete val="0"/>
        <c:axPos val="l"/>
        <c:title>
          <c:tx>
            <c:rich>
              <a:bodyPr/>
              <a:lstStyle/>
              <a:p>
                <a:pPr>
                  <a:defRPr b="1"/>
                </a:pPr>
                <a:r>
                  <a:rPr lang="en-US" b="1"/>
                  <a:t>Number</a:t>
                </a:r>
              </a:p>
            </c:rich>
          </c:tx>
          <c:layout>
            <c:manualLayout>
              <c:xMode val="edge"/>
              <c:yMode val="edge"/>
              <c:x val="2.0391505597414355E-2"/>
              <c:y val="0.300202389792948"/>
            </c:manualLayout>
          </c:layout>
          <c:overlay val="0"/>
          <c:spPr>
            <a:noFill/>
            <a:ln w="25400">
              <a:noFill/>
            </a:ln>
          </c:spPr>
        </c:title>
        <c:numFmt formatCode="_-* #,##0_-;\-* #,##0_-;_-* &quot;-&quot;??_-;_-@_-" sourceLinked="0"/>
        <c:majorTickMark val="cross"/>
        <c:minorTickMark val="none"/>
        <c:tickLblPos val="nextTo"/>
        <c:spPr>
          <a:ln w="3175">
            <a:solidFill>
              <a:srgbClr val="000000"/>
            </a:solidFill>
            <a:prstDash val="solid"/>
          </a:ln>
        </c:spPr>
        <c:txPr>
          <a:bodyPr rot="0" vert="horz"/>
          <a:lstStyle/>
          <a:p>
            <a:pPr>
              <a:defRPr/>
            </a:pPr>
            <a:endParaRPr lang="en-US"/>
          </a:p>
        </c:txPr>
        <c:crossAx val="41099648"/>
        <c:crosses val="autoZero"/>
        <c:crossBetween val="between"/>
      </c:valAx>
      <c:catAx>
        <c:axId val="41104128"/>
        <c:scaling>
          <c:orientation val="minMax"/>
        </c:scaling>
        <c:delete val="1"/>
        <c:axPos val="b"/>
        <c:numFmt formatCode="General" sourceLinked="1"/>
        <c:majorTickMark val="out"/>
        <c:minorTickMark val="none"/>
        <c:tickLblPos val="none"/>
        <c:crossAx val="41105664"/>
        <c:crosses val="autoZero"/>
        <c:auto val="0"/>
        <c:lblAlgn val="ctr"/>
        <c:lblOffset val="100"/>
        <c:noMultiLvlLbl val="0"/>
      </c:catAx>
      <c:valAx>
        <c:axId val="41105664"/>
        <c:scaling>
          <c:orientation val="minMax"/>
        </c:scaling>
        <c:delete val="0"/>
        <c:axPos val="r"/>
        <c:title>
          <c:tx>
            <c:rich>
              <a:bodyPr/>
              <a:lstStyle/>
              <a:p>
                <a:pPr>
                  <a:defRPr b="1"/>
                </a:pPr>
                <a:r>
                  <a:rPr lang="en-US" b="1"/>
                  <a:t>Percent</a:t>
                </a:r>
              </a:p>
            </c:rich>
          </c:tx>
          <c:layout>
            <c:manualLayout>
              <c:xMode val="edge"/>
              <c:yMode val="edge"/>
              <c:x val="0.90113947563627561"/>
              <c:y val="0.32948203123629627"/>
            </c:manualLayout>
          </c:layout>
          <c:overlay val="0"/>
          <c:spPr>
            <a:noFill/>
            <a:ln w="25400">
              <a:noFill/>
            </a:ln>
          </c:spPr>
        </c:title>
        <c:numFmt formatCode="0" sourceLinked="0"/>
        <c:majorTickMark val="cross"/>
        <c:minorTickMark val="none"/>
        <c:tickLblPos val="nextTo"/>
        <c:spPr>
          <a:ln w="3175">
            <a:solidFill>
              <a:srgbClr val="000000"/>
            </a:solidFill>
            <a:prstDash val="solid"/>
          </a:ln>
        </c:spPr>
        <c:txPr>
          <a:bodyPr rot="0" vert="horz"/>
          <a:lstStyle/>
          <a:p>
            <a:pPr>
              <a:defRPr/>
            </a:pPr>
            <a:endParaRPr lang="en-US"/>
          </a:p>
        </c:txPr>
        <c:crossAx val="41104128"/>
        <c:crosses val="max"/>
        <c:crossBetween val="between"/>
      </c:valAx>
      <c:spPr>
        <a:noFill/>
        <a:ln w="25400">
          <a:noFill/>
        </a:ln>
      </c:spPr>
    </c:plotArea>
    <c:legend>
      <c:legendPos val="b"/>
      <c:layout/>
      <c:overlay val="0"/>
      <c:spPr>
        <a:solidFill>
          <a:srgbClr val="FFFFFF"/>
        </a:solidFill>
        <a:ln w="25400">
          <a:noFill/>
        </a:ln>
      </c:spPr>
    </c:legend>
    <c:plotVisOnly val="1"/>
    <c:dispBlanksAs val="gap"/>
    <c:showDLblsOverMax val="0"/>
  </c:chart>
  <c:spPr>
    <a:noFill/>
    <a:ln w="9525">
      <a:noFill/>
    </a:ln>
  </c:spPr>
  <c:txPr>
    <a:bodyPr/>
    <a:lstStyle/>
    <a:p>
      <a:pPr>
        <a:defRPr sz="1400" b="0" i="0" u="none" strike="noStrike" baseline="0">
          <a:solidFill>
            <a:srgbClr val="000000"/>
          </a:solidFill>
          <a:latin typeface="Arial"/>
          <a:ea typeface="Arial"/>
          <a:cs typeface="Arial"/>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23291492329149"/>
          <c:y val="2.9994873968750786E-2"/>
          <c:w val="0.70013947001394705"/>
          <c:h val="0.73915432869966202"/>
        </c:manualLayout>
      </c:layout>
      <c:barChart>
        <c:barDir val="col"/>
        <c:grouping val="clustered"/>
        <c:varyColors val="0"/>
        <c:ser>
          <c:idx val="1"/>
          <c:order val="0"/>
          <c:tx>
            <c:strRef>
              <c:f>Sheet2!$L$12</c:f>
              <c:strCache>
                <c:ptCount val="1"/>
                <c:pt idx="0">
                  <c:v>Regional</c:v>
                </c:pt>
              </c:strCache>
            </c:strRef>
          </c:tx>
          <c:spPr>
            <a:solidFill>
              <a:srgbClr val="FFFFFF"/>
            </a:solidFill>
            <a:ln w="12700">
              <a:solidFill>
                <a:srgbClr val="000000"/>
              </a:solidFill>
              <a:prstDash val="solid"/>
            </a:ln>
          </c:spPr>
          <c:invertIfNegative val="0"/>
          <c:cat>
            <c:numRef>
              <c:f>Sheet2!$I$13:$I$27</c:f>
              <c:numCache>
                <c:formatCode>General</c:formatCode>
                <c:ptCount val="1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numCache>
            </c:numRef>
          </c:cat>
          <c:val>
            <c:numRef>
              <c:f>Sheet2!$L$13:$L$27</c:f>
              <c:numCache>
                <c:formatCode>General</c:formatCode>
                <c:ptCount val="15"/>
                <c:pt idx="0">
                  <c:v>329</c:v>
                </c:pt>
                <c:pt idx="1">
                  <c:v>273</c:v>
                </c:pt>
                <c:pt idx="2">
                  <c:v>353</c:v>
                </c:pt>
                <c:pt idx="3">
                  <c:v>353</c:v>
                </c:pt>
                <c:pt idx="4">
                  <c:v>517</c:v>
                </c:pt>
                <c:pt idx="5">
                  <c:v>531</c:v>
                </c:pt>
                <c:pt idx="6">
                  <c:v>614</c:v>
                </c:pt>
                <c:pt idx="7">
                  <c:v>649</c:v>
                </c:pt>
                <c:pt idx="8">
                  <c:v>824</c:v>
                </c:pt>
                <c:pt idx="9">
                  <c:v>1132</c:v>
                </c:pt>
                <c:pt idx="10">
                  <c:v>1147</c:v>
                </c:pt>
                <c:pt idx="11">
                  <c:v>1059</c:v>
                </c:pt>
                <c:pt idx="12">
                  <c:v>1043</c:v>
                </c:pt>
                <c:pt idx="13">
                  <c:v>1574</c:v>
                </c:pt>
                <c:pt idx="14">
                  <c:v>1755</c:v>
                </c:pt>
              </c:numCache>
            </c:numRef>
          </c:val>
        </c:ser>
        <c:dLbls>
          <c:showLegendKey val="0"/>
          <c:showVal val="0"/>
          <c:showCatName val="0"/>
          <c:showSerName val="0"/>
          <c:showPercent val="0"/>
          <c:showBubbleSize val="0"/>
        </c:dLbls>
        <c:gapWidth val="150"/>
        <c:axId val="41260160"/>
        <c:axId val="41262464"/>
      </c:barChart>
      <c:lineChart>
        <c:grouping val="standard"/>
        <c:varyColors val="0"/>
        <c:ser>
          <c:idx val="0"/>
          <c:order val="1"/>
          <c:tx>
            <c:strRef>
              <c:f>Sheet2!$O$12</c:f>
              <c:strCache>
                <c:ptCount val="1"/>
                <c:pt idx="0">
                  <c:v>% Regional</c:v>
                </c:pt>
              </c:strCache>
            </c:strRef>
          </c:tx>
          <c:spPr>
            <a:ln w="12700">
              <a:solidFill>
                <a:srgbClr val="000000"/>
              </a:solidFill>
              <a:prstDash val="solid"/>
            </a:ln>
          </c:spPr>
          <c:marker>
            <c:symbol val="circle"/>
            <c:size val="5"/>
            <c:spPr>
              <a:solidFill>
                <a:srgbClr val="000000"/>
              </a:solidFill>
              <a:ln>
                <a:solidFill>
                  <a:srgbClr val="000000"/>
                </a:solidFill>
                <a:prstDash val="solid"/>
              </a:ln>
            </c:spPr>
          </c:marker>
          <c:cat>
            <c:numRef>
              <c:f>Sheet2!$I$13:$I$27</c:f>
              <c:numCache>
                <c:formatCode>General</c:formatCode>
                <c:ptCount val="1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numCache>
            </c:numRef>
          </c:cat>
          <c:val>
            <c:numRef>
              <c:f>Sheet2!$O$13:$O$27</c:f>
              <c:numCache>
                <c:formatCode>0.00</c:formatCode>
                <c:ptCount val="15"/>
                <c:pt idx="0">
                  <c:v>2.5074308360643252</c:v>
                </c:pt>
                <c:pt idx="1">
                  <c:v>2.7137176938369802</c:v>
                </c:pt>
                <c:pt idx="2">
                  <c:v>2.5770185428529757</c:v>
                </c:pt>
                <c:pt idx="3">
                  <c:v>3.0808168964915352</c:v>
                </c:pt>
                <c:pt idx="4">
                  <c:v>4.4921365887566251</c:v>
                </c:pt>
                <c:pt idx="5">
                  <c:v>4.9285316502691661</c:v>
                </c:pt>
                <c:pt idx="6">
                  <c:v>5.5940233236151604</c:v>
                </c:pt>
                <c:pt idx="7">
                  <c:v>5.310531053105306</c:v>
                </c:pt>
                <c:pt idx="8">
                  <c:v>6.3282389985408178</c:v>
                </c:pt>
                <c:pt idx="9">
                  <c:v>8.0289382225689749</c:v>
                </c:pt>
                <c:pt idx="10">
                  <c:v>8.1301389282676517</c:v>
                </c:pt>
                <c:pt idx="11">
                  <c:v>8.2948225894885219</c:v>
                </c:pt>
                <c:pt idx="12">
                  <c:v>8.3896396396396611</c:v>
                </c:pt>
                <c:pt idx="13">
                  <c:v>10.257412838058009</c:v>
                </c:pt>
                <c:pt idx="14">
                  <c:v>14.852742044685181</c:v>
                </c:pt>
              </c:numCache>
            </c:numRef>
          </c:val>
          <c:smooth val="0"/>
        </c:ser>
        <c:dLbls>
          <c:showLegendKey val="0"/>
          <c:showVal val="0"/>
          <c:showCatName val="0"/>
          <c:showSerName val="0"/>
          <c:showPercent val="0"/>
          <c:showBubbleSize val="0"/>
        </c:dLbls>
        <c:marker val="1"/>
        <c:smooth val="0"/>
        <c:axId val="41264640"/>
        <c:axId val="41266176"/>
      </c:lineChart>
      <c:catAx>
        <c:axId val="41260160"/>
        <c:scaling>
          <c:orientation val="minMax"/>
        </c:scaling>
        <c:delete val="0"/>
        <c:axPos val="b"/>
        <c:title>
          <c:tx>
            <c:rich>
              <a:bodyPr/>
              <a:lstStyle/>
              <a:p>
                <a:pPr>
                  <a:defRPr sz="1200" b="1" i="0" u="none" strike="noStrike" baseline="0">
                    <a:solidFill>
                      <a:srgbClr val="000000"/>
                    </a:solidFill>
                    <a:latin typeface="Arial"/>
                    <a:ea typeface="Arial"/>
                    <a:cs typeface="Arial"/>
                  </a:defRPr>
                </a:pPr>
                <a:r>
                  <a:rPr lang="en-US"/>
                  <a:t>Year</a:t>
                </a:r>
              </a:p>
            </c:rich>
          </c:tx>
          <c:layout>
            <c:manualLayout>
              <c:xMode val="edge"/>
              <c:yMode val="edge"/>
              <c:x val="0.46966595973327152"/>
              <c:y val="0.87099624511690088"/>
            </c:manualLayout>
          </c:layout>
          <c:overlay val="0"/>
          <c:spPr>
            <a:noFill/>
            <a:ln w="25400">
              <a:noFill/>
            </a:ln>
          </c:spPr>
        </c:title>
        <c:numFmt formatCode="General" sourceLinked="1"/>
        <c:majorTickMark val="cross"/>
        <c:minorTickMark val="none"/>
        <c:tickLblPos val="nextTo"/>
        <c:spPr>
          <a:ln w="3175">
            <a:solidFill>
              <a:srgbClr val="000000"/>
            </a:solidFill>
            <a:prstDash val="solid"/>
          </a:ln>
        </c:spPr>
        <c:txPr>
          <a:bodyPr rot="-5400000" vert="horz"/>
          <a:lstStyle/>
          <a:p>
            <a:pPr>
              <a:defRPr sz="1200" b="0" i="0" u="none" strike="noStrike" baseline="0">
                <a:solidFill>
                  <a:srgbClr val="000000"/>
                </a:solidFill>
                <a:latin typeface="Arial"/>
                <a:ea typeface="Arial"/>
                <a:cs typeface="Arial"/>
              </a:defRPr>
            </a:pPr>
            <a:endParaRPr lang="en-US"/>
          </a:p>
        </c:txPr>
        <c:crossAx val="41262464"/>
        <c:crosses val="autoZero"/>
        <c:auto val="0"/>
        <c:lblAlgn val="ctr"/>
        <c:lblOffset val="100"/>
        <c:tickLblSkip val="1"/>
        <c:tickMarkSkip val="1"/>
        <c:noMultiLvlLbl val="0"/>
      </c:catAx>
      <c:valAx>
        <c:axId val="41262464"/>
        <c:scaling>
          <c:orientation val="minMax"/>
        </c:scaling>
        <c:delete val="0"/>
        <c:axPos val="l"/>
        <c:title>
          <c:tx>
            <c:rich>
              <a:bodyPr/>
              <a:lstStyle/>
              <a:p>
                <a:pPr>
                  <a:defRPr sz="1200" b="1" i="0" u="none" strike="noStrike" baseline="0">
                    <a:solidFill>
                      <a:srgbClr val="000000"/>
                    </a:solidFill>
                    <a:latin typeface="Arial"/>
                    <a:ea typeface="Arial"/>
                    <a:cs typeface="Arial"/>
                  </a:defRPr>
                </a:pPr>
                <a:r>
                  <a:rPr lang="en-US"/>
                  <a:t>Number</a:t>
                </a:r>
              </a:p>
            </c:rich>
          </c:tx>
          <c:layout>
            <c:manualLayout>
              <c:xMode val="edge"/>
              <c:yMode val="edge"/>
              <c:x val="2.626981957756911E-2"/>
              <c:y val="0.34468444942708731"/>
            </c:manualLayout>
          </c:layout>
          <c:overlay val="0"/>
          <c:spPr>
            <a:noFill/>
            <a:ln w="25400">
              <a:noFill/>
            </a:ln>
          </c:spPr>
        </c:title>
        <c:numFmt formatCode="#,##0" sourceLinked="0"/>
        <c:majorTickMark val="cross"/>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41260160"/>
        <c:crosses val="autoZero"/>
        <c:crossBetween val="between"/>
      </c:valAx>
      <c:catAx>
        <c:axId val="41264640"/>
        <c:scaling>
          <c:orientation val="minMax"/>
        </c:scaling>
        <c:delete val="1"/>
        <c:axPos val="b"/>
        <c:numFmt formatCode="General" sourceLinked="1"/>
        <c:majorTickMark val="out"/>
        <c:minorTickMark val="none"/>
        <c:tickLblPos val="none"/>
        <c:crossAx val="41266176"/>
        <c:crosses val="autoZero"/>
        <c:auto val="0"/>
        <c:lblAlgn val="ctr"/>
        <c:lblOffset val="100"/>
        <c:noMultiLvlLbl val="0"/>
      </c:catAx>
      <c:valAx>
        <c:axId val="41266176"/>
        <c:scaling>
          <c:orientation val="minMax"/>
        </c:scaling>
        <c:delete val="0"/>
        <c:axPos val="r"/>
        <c:title>
          <c:tx>
            <c:rich>
              <a:bodyPr/>
              <a:lstStyle/>
              <a:p>
                <a:pPr>
                  <a:defRPr sz="1200" b="1" i="0" u="none" strike="noStrike" baseline="0">
                    <a:solidFill>
                      <a:srgbClr val="000000"/>
                    </a:solidFill>
                    <a:latin typeface="Arial"/>
                    <a:ea typeface="Arial"/>
                    <a:cs typeface="Arial"/>
                  </a:defRPr>
                </a:pPr>
                <a:r>
                  <a:rPr lang="en-US"/>
                  <a:t>Percent</a:t>
                </a:r>
              </a:p>
            </c:rich>
          </c:tx>
          <c:layout>
            <c:manualLayout>
              <c:xMode val="edge"/>
              <c:yMode val="edge"/>
              <c:x val="0.89386688106434509"/>
              <c:y val="0.34751095824022532"/>
            </c:manualLayout>
          </c:layout>
          <c:overlay val="0"/>
          <c:spPr>
            <a:noFill/>
            <a:ln w="25400">
              <a:noFill/>
            </a:ln>
          </c:spPr>
        </c:title>
        <c:numFmt formatCode="0" sourceLinked="0"/>
        <c:majorTickMark val="cross"/>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41264640"/>
        <c:crosses val="max"/>
        <c:crossBetween val="between"/>
      </c:valAx>
      <c:spPr>
        <a:noFill/>
        <a:ln w="25400">
          <a:noFill/>
        </a:ln>
      </c:spPr>
    </c:plotArea>
    <c:legend>
      <c:legendPos val="b"/>
      <c:layout/>
      <c:overlay val="0"/>
      <c:spPr>
        <a:solidFill>
          <a:srgbClr val="FFFFFF"/>
        </a:solidFill>
        <a:ln w="25400">
          <a:noFill/>
        </a:ln>
      </c:spPr>
      <c:txPr>
        <a:bodyPr/>
        <a:lstStyle/>
        <a:p>
          <a:pPr>
            <a:defRPr sz="1200" b="0" i="0" u="none" strike="noStrike" baseline="0">
              <a:solidFill>
                <a:srgbClr val="000000"/>
              </a:solidFill>
              <a:latin typeface="Arial"/>
              <a:ea typeface="Arial"/>
              <a:cs typeface="Arial"/>
            </a:defRPr>
          </a:pPr>
          <a:endParaRPr lang="en-US"/>
        </a:p>
      </c:txPr>
    </c:legend>
    <c:plotVisOnly val="1"/>
    <c:dispBlanksAs val="gap"/>
    <c:showDLblsOverMax val="0"/>
  </c:chart>
  <c:spPr>
    <a:noFill/>
    <a:ln w="9525">
      <a:noFill/>
    </a:ln>
  </c:spPr>
  <c:txPr>
    <a:bodyPr/>
    <a:lstStyle/>
    <a:p>
      <a:pPr>
        <a:defRPr sz="1200" b="0" i="0" u="none" strike="noStrike" baseline="0">
          <a:solidFill>
            <a:srgbClr val="000000"/>
          </a:solidFill>
          <a:latin typeface="Arial"/>
          <a:ea typeface="Arial"/>
          <a:cs typeface="Arial"/>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41319143630463"/>
          <c:y val="0.10297657170307847"/>
          <c:w val="0.80736546621713867"/>
          <c:h val="0.68626147383142189"/>
        </c:manualLayout>
      </c:layout>
      <c:barChart>
        <c:barDir val="col"/>
        <c:grouping val="clustered"/>
        <c:varyColors val="0"/>
        <c:ser>
          <c:idx val="0"/>
          <c:order val="0"/>
          <c:tx>
            <c:strRef>
              <c:f>Sheet3!$B$2</c:f>
              <c:strCache>
                <c:ptCount val="1"/>
                <c:pt idx="0">
                  <c:v>US$ Millions</c:v>
                </c:pt>
              </c:strCache>
            </c:strRef>
          </c:tx>
          <c:spPr>
            <a:solidFill>
              <a:schemeClr val="tx1"/>
            </a:solidFill>
          </c:spPr>
          <c:invertIfNegative val="0"/>
          <c:cat>
            <c:numRef>
              <c:f>Sheet3!$A$3:$A$43</c:f>
              <c:numCache>
                <c:formatCode>General</c:formatCode>
                <c:ptCount val="41"/>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numCache>
            </c:numRef>
          </c:cat>
          <c:val>
            <c:numRef>
              <c:f>Sheet3!$B$3:$B$43</c:f>
              <c:numCache>
                <c:formatCode>_(* #,##0_);_(* \(#,##0\);_(* "-"??_);_(@_)</c:formatCode>
                <c:ptCount val="41"/>
                <c:pt idx="0">
                  <c:v>66.080009459999999</c:v>
                </c:pt>
                <c:pt idx="1">
                  <c:v>83.962074279999982</c:v>
                </c:pt>
                <c:pt idx="2">
                  <c:v>122.83229829999998</c:v>
                </c:pt>
                <c:pt idx="3">
                  <c:v>193.90032960000022</c:v>
                </c:pt>
                <c:pt idx="4">
                  <c:v>213.55709840000023</c:v>
                </c:pt>
                <c:pt idx="5">
                  <c:v>222.24644469999998</c:v>
                </c:pt>
                <c:pt idx="6">
                  <c:v>211.66560359999977</c:v>
                </c:pt>
                <c:pt idx="7">
                  <c:v>208.69245910000001</c:v>
                </c:pt>
                <c:pt idx="8">
                  <c:v>247.26042180000007</c:v>
                </c:pt>
                <c:pt idx="9">
                  <c:v>273.92599489999969</c:v>
                </c:pt>
                <c:pt idx="10">
                  <c:v>303.63250729999999</c:v>
                </c:pt>
                <c:pt idx="11">
                  <c:v>365.25988770000032</c:v>
                </c:pt>
                <c:pt idx="12">
                  <c:v>365.69891360000003</c:v>
                </c:pt>
                <c:pt idx="13">
                  <c:v>381.57540889999996</c:v>
                </c:pt>
                <c:pt idx="14">
                  <c:v>403.23272710000003</c:v>
                </c:pt>
                <c:pt idx="15">
                  <c:v>311.75445560000031</c:v>
                </c:pt>
                <c:pt idx="16">
                  <c:v>291.88424680000008</c:v>
                </c:pt>
                <c:pt idx="17">
                  <c:v>340.69665530000003</c:v>
                </c:pt>
                <c:pt idx="18">
                  <c:v>428.58407589999996</c:v>
                </c:pt>
                <c:pt idx="19">
                  <c:v>555.25122069999895</c:v>
                </c:pt>
                <c:pt idx="20">
                  <c:v>674.25506589999873</c:v>
                </c:pt>
                <c:pt idx="21">
                  <c:v>653.43115229999898</c:v>
                </c:pt>
                <c:pt idx="22">
                  <c:v>565.20733640000003</c:v>
                </c:pt>
                <c:pt idx="23">
                  <c:v>532.92852779999896</c:v>
                </c:pt>
                <c:pt idx="24">
                  <c:v>586.1840820000009</c:v>
                </c:pt>
                <c:pt idx="25">
                  <c:v>700.45269779999796</c:v>
                </c:pt>
                <c:pt idx="26">
                  <c:v>871.20111079999947</c:v>
                </c:pt>
                <c:pt idx="27">
                  <c:v>950.61663820000001</c:v>
                </c:pt>
                <c:pt idx="28">
                  <c:v>965.71209720000002</c:v>
                </c:pt>
                <c:pt idx="29">
                  <c:v>1055.1174319999998</c:v>
                </c:pt>
                <c:pt idx="30">
                  <c:v>1052.6740719999998</c:v>
                </c:pt>
                <c:pt idx="31">
                  <c:v>1058.8574219999998</c:v>
                </c:pt>
                <c:pt idx="32">
                  <c:v>1218.8043209999976</c:v>
                </c:pt>
                <c:pt idx="33">
                  <c:v>1778.9926760000001</c:v>
                </c:pt>
                <c:pt idx="34">
                  <c:v>2253.6059570000002</c:v>
                </c:pt>
                <c:pt idx="35">
                  <c:v>2374.8513180000073</c:v>
                </c:pt>
                <c:pt idx="36">
                  <c:v>2814.5002439999998</c:v>
                </c:pt>
                <c:pt idx="37">
                  <c:v>3023.8715820000052</c:v>
                </c:pt>
                <c:pt idx="38">
                  <c:v>3048.5285639999997</c:v>
                </c:pt>
                <c:pt idx="39">
                  <c:v>3173.0664059999958</c:v>
                </c:pt>
                <c:pt idx="40">
                  <c:v>3776.172607</c:v>
                </c:pt>
              </c:numCache>
            </c:numRef>
          </c:val>
        </c:ser>
        <c:dLbls>
          <c:showLegendKey val="0"/>
          <c:showVal val="0"/>
          <c:showCatName val="0"/>
          <c:showSerName val="0"/>
          <c:showPercent val="0"/>
          <c:showBubbleSize val="0"/>
        </c:dLbls>
        <c:gapWidth val="150"/>
        <c:axId val="41831424"/>
        <c:axId val="41878656"/>
      </c:barChart>
      <c:catAx>
        <c:axId val="41831424"/>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nextTo"/>
        <c:txPr>
          <a:bodyPr rot="-5400000" vert="horz"/>
          <a:lstStyle/>
          <a:p>
            <a:pPr>
              <a:defRPr/>
            </a:pPr>
            <a:endParaRPr lang="en-US"/>
          </a:p>
        </c:txPr>
        <c:crossAx val="41878656"/>
        <c:crosses val="autoZero"/>
        <c:auto val="1"/>
        <c:lblAlgn val="ctr"/>
        <c:lblOffset val="100"/>
        <c:noMultiLvlLbl val="0"/>
      </c:catAx>
      <c:valAx>
        <c:axId val="41878656"/>
        <c:scaling>
          <c:orientation val="minMax"/>
        </c:scaling>
        <c:delete val="0"/>
        <c:axPos val="l"/>
        <c:title>
          <c:tx>
            <c:rich>
              <a:bodyPr rot="-5400000" vert="horz"/>
              <a:lstStyle/>
              <a:p>
                <a:pPr>
                  <a:defRPr/>
                </a:pPr>
                <a:r>
                  <a:rPr lang="en-US"/>
                  <a:t>US$ Millions</a:t>
                </a:r>
              </a:p>
            </c:rich>
          </c:tx>
          <c:layout/>
          <c:overlay val="0"/>
        </c:title>
        <c:numFmt formatCode="_(* #,##0_);_(* \(#,##0\);_(* &quot;-&quot;??_);_(@_)" sourceLinked="1"/>
        <c:majorTickMark val="out"/>
        <c:minorTickMark val="none"/>
        <c:tickLblPos val="nextTo"/>
        <c:crossAx val="41831424"/>
        <c:crosses val="autoZero"/>
        <c:crossBetween val="between"/>
      </c:valAx>
    </c:plotArea>
    <c:plotVisOnly val="1"/>
    <c:dispBlanksAs val="gap"/>
    <c:showDLblsOverMax val="0"/>
  </c:chart>
  <c:spPr>
    <a:ln>
      <a:noFill/>
    </a:ln>
  </c:spPr>
  <c:txPr>
    <a:bodyPr/>
    <a:lstStyle/>
    <a:p>
      <a:pPr>
        <a:defRPr sz="1400"/>
      </a:pPr>
      <a:endParaRPr lang="en-US"/>
    </a:p>
  </c:txPr>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drawings/drawing1.xml><?xml version="1.0" encoding="utf-8"?>
<c:userShapes xmlns:c="http://schemas.openxmlformats.org/drawingml/2006/chart">
  <cdr:relSizeAnchor xmlns:cdr="http://schemas.openxmlformats.org/drawingml/2006/chartDrawing">
    <cdr:from>
      <cdr:x>0.08553</cdr:x>
      <cdr:y>0.94233</cdr:y>
    </cdr:from>
    <cdr:to>
      <cdr:x>0.5708</cdr:x>
      <cdr:y>0.98765</cdr:y>
    </cdr:to>
    <cdr:sp macro="" textlink="">
      <cdr:nvSpPr>
        <cdr:cNvPr id="2" name="TextBox 1"/>
        <cdr:cNvSpPr txBox="1"/>
      </cdr:nvSpPr>
      <cdr:spPr>
        <a:xfrm xmlns:a="http://schemas.openxmlformats.org/drawingml/2006/main">
          <a:off x="527891" y="5726476"/>
          <a:ext cx="2995211" cy="27542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100"/>
            <a:t>Note: Air</a:t>
          </a:r>
          <a:r>
            <a:rPr lang="en-AU" sz="1100" baseline="0"/>
            <a:t> Arrivals for 2011-12 are not available</a:t>
          </a:r>
          <a:endParaRPr lang="en-AU" sz="110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0.96425</cdr:y>
    </cdr:from>
    <cdr:to>
      <cdr:x>0.34725</cdr:x>
      <cdr:y>0.9965</cdr:y>
    </cdr:to>
    <cdr:sp macro="" textlink="">
      <cdr:nvSpPr>
        <cdr:cNvPr id="5121" name="Text Box 1"/>
        <cdr:cNvSpPr txBox="1">
          <a:spLocks xmlns:a="http://schemas.openxmlformats.org/drawingml/2006/main" noChangeArrowheads="1"/>
        </cdr:cNvSpPr>
      </cdr:nvSpPr>
      <cdr:spPr bwMode="auto">
        <a:xfrm xmlns:a="http://schemas.openxmlformats.org/drawingml/2006/main">
          <a:off x="0" y="5189232"/>
          <a:ext cx="2110221" cy="173557"/>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22860" rIns="27432" bIns="22860" anchor="ctr" upright="1"/>
        <a:lstStyle xmlns:a="http://schemas.openxmlformats.org/drawingml/2006/main"/>
        <a:p xmlns:a="http://schemas.openxmlformats.org/drawingml/2006/main">
          <a:pPr algn="ctr" rtl="0">
            <a:defRPr sz="1000"/>
          </a:pPr>
          <a:r>
            <a:rPr lang="en-AU" sz="800" b="0" i="0" u="none" strike="noStrike" baseline="0">
              <a:solidFill>
                <a:srgbClr val="000000"/>
              </a:solidFill>
              <a:latin typeface="Arial"/>
              <a:cs typeface="Arial"/>
            </a:rPr>
            <a:t>* Includes North Africa from 1990-91</a:t>
          </a:r>
        </a:p>
      </cdr:txBody>
    </cdr:sp>
  </cdr:relSizeAnchor>
</c:userShapes>
</file>

<file path=ppt/drawings/drawing3.xml><?xml version="1.0" encoding="utf-8"?>
<c:userShapes xmlns:c="http://schemas.openxmlformats.org/drawingml/2006/chart">
  <cdr:relSizeAnchor xmlns:cdr="http://schemas.openxmlformats.org/drawingml/2006/chartDrawing">
    <cdr:from>
      <cdr:x>0.04962</cdr:x>
      <cdr:y>0.95462</cdr:y>
    </cdr:from>
    <cdr:to>
      <cdr:x>0.70229</cdr:x>
      <cdr:y>0.99061</cdr:y>
    </cdr:to>
    <cdr:sp macro="" textlink="">
      <cdr:nvSpPr>
        <cdr:cNvPr id="2" name="TextBox 1"/>
        <cdr:cNvSpPr txBox="1"/>
      </cdr:nvSpPr>
      <cdr:spPr>
        <a:xfrm xmlns:a="http://schemas.openxmlformats.org/drawingml/2006/main">
          <a:off x="305741" y="7173149"/>
          <a:ext cx="4021666" cy="270463"/>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AU"/>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1" y="0"/>
            <a:ext cx="2918515" cy="492684"/>
          </a:xfrm>
          <a:prstGeom prst="rect">
            <a:avLst/>
          </a:prstGeom>
          <a:noFill/>
          <a:ln w="9525">
            <a:noFill/>
            <a:miter lim="800000"/>
            <a:headEnd/>
            <a:tailEnd/>
          </a:ln>
          <a:effectLst/>
        </p:spPr>
        <p:txBody>
          <a:bodyPr vert="horz" wrap="square" lIns="91437" tIns="45718" rIns="91437" bIns="45718" numCol="1" anchor="t" anchorCtr="0" compatLnSpc="1">
            <a:prstTxWarp prst="textNoShape">
              <a:avLst/>
            </a:prstTxWarp>
          </a:bodyPr>
          <a:lstStyle>
            <a:lvl1pPr>
              <a:defRPr sz="1200" smtClean="0"/>
            </a:lvl1pPr>
          </a:lstStyle>
          <a:p>
            <a:pPr>
              <a:defRPr/>
            </a:pPr>
            <a:endParaRPr lang="en-AU" dirty="0"/>
          </a:p>
        </p:txBody>
      </p:sp>
      <p:sp>
        <p:nvSpPr>
          <p:cNvPr id="60419" name="Rectangle 3"/>
          <p:cNvSpPr>
            <a:spLocks noGrp="1" noChangeArrowheads="1"/>
          </p:cNvSpPr>
          <p:nvPr>
            <p:ph type="dt" sz="quarter" idx="1"/>
          </p:nvPr>
        </p:nvSpPr>
        <p:spPr bwMode="auto">
          <a:xfrm>
            <a:off x="3817249" y="0"/>
            <a:ext cx="2918514" cy="492684"/>
          </a:xfrm>
          <a:prstGeom prst="rect">
            <a:avLst/>
          </a:prstGeom>
          <a:noFill/>
          <a:ln w="9525">
            <a:noFill/>
            <a:miter lim="800000"/>
            <a:headEnd/>
            <a:tailEnd/>
          </a:ln>
          <a:effectLst/>
        </p:spPr>
        <p:txBody>
          <a:bodyPr vert="horz" wrap="square" lIns="91437" tIns="45718" rIns="91437" bIns="45718" numCol="1" anchor="t" anchorCtr="0" compatLnSpc="1">
            <a:prstTxWarp prst="textNoShape">
              <a:avLst/>
            </a:prstTxWarp>
          </a:bodyPr>
          <a:lstStyle>
            <a:lvl1pPr algn="r">
              <a:defRPr sz="1200" smtClean="0"/>
            </a:lvl1pPr>
          </a:lstStyle>
          <a:p>
            <a:pPr>
              <a:defRPr/>
            </a:pPr>
            <a:endParaRPr lang="en-AU" dirty="0"/>
          </a:p>
        </p:txBody>
      </p:sp>
      <p:sp>
        <p:nvSpPr>
          <p:cNvPr id="60420" name="Rectangle 4"/>
          <p:cNvSpPr>
            <a:spLocks noGrp="1" noChangeArrowheads="1"/>
          </p:cNvSpPr>
          <p:nvPr>
            <p:ph type="ftr" sz="quarter" idx="2"/>
          </p:nvPr>
        </p:nvSpPr>
        <p:spPr bwMode="auto">
          <a:xfrm>
            <a:off x="1" y="9373629"/>
            <a:ext cx="2918515" cy="492684"/>
          </a:xfrm>
          <a:prstGeom prst="rect">
            <a:avLst/>
          </a:prstGeom>
          <a:noFill/>
          <a:ln w="9525">
            <a:noFill/>
            <a:miter lim="800000"/>
            <a:headEnd/>
            <a:tailEnd/>
          </a:ln>
          <a:effectLst/>
        </p:spPr>
        <p:txBody>
          <a:bodyPr vert="horz" wrap="square" lIns="91437" tIns="45718" rIns="91437" bIns="45718" numCol="1" anchor="b" anchorCtr="0" compatLnSpc="1">
            <a:prstTxWarp prst="textNoShape">
              <a:avLst/>
            </a:prstTxWarp>
          </a:bodyPr>
          <a:lstStyle>
            <a:lvl1pPr>
              <a:defRPr sz="1200" smtClean="0"/>
            </a:lvl1pPr>
          </a:lstStyle>
          <a:p>
            <a:pPr>
              <a:defRPr/>
            </a:pPr>
            <a:endParaRPr lang="en-AU" dirty="0"/>
          </a:p>
        </p:txBody>
      </p:sp>
      <p:sp>
        <p:nvSpPr>
          <p:cNvPr id="60421" name="Rectangle 5"/>
          <p:cNvSpPr>
            <a:spLocks noGrp="1" noChangeArrowheads="1"/>
          </p:cNvSpPr>
          <p:nvPr>
            <p:ph type="sldNum" sz="quarter" idx="3"/>
          </p:nvPr>
        </p:nvSpPr>
        <p:spPr bwMode="auto">
          <a:xfrm>
            <a:off x="3817249" y="9373629"/>
            <a:ext cx="2918514" cy="492684"/>
          </a:xfrm>
          <a:prstGeom prst="rect">
            <a:avLst/>
          </a:prstGeom>
          <a:noFill/>
          <a:ln w="9525">
            <a:noFill/>
            <a:miter lim="800000"/>
            <a:headEnd/>
            <a:tailEnd/>
          </a:ln>
          <a:effectLst/>
        </p:spPr>
        <p:txBody>
          <a:bodyPr vert="horz" wrap="square" lIns="91437" tIns="45718" rIns="91437" bIns="45718" numCol="1" anchor="b" anchorCtr="0" compatLnSpc="1">
            <a:prstTxWarp prst="textNoShape">
              <a:avLst/>
            </a:prstTxWarp>
          </a:bodyPr>
          <a:lstStyle>
            <a:lvl1pPr algn="r">
              <a:defRPr sz="1200" smtClean="0"/>
            </a:lvl1pPr>
          </a:lstStyle>
          <a:p>
            <a:pPr>
              <a:defRPr/>
            </a:pPr>
            <a:fld id="{E86A02B4-4436-43C3-BC7E-49107E097031}" type="slidenum">
              <a:rPr lang="en-AU"/>
              <a:pPr>
                <a:defRPr/>
              </a:pPr>
              <a:t>‹#›</a:t>
            </a:fld>
            <a:endParaRPr lang="en-AU" dirty="0"/>
          </a:p>
        </p:txBody>
      </p:sp>
    </p:spTree>
    <p:extLst>
      <p:ext uri="{BB962C8B-B14F-4D97-AF65-F5344CB8AC3E}">
        <p14:creationId xmlns:p14="http://schemas.microsoft.com/office/powerpoint/2010/main" val="764440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2082" name="Rectangle 2"/>
          <p:cNvSpPr>
            <a:spLocks noGrp="1" noChangeArrowheads="1"/>
          </p:cNvSpPr>
          <p:nvPr>
            <p:ph type="hdr" sz="quarter"/>
          </p:nvPr>
        </p:nvSpPr>
        <p:spPr bwMode="auto">
          <a:xfrm>
            <a:off x="1" y="0"/>
            <a:ext cx="2918515" cy="492684"/>
          </a:xfrm>
          <a:prstGeom prst="rect">
            <a:avLst/>
          </a:prstGeom>
          <a:noFill/>
          <a:ln w="9525">
            <a:noFill/>
            <a:miter lim="800000"/>
            <a:headEnd/>
            <a:tailEnd/>
          </a:ln>
          <a:effectLst/>
        </p:spPr>
        <p:txBody>
          <a:bodyPr vert="horz" wrap="square" lIns="91437" tIns="45718" rIns="91437" bIns="45718" numCol="1" anchor="t" anchorCtr="0" compatLnSpc="1">
            <a:prstTxWarp prst="textNoShape">
              <a:avLst/>
            </a:prstTxWarp>
          </a:bodyPr>
          <a:lstStyle>
            <a:lvl1pPr>
              <a:defRPr sz="1200" smtClean="0"/>
            </a:lvl1pPr>
          </a:lstStyle>
          <a:p>
            <a:pPr>
              <a:defRPr/>
            </a:pPr>
            <a:endParaRPr lang="en-AU" dirty="0"/>
          </a:p>
        </p:txBody>
      </p:sp>
      <p:sp>
        <p:nvSpPr>
          <p:cNvPr id="302083" name="Rectangle 3"/>
          <p:cNvSpPr>
            <a:spLocks noGrp="1" noChangeArrowheads="1"/>
          </p:cNvSpPr>
          <p:nvPr>
            <p:ph type="dt" idx="1"/>
          </p:nvPr>
        </p:nvSpPr>
        <p:spPr bwMode="auto">
          <a:xfrm>
            <a:off x="3815672" y="0"/>
            <a:ext cx="2918515" cy="492684"/>
          </a:xfrm>
          <a:prstGeom prst="rect">
            <a:avLst/>
          </a:prstGeom>
          <a:noFill/>
          <a:ln w="9525">
            <a:noFill/>
            <a:miter lim="800000"/>
            <a:headEnd/>
            <a:tailEnd/>
          </a:ln>
          <a:effectLst/>
        </p:spPr>
        <p:txBody>
          <a:bodyPr vert="horz" wrap="square" lIns="91437" tIns="45718" rIns="91437" bIns="45718" numCol="1" anchor="t" anchorCtr="0" compatLnSpc="1">
            <a:prstTxWarp prst="textNoShape">
              <a:avLst/>
            </a:prstTxWarp>
          </a:bodyPr>
          <a:lstStyle>
            <a:lvl1pPr algn="r">
              <a:defRPr sz="1200" smtClean="0"/>
            </a:lvl1pPr>
          </a:lstStyle>
          <a:p>
            <a:pPr>
              <a:defRPr/>
            </a:pPr>
            <a:endParaRPr lang="en-AU" dirty="0"/>
          </a:p>
        </p:txBody>
      </p:sp>
      <p:sp>
        <p:nvSpPr>
          <p:cNvPr id="49156" name="Rectangle 4"/>
          <p:cNvSpPr>
            <a:spLocks noGrp="1" noRot="1" noChangeAspect="1" noChangeArrowheads="1" noTextEdit="1"/>
          </p:cNvSpPr>
          <p:nvPr>
            <p:ph type="sldImg" idx="2"/>
          </p:nvPr>
        </p:nvSpPr>
        <p:spPr bwMode="auto">
          <a:xfrm>
            <a:off x="900113" y="739775"/>
            <a:ext cx="4935537" cy="3700463"/>
          </a:xfrm>
          <a:prstGeom prst="rect">
            <a:avLst/>
          </a:prstGeom>
          <a:noFill/>
          <a:ln w="9525">
            <a:solidFill>
              <a:srgbClr val="000000"/>
            </a:solidFill>
            <a:miter lim="800000"/>
            <a:headEnd/>
            <a:tailEnd/>
          </a:ln>
        </p:spPr>
      </p:sp>
      <p:sp>
        <p:nvSpPr>
          <p:cNvPr id="302085" name="Rectangle 5"/>
          <p:cNvSpPr>
            <a:spLocks noGrp="1" noChangeArrowheads="1"/>
          </p:cNvSpPr>
          <p:nvPr>
            <p:ph type="body" sz="quarter" idx="3"/>
          </p:nvPr>
        </p:nvSpPr>
        <p:spPr bwMode="auto">
          <a:xfrm>
            <a:off x="673264" y="4686816"/>
            <a:ext cx="5389241" cy="4438894"/>
          </a:xfrm>
          <a:prstGeom prst="rect">
            <a:avLst/>
          </a:prstGeom>
          <a:noFill/>
          <a:ln w="9525">
            <a:noFill/>
            <a:miter lim="800000"/>
            <a:headEnd/>
            <a:tailEnd/>
          </a:ln>
          <a:effectLst/>
        </p:spPr>
        <p:txBody>
          <a:bodyPr vert="horz" wrap="square" lIns="91437" tIns="45718" rIns="91437" bIns="45718"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302086" name="Rectangle 6"/>
          <p:cNvSpPr>
            <a:spLocks noGrp="1" noChangeArrowheads="1"/>
          </p:cNvSpPr>
          <p:nvPr>
            <p:ph type="ftr" sz="quarter" idx="4"/>
          </p:nvPr>
        </p:nvSpPr>
        <p:spPr bwMode="auto">
          <a:xfrm>
            <a:off x="1" y="9372051"/>
            <a:ext cx="2918515" cy="492684"/>
          </a:xfrm>
          <a:prstGeom prst="rect">
            <a:avLst/>
          </a:prstGeom>
          <a:noFill/>
          <a:ln w="9525">
            <a:noFill/>
            <a:miter lim="800000"/>
            <a:headEnd/>
            <a:tailEnd/>
          </a:ln>
          <a:effectLst/>
        </p:spPr>
        <p:txBody>
          <a:bodyPr vert="horz" wrap="square" lIns="91437" tIns="45718" rIns="91437" bIns="45718" numCol="1" anchor="b" anchorCtr="0" compatLnSpc="1">
            <a:prstTxWarp prst="textNoShape">
              <a:avLst/>
            </a:prstTxWarp>
          </a:bodyPr>
          <a:lstStyle>
            <a:lvl1pPr>
              <a:defRPr sz="1200" smtClean="0"/>
            </a:lvl1pPr>
          </a:lstStyle>
          <a:p>
            <a:pPr>
              <a:defRPr/>
            </a:pPr>
            <a:endParaRPr lang="en-AU" dirty="0"/>
          </a:p>
        </p:txBody>
      </p:sp>
      <p:sp>
        <p:nvSpPr>
          <p:cNvPr id="302087" name="Rectangle 7"/>
          <p:cNvSpPr>
            <a:spLocks noGrp="1" noChangeArrowheads="1"/>
          </p:cNvSpPr>
          <p:nvPr>
            <p:ph type="sldNum" sz="quarter" idx="5"/>
          </p:nvPr>
        </p:nvSpPr>
        <p:spPr bwMode="auto">
          <a:xfrm>
            <a:off x="3815672" y="9372051"/>
            <a:ext cx="2918515" cy="492684"/>
          </a:xfrm>
          <a:prstGeom prst="rect">
            <a:avLst/>
          </a:prstGeom>
          <a:noFill/>
          <a:ln w="9525">
            <a:noFill/>
            <a:miter lim="800000"/>
            <a:headEnd/>
            <a:tailEnd/>
          </a:ln>
          <a:effectLst/>
        </p:spPr>
        <p:txBody>
          <a:bodyPr vert="horz" wrap="square" lIns="91437" tIns="45718" rIns="91437" bIns="45718" numCol="1" anchor="b" anchorCtr="0" compatLnSpc="1">
            <a:prstTxWarp prst="textNoShape">
              <a:avLst/>
            </a:prstTxWarp>
          </a:bodyPr>
          <a:lstStyle>
            <a:lvl1pPr algn="r">
              <a:defRPr sz="1200" smtClean="0"/>
            </a:lvl1pPr>
          </a:lstStyle>
          <a:p>
            <a:pPr>
              <a:defRPr/>
            </a:pPr>
            <a:fld id="{15DE9822-E583-42A6-904B-D0A7EB2EC3C2}" type="slidenum">
              <a:rPr lang="en-AU"/>
              <a:pPr>
                <a:defRPr/>
              </a:pPr>
              <a:t>‹#›</a:t>
            </a:fld>
            <a:endParaRPr lang="en-AU" dirty="0"/>
          </a:p>
        </p:txBody>
      </p:sp>
    </p:spTree>
    <p:extLst>
      <p:ext uri="{BB962C8B-B14F-4D97-AF65-F5344CB8AC3E}">
        <p14:creationId xmlns:p14="http://schemas.microsoft.com/office/powerpoint/2010/main" val="41036310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F6F596C8-6DA6-4F7D-819D-B04ABB6CE056}" type="slidenum">
              <a:rPr lang="en-AU"/>
              <a:pPr>
                <a:defRPr/>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AD8A55F2-CEFC-4DE2-9B3C-41E5A3A80CD2}" type="slidenum">
              <a:rPr lang="en-AU"/>
              <a:pPr>
                <a:defRPr/>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B5F91BC6-BA02-44D6-8DC5-AEB4BC1CA1C7}" type="slidenum">
              <a:rPr lang="en-AU"/>
              <a:pPr>
                <a:defRPr/>
              </a:pPr>
              <a:t>‹#›</a:t>
            </a:fld>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41C384F0-C7A1-45C1-86A4-F72779EE7FAD}" type="slidenum">
              <a:rPr lang="en-AU"/>
              <a:pPr>
                <a:defRPr/>
              </a:pPr>
              <a:t>‹#›</a:t>
            </a:fld>
            <a:endParaRPr lang="en-A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685800" y="1981200"/>
            <a:ext cx="7772400" cy="4114800"/>
          </a:xfrm>
        </p:spPr>
        <p:txBody>
          <a:bodyPr/>
          <a:lstStyle/>
          <a:p>
            <a:pPr lvl="0"/>
            <a:endParaRPr lang="en-AU"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997767BF-0436-4691-A1AC-F4FBB2BB2490}" type="slidenum">
              <a:rPr lang="en-AU"/>
              <a:pPr>
                <a:defRPr/>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2196E450-0816-4348-AF9E-FBCF2FE9659A}" type="slidenum">
              <a:rPr lang="en-AU"/>
              <a:pPr>
                <a:defRPr/>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D4CD8322-3B72-4E37-AFC3-78F512684C9D}" type="slidenum">
              <a:rPr lang="en-AU"/>
              <a:pPr>
                <a:defRPr/>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201620AA-25BB-4090-894C-3B86C7882DFB}" type="slidenum">
              <a:rPr lang="en-AU"/>
              <a:pPr>
                <a:defRPr/>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AU"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9" name="Rectangle 6"/>
          <p:cNvSpPr>
            <a:spLocks noGrp="1" noChangeArrowheads="1"/>
          </p:cNvSpPr>
          <p:nvPr>
            <p:ph type="sldNum" sz="quarter" idx="12"/>
          </p:nvPr>
        </p:nvSpPr>
        <p:spPr>
          <a:ln/>
        </p:spPr>
        <p:txBody>
          <a:bodyPr/>
          <a:lstStyle>
            <a:lvl1pPr>
              <a:defRPr/>
            </a:lvl1pPr>
          </a:lstStyle>
          <a:p>
            <a:pPr>
              <a:defRPr/>
            </a:pPr>
            <a:fld id="{A72949D2-F716-4744-87E9-710A9435C27B}" type="slidenum">
              <a:rPr lang="en-AU"/>
              <a:pPr>
                <a:defRPr/>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AU"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5" name="Rectangle 6"/>
          <p:cNvSpPr>
            <a:spLocks noGrp="1" noChangeArrowheads="1"/>
          </p:cNvSpPr>
          <p:nvPr>
            <p:ph type="sldNum" sz="quarter" idx="12"/>
          </p:nvPr>
        </p:nvSpPr>
        <p:spPr>
          <a:ln/>
        </p:spPr>
        <p:txBody>
          <a:bodyPr/>
          <a:lstStyle>
            <a:lvl1pPr>
              <a:defRPr/>
            </a:lvl1pPr>
          </a:lstStyle>
          <a:p>
            <a:pPr>
              <a:defRPr/>
            </a:pPr>
            <a:fld id="{4BCD5EE2-E1A0-4F0F-AB56-67E11173EE65}" type="slidenum">
              <a:rPr lang="en-AU"/>
              <a:pPr>
                <a:defRPr/>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4" name="Rectangle 6"/>
          <p:cNvSpPr>
            <a:spLocks noGrp="1" noChangeArrowheads="1"/>
          </p:cNvSpPr>
          <p:nvPr>
            <p:ph type="sldNum" sz="quarter" idx="12"/>
          </p:nvPr>
        </p:nvSpPr>
        <p:spPr>
          <a:ln/>
        </p:spPr>
        <p:txBody>
          <a:bodyPr/>
          <a:lstStyle>
            <a:lvl1pPr>
              <a:defRPr/>
            </a:lvl1pPr>
          </a:lstStyle>
          <a:p>
            <a:pPr>
              <a:defRPr/>
            </a:pPr>
            <a:fld id="{5BC3BE71-8F45-46A8-97E3-BBE5D4A77650}" type="slidenum">
              <a:rPr lang="en-AU"/>
              <a:pPr>
                <a:defRPr/>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36827B78-3414-4CB7-BFB2-66862F41B350}" type="slidenum">
              <a:rPr lang="en-AU"/>
              <a:pPr>
                <a:defRPr/>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EA6115EE-DA2C-41B2-8860-CC5FCB91D75F}" type="slidenum">
              <a:rPr lang="en-AU"/>
              <a:pPr>
                <a:defRPr/>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1229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AU"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AU"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29330548-EFDB-4ED8-975F-B168F2073DF1}" type="slidenum">
              <a:rPr lang="en-AU"/>
              <a:pPr>
                <a:defRPr/>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Microsoft_Word_Document1.docx"/></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package" Target="../embeddings/Microsoft_Word_Document2.docx"/></Relationships>
</file>

<file path=ppt/slides/_rels/slide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3.emf"/><Relationship Id="rId4" Type="http://schemas.openxmlformats.org/officeDocument/2006/relationships/package" Target="../embeddings/Microsoft_Excel_Worksheet3.xlsx"/></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package" Target="../embeddings/Microsoft_Excel_Worksheet4.xlsx"/></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5.emf"/><Relationship Id="rId4" Type="http://schemas.openxmlformats.org/officeDocument/2006/relationships/package" Target="../embeddings/Microsoft_Word_Document5.docx"/></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6.emf"/><Relationship Id="rId4" Type="http://schemas.openxmlformats.org/officeDocument/2006/relationships/package" Target="../embeddings/Microsoft_Word_Document6.docx"/></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7.emf"/><Relationship Id="rId4" Type="http://schemas.openxmlformats.org/officeDocument/2006/relationships/package" Target="../embeddings/Microsoft_Word_Document7.docx"/></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8.emf"/><Relationship Id="rId4" Type="http://schemas.openxmlformats.org/officeDocument/2006/relationships/package" Target="../embeddings/Microsoft_Word_Document8.docx"/></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9.emf"/><Relationship Id="rId4" Type="http://schemas.openxmlformats.org/officeDocument/2006/relationships/package" Target="../embeddings/Microsoft_Word_Document9.docx"/></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9750" y="404813"/>
            <a:ext cx="8208963" cy="2808287"/>
          </a:xfrm>
          <a:solidFill>
            <a:srgbClr val="FFFF99"/>
          </a:solidFill>
          <a:ln w="139700" cmpd="dbl">
            <a:solidFill>
              <a:srgbClr val="FF0000"/>
            </a:solidFill>
          </a:ln>
        </p:spPr>
        <p:txBody>
          <a:bodyPr/>
          <a:lstStyle/>
          <a:p>
            <a:pPr eaLnBrk="1" hangingPunct="1">
              <a:lnSpc>
                <a:spcPct val="95000"/>
              </a:lnSpc>
            </a:pPr>
            <a:r>
              <a:rPr lang="en-AU" sz="4800" b="1" dirty="0" smtClean="0">
                <a:solidFill>
                  <a:schemeClr val="accent2"/>
                </a:solidFill>
              </a:rPr>
              <a:t>Evaluating the Contribution of Refugee Settlers in Australia</a:t>
            </a:r>
          </a:p>
        </p:txBody>
      </p:sp>
      <p:sp>
        <p:nvSpPr>
          <p:cNvPr id="241667" name="Rectangle 3"/>
          <p:cNvSpPr>
            <a:spLocks noGrp="1" noChangeArrowheads="1"/>
          </p:cNvSpPr>
          <p:nvPr>
            <p:ph type="body" idx="1"/>
          </p:nvPr>
        </p:nvSpPr>
        <p:spPr>
          <a:xfrm>
            <a:off x="611188" y="3357563"/>
            <a:ext cx="7848600" cy="2900362"/>
          </a:xfrm>
        </p:spPr>
        <p:txBody>
          <a:bodyPr/>
          <a:lstStyle/>
          <a:p>
            <a:pPr algn="ctr" eaLnBrk="1" hangingPunct="1">
              <a:lnSpc>
                <a:spcPts val="2500"/>
              </a:lnSpc>
              <a:spcBef>
                <a:spcPct val="0"/>
              </a:spcBef>
              <a:buFontTx/>
              <a:buNone/>
              <a:defRPr/>
            </a:pPr>
            <a:r>
              <a:rPr lang="en-US" sz="1800" b="1" dirty="0" smtClean="0">
                <a:cs typeface="Arial" pitchFamily="34" charset="0"/>
              </a:rPr>
              <a:t>by</a:t>
            </a:r>
          </a:p>
          <a:p>
            <a:pPr algn="ctr" eaLnBrk="1" hangingPunct="1">
              <a:lnSpc>
                <a:spcPts val="2500"/>
              </a:lnSpc>
              <a:spcBef>
                <a:spcPct val="0"/>
              </a:spcBef>
              <a:buFontTx/>
              <a:buNone/>
              <a:defRPr/>
            </a:pPr>
            <a:r>
              <a:rPr lang="en-US" sz="1800" b="1" dirty="0" smtClean="0">
                <a:cs typeface="Arial" pitchFamily="34" charset="0"/>
              </a:rPr>
              <a:t>Graeme Hugo</a:t>
            </a:r>
          </a:p>
          <a:p>
            <a:pPr marL="0" indent="0" algn="ctr" eaLnBrk="1" hangingPunct="1">
              <a:lnSpc>
                <a:spcPct val="105000"/>
              </a:lnSpc>
              <a:spcBef>
                <a:spcPct val="0"/>
              </a:spcBef>
              <a:buFontTx/>
              <a:buNone/>
              <a:defRPr/>
            </a:pPr>
            <a:r>
              <a:rPr lang="en-AU" sz="1800" b="1" dirty="0" smtClean="0">
                <a:cs typeface="Arial" pitchFamily="34" charset="0"/>
              </a:rPr>
              <a:t>ARC Australian Professorial Fellow</a:t>
            </a:r>
          </a:p>
          <a:p>
            <a:pPr marL="0" indent="0" algn="ctr" eaLnBrk="1" hangingPunct="1">
              <a:lnSpc>
                <a:spcPct val="105000"/>
              </a:lnSpc>
              <a:spcBef>
                <a:spcPct val="0"/>
              </a:spcBef>
              <a:buFontTx/>
              <a:buNone/>
              <a:defRPr/>
            </a:pPr>
            <a:r>
              <a:rPr lang="en-AU" sz="1800" b="1" dirty="0" smtClean="0">
                <a:cs typeface="Arial" pitchFamily="34" charset="0"/>
              </a:rPr>
              <a:t>Professor of Geography and Director of the Australian Population and Migration Research Centre</a:t>
            </a:r>
          </a:p>
          <a:p>
            <a:pPr marL="0" indent="0" algn="ctr" eaLnBrk="1" hangingPunct="1">
              <a:lnSpc>
                <a:spcPct val="105000"/>
              </a:lnSpc>
              <a:spcBef>
                <a:spcPct val="0"/>
              </a:spcBef>
              <a:buFontTx/>
              <a:buNone/>
              <a:defRPr/>
            </a:pPr>
            <a:r>
              <a:rPr lang="en-AU" sz="1800" b="1" dirty="0" smtClean="0">
                <a:cs typeface="Arial" pitchFamily="34" charset="0"/>
              </a:rPr>
              <a:t>The University of Adelaide</a:t>
            </a:r>
          </a:p>
          <a:p>
            <a:pPr marL="0" indent="0" algn="ctr" eaLnBrk="1" hangingPunct="1">
              <a:lnSpc>
                <a:spcPct val="80000"/>
              </a:lnSpc>
              <a:spcBef>
                <a:spcPct val="0"/>
              </a:spcBef>
              <a:buFontTx/>
              <a:buNone/>
              <a:defRPr/>
            </a:pPr>
            <a:endParaRPr lang="en-US" sz="1800" b="1" dirty="0" smtClean="0">
              <a:cs typeface="Arial" pitchFamily="34" charset="0"/>
            </a:endParaRPr>
          </a:p>
          <a:p>
            <a:pPr marL="0" indent="0" algn="ctr" eaLnBrk="1" hangingPunct="1">
              <a:lnSpc>
                <a:spcPct val="80000"/>
              </a:lnSpc>
              <a:spcBef>
                <a:spcPct val="0"/>
              </a:spcBef>
              <a:buFontTx/>
              <a:buNone/>
              <a:defRPr/>
            </a:pPr>
            <a:endParaRPr lang="en-US" sz="1800" b="1" dirty="0" smtClean="0">
              <a:cs typeface="Arial" pitchFamily="34" charset="0"/>
            </a:endParaRPr>
          </a:p>
          <a:p>
            <a:pPr marL="0" indent="0" algn="ctr" eaLnBrk="1" hangingPunct="1">
              <a:lnSpc>
                <a:spcPct val="80000"/>
              </a:lnSpc>
              <a:spcBef>
                <a:spcPct val="0"/>
              </a:spcBef>
              <a:buFontTx/>
              <a:buNone/>
              <a:defRPr/>
            </a:pPr>
            <a:r>
              <a:rPr lang="en-AU" sz="1800" b="1" dirty="0" smtClean="0">
                <a:cs typeface="Arial" pitchFamily="34" charset="0"/>
              </a:rPr>
              <a:t>Presentation to Third National Conference on the Pastoral Care of Migrants and Refugees, Australian Catholic Bishops Conference, St Patrick’s Campus, Australian Catholic University, Melbourne</a:t>
            </a:r>
          </a:p>
          <a:p>
            <a:pPr marL="0" indent="0" algn="ctr" eaLnBrk="1" hangingPunct="1">
              <a:lnSpc>
                <a:spcPct val="80000"/>
              </a:lnSpc>
              <a:spcBef>
                <a:spcPct val="0"/>
              </a:spcBef>
              <a:buFontTx/>
              <a:buNone/>
              <a:defRPr/>
            </a:pPr>
            <a:r>
              <a:rPr lang="en-AU" sz="1800" b="1" dirty="0" smtClean="0">
                <a:cs typeface="Arial" pitchFamily="34" charset="0"/>
              </a:rPr>
              <a:t>7</a:t>
            </a:r>
            <a:r>
              <a:rPr lang="en-AU" sz="1800" b="1" baseline="30000" dirty="0" smtClean="0">
                <a:cs typeface="Arial" pitchFamily="34" charset="0"/>
              </a:rPr>
              <a:t>th</a:t>
            </a:r>
            <a:r>
              <a:rPr lang="en-AU" sz="1800" b="1" dirty="0" smtClean="0">
                <a:cs typeface="Arial" pitchFamily="34" charset="0"/>
              </a:rPr>
              <a:t> December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7772400" cy="1143000"/>
          </a:xfrm>
        </p:spPr>
        <p:txBody>
          <a:bodyPr/>
          <a:lstStyle/>
          <a:p>
            <a:pPr>
              <a:defRPr sz="1200" b="0" i="0" u="none" strike="noStrike" kern="1200" baseline="0">
                <a:solidFill>
                  <a:srgbClr val="000000"/>
                </a:solidFill>
                <a:latin typeface="Arial"/>
                <a:ea typeface="Arial"/>
                <a:cs typeface="Arial"/>
              </a:defRPr>
            </a:pPr>
            <a:r>
              <a:rPr lang="en-AU" sz="2400" b="1" dirty="0" smtClean="0">
                <a:solidFill>
                  <a:schemeClr val="accent6"/>
                </a:solidFill>
              </a:rPr>
              <a:t>Australia: Net Overseas Migration, Settler Arrivals, Asylum Applications Lodged and Humanitarian Program Permanent Additions, 2005-6 to 2010-11</a:t>
            </a:r>
            <a:r>
              <a:rPr lang="en-AU" dirty="0" smtClean="0"/>
              <a:t/>
            </a:r>
            <a:br>
              <a:rPr lang="en-AU" dirty="0" smtClean="0"/>
            </a:br>
            <a:r>
              <a:rPr lang="en-AU" dirty="0" smtClean="0"/>
              <a:t>Source: ABS 2011, DIAC 2010 and 2011a and b</a:t>
            </a:r>
            <a:endParaRPr lang="en-AU" dirty="0"/>
          </a:p>
        </p:txBody>
      </p:sp>
      <p:graphicFrame>
        <p:nvGraphicFramePr>
          <p:cNvPr id="5" name="Chart 4"/>
          <p:cNvGraphicFramePr>
            <a:graphicFrameLocks noGrp="1"/>
          </p:cNvGraphicFramePr>
          <p:nvPr/>
        </p:nvGraphicFramePr>
        <p:xfrm>
          <a:off x="539552" y="1700808"/>
          <a:ext cx="8136904" cy="493023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8136904" cy="1143000"/>
          </a:xfrm>
        </p:spPr>
        <p:txBody>
          <a:bodyPr/>
          <a:lstStyle/>
          <a:p>
            <a:pPr>
              <a:defRPr sz="1200" b="1" i="0" u="none" strike="noStrike" kern="1200" baseline="0">
                <a:solidFill>
                  <a:srgbClr val="000000"/>
                </a:solidFill>
                <a:latin typeface="Arial"/>
                <a:ea typeface="Arial"/>
                <a:cs typeface="Arial"/>
              </a:defRPr>
            </a:pPr>
            <a:r>
              <a:rPr lang="en-AU" sz="2400" b="1" dirty="0" smtClean="0">
                <a:solidFill>
                  <a:schemeClr val="accent6"/>
                </a:solidFill>
              </a:rPr>
              <a:t>Refugee and Humanitarian Arrivals 1977-78 to 2001-02 and Permanent Additions 2002-03 to 2010-11 to Australia by Region of Birth</a:t>
            </a:r>
            <a:r>
              <a:rPr lang="en-AU" sz="1600" dirty="0" smtClean="0"/>
              <a:t/>
            </a:r>
            <a:br>
              <a:rPr lang="en-AU" sz="1600" dirty="0" smtClean="0"/>
            </a:br>
            <a:r>
              <a:rPr lang="en-AU" sz="1600" dirty="0" smtClean="0"/>
              <a:t>Source: DIMIA </a:t>
            </a:r>
            <a:r>
              <a:rPr lang="en-AU" sz="1600" i="1" dirty="0" smtClean="0"/>
              <a:t>Australian Immigration Consolidated Statistics</a:t>
            </a:r>
            <a:r>
              <a:rPr lang="en-AU" sz="1600" dirty="0" smtClean="0"/>
              <a:t> and DIAC</a:t>
            </a:r>
            <a:r>
              <a:rPr lang="en-AU" sz="1600" i="1" dirty="0" smtClean="0"/>
              <a:t> Immigration Update</a:t>
            </a:r>
            <a:r>
              <a:rPr lang="en-AU" sz="1600" dirty="0" smtClean="0"/>
              <a:t>, various issues</a:t>
            </a:r>
            <a:r>
              <a:rPr lang="en-AU" dirty="0" smtClean="0"/>
              <a:t/>
            </a:r>
            <a:br>
              <a:rPr lang="en-AU" dirty="0" smtClean="0"/>
            </a:br>
            <a:endParaRPr lang="en-AU" dirty="0"/>
          </a:p>
        </p:txBody>
      </p:sp>
      <p:graphicFrame>
        <p:nvGraphicFramePr>
          <p:cNvPr id="4" name="Chart 3"/>
          <p:cNvGraphicFramePr>
            <a:graphicFrameLocks noGrp="1"/>
          </p:cNvGraphicFramePr>
          <p:nvPr/>
        </p:nvGraphicFramePr>
        <p:xfrm>
          <a:off x="611560" y="1700808"/>
          <a:ext cx="8254662" cy="499113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60648"/>
            <a:ext cx="7772400" cy="1143000"/>
          </a:xfrm>
        </p:spPr>
        <p:txBody>
          <a:bodyPr/>
          <a:lstStyle/>
          <a:p>
            <a:r>
              <a:rPr lang="en-AU" b="1" dirty="0" smtClean="0">
                <a:solidFill>
                  <a:schemeClr val="accent6"/>
                </a:solidFill>
              </a:rPr>
              <a:t>Data Issues</a:t>
            </a:r>
            <a:endParaRPr lang="en-AU" b="1" dirty="0">
              <a:solidFill>
                <a:schemeClr val="accent6"/>
              </a:solidFill>
            </a:endParaRPr>
          </a:p>
        </p:txBody>
      </p:sp>
      <p:sp>
        <p:nvSpPr>
          <p:cNvPr id="3" name="Content Placeholder 2"/>
          <p:cNvSpPr>
            <a:spLocks noGrp="1"/>
          </p:cNvSpPr>
          <p:nvPr>
            <p:ph idx="1"/>
          </p:nvPr>
        </p:nvSpPr>
        <p:spPr>
          <a:xfrm>
            <a:off x="683568" y="1196752"/>
            <a:ext cx="7772400" cy="4114800"/>
          </a:xfrm>
        </p:spPr>
        <p:txBody>
          <a:bodyPr/>
          <a:lstStyle/>
          <a:p>
            <a:r>
              <a:rPr lang="en-AU" dirty="0" smtClean="0"/>
              <a:t>Conceptual Issue when does a refugee cease to be a refugee and become a settler?</a:t>
            </a:r>
          </a:p>
          <a:p>
            <a:r>
              <a:rPr lang="en-AU" dirty="0" smtClean="0"/>
              <a:t>Limits of standard stock and flow data sets to recognise refugees, especially stock data</a:t>
            </a:r>
          </a:p>
          <a:p>
            <a:r>
              <a:rPr lang="en-AU" dirty="0" smtClean="0"/>
              <a:t>Major barriers to analysing the settlement experience</a:t>
            </a:r>
          </a:p>
          <a:p>
            <a:r>
              <a:rPr lang="en-AU" dirty="0" smtClean="0"/>
              <a:t>Lack of adequate sampling frames for representative survey work</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772400" cy="1143000"/>
          </a:xfrm>
        </p:spPr>
        <p:txBody>
          <a:bodyPr/>
          <a:lstStyle/>
          <a:p>
            <a:r>
              <a:rPr lang="en-AU" b="1" dirty="0" smtClean="0">
                <a:solidFill>
                  <a:schemeClr val="accent6"/>
                </a:solidFill>
              </a:rPr>
              <a:t>Analysis of Census Data</a:t>
            </a:r>
            <a:endParaRPr lang="en-AU" b="1" dirty="0">
              <a:solidFill>
                <a:schemeClr val="accent6"/>
              </a:solidFill>
            </a:endParaRPr>
          </a:p>
        </p:txBody>
      </p:sp>
      <p:sp>
        <p:nvSpPr>
          <p:cNvPr id="3" name="Content Placeholder 2"/>
          <p:cNvSpPr>
            <a:spLocks noGrp="1"/>
          </p:cNvSpPr>
          <p:nvPr>
            <p:ph idx="1"/>
          </p:nvPr>
        </p:nvSpPr>
        <p:spPr>
          <a:xfrm>
            <a:off x="755576" y="1412776"/>
            <a:ext cx="7772400" cy="4114800"/>
          </a:xfrm>
        </p:spPr>
        <p:txBody>
          <a:bodyPr/>
          <a:lstStyle/>
          <a:p>
            <a:r>
              <a:rPr lang="en-AU" sz="2800" dirty="0" smtClean="0"/>
              <a:t>Problem of no identification of visa category among overseas-born in census and most other data collections</a:t>
            </a:r>
          </a:p>
          <a:p>
            <a:r>
              <a:rPr lang="en-AU" sz="2800" dirty="0" smtClean="0"/>
              <a:t>Concept of </a:t>
            </a:r>
            <a:r>
              <a:rPr lang="en-AU" sz="2800" i="1" dirty="0" smtClean="0"/>
              <a:t>“Refugee-Humanitarian Birthplace Groups”</a:t>
            </a:r>
          </a:p>
          <a:p>
            <a:r>
              <a:rPr lang="en-AU" sz="2800" dirty="0" smtClean="0"/>
              <a:t>Index of Dissimilarity between Humanitarian and all other parts of migration program for birthplace groups is 74.8</a:t>
            </a:r>
          </a:p>
          <a:p>
            <a:r>
              <a:rPr lang="en-AU" sz="2800" dirty="0" smtClean="0"/>
              <a:t>ID with Skilled Migrants only is 91.0</a:t>
            </a:r>
          </a:p>
          <a:p>
            <a:r>
              <a:rPr lang="en-AU" sz="2800" dirty="0" smtClean="0"/>
              <a:t>ABS/DIAC Linked Data Set 2006/2011 Censuses </a:t>
            </a:r>
            <a:endParaRPr lang="en-AU" sz="28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Assessment of Impact</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The Treasury’s Intergenerational Report argues Australia’s future prosperity in the face of an ageing population will be a function of the three Ps – population, participation and productivity</a:t>
            </a:r>
          </a:p>
          <a:p>
            <a:r>
              <a:rPr lang="en-AU" dirty="0" smtClean="0"/>
              <a:t>Also examine social and civic engagement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Demographic Impact</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Since 1978 – over 450,000 refugee-humanitarian settlers</a:t>
            </a:r>
          </a:p>
          <a:p>
            <a:r>
              <a:rPr lang="en-AU" dirty="0" smtClean="0"/>
              <a:t>More than 1 million in Refugee-Settler Humanitarian 1</a:t>
            </a:r>
            <a:r>
              <a:rPr lang="en-AU" baseline="30000" dirty="0" smtClean="0"/>
              <a:t>st</a:t>
            </a:r>
            <a:r>
              <a:rPr lang="en-AU" dirty="0" smtClean="0"/>
              <a:t> and 2</a:t>
            </a:r>
            <a:r>
              <a:rPr lang="en-AU" baseline="30000" dirty="0" smtClean="0"/>
              <a:t>nd</a:t>
            </a:r>
            <a:r>
              <a:rPr lang="en-AU" dirty="0" smtClean="0"/>
              <a:t> generation at 2006 census</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Key Features of Demography</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Younger than other migrant groups, high proportion of children – demographic dividend</a:t>
            </a:r>
          </a:p>
          <a:p>
            <a:r>
              <a:rPr lang="en-AU" dirty="0" smtClean="0"/>
              <a:t>Fertility – slightly higher on average</a:t>
            </a:r>
          </a:p>
          <a:p>
            <a:r>
              <a:rPr lang="en-AU" dirty="0" smtClean="0"/>
              <a:t>Low levels of settler loss</a:t>
            </a:r>
          </a:p>
          <a:p>
            <a:r>
              <a:rPr lang="en-AU" dirty="0" smtClean="0"/>
              <a:t>Increasing numbers in regional communities</a:t>
            </a: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357188"/>
            <a:ext cx="8286750" cy="1143000"/>
          </a:xfrm>
        </p:spPr>
        <p:txBody>
          <a:bodyPr/>
          <a:lstStyle/>
          <a:p>
            <a:pPr>
              <a:defRPr sz="1200" b="1" i="0" u="none" strike="noStrike" kern="1200" baseline="0">
                <a:solidFill>
                  <a:srgbClr val="000000"/>
                </a:solidFill>
                <a:latin typeface="Arial"/>
                <a:ea typeface="Arial"/>
                <a:cs typeface="Arial"/>
              </a:defRPr>
            </a:pPr>
            <a:r>
              <a:rPr lang="en-AU" sz="2800" b="1" kern="1200" dirty="0" smtClean="0">
                <a:solidFill>
                  <a:schemeClr val="accent6"/>
                </a:solidFill>
                <a:ea typeface="Arial"/>
                <a:cs typeface="Arial"/>
              </a:rPr>
              <a:t>Australia: Settlement of Refugee-Humanitarian Settlers Outside  Capital Cities, 1996 to 2011</a:t>
            </a:r>
            <a:br>
              <a:rPr lang="en-AU" sz="2800" b="1" kern="1200" dirty="0" smtClean="0">
                <a:solidFill>
                  <a:schemeClr val="accent6"/>
                </a:solidFill>
                <a:ea typeface="Arial"/>
                <a:cs typeface="Arial"/>
              </a:rPr>
            </a:br>
            <a:r>
              <a:rPr lang="en-AU" sz="1200" b="1" kern="1200" dirty="0" smtClean="0">
                <a:solidFill>
                  <a:srgbClr val="000000"/>
                </a:solidFill>
                <a:ea typeface="Arial"/>
                <a:cs typeface="Arial"/>
              </a:rPr>
              <a:t>Source: DIAC</a:t>
            </a:r>
            <a:br>
              <a:rPr lang="en-AU" sz="1200" b="1" kern="1200" dirty="0" smtClean="0">
                <a:solidFill>
                  <a:srgbClr val="000000"/>
                </a:solidFill>
                <a:ea typeface="Arial"/>
                <a:cs typeface="Arial"/>
              </a:rPr>
            </a:br>
            <a:endParaRPr lang="en-AU" sz="1200" b="1" kern="1200" dirty="0">
              <a:solidFill>
                <a:srgbClr val="000000"/>
              </a:solidFill>
              <a:ea typeface="Arial"/>
              <a:cs typeface="Arial"/>
            </a:endParaRPr>
          </a:p>
        </p:txBody>
      </p:sp>
      <p:graphicFrame>
        <p:nvGraphicFramePr>
          <p:cNvPr id="4" name="Chart 3"/>
          <p:cNvGraphicFramePr>
            <a:graphicFrameLocks noGrp="1"/>
          </p:cNvGraphicFramePr>
          <p:nvPr/>
        </p:nvGraphicFramePr>
        <p:xfrm>
          <a:off x="611560" y="1268760"/>
          <a:ext cx="7992887" cy="547260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The Economic Contribution</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Workforce Participation</a:t>
            </a:r>
          </a:p>
          <a:p>
            <a:r>
              <a:rPr lang="en-AU" dirty="0" smtClean="0"/>
              <a:t>Other Economic Contributions</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28596" y="428604"/>
            <a:ext cx="8358246" cy="6000792"/>
          </a:xfrm>
        </p:spPr>
        <p:txBody>
          <a:bodyPr/>
          <a:lstStyle/>
          <a:p>
            <a:pPr eaLnBrk="1" hangingPunct="1"/>
            <a:r>
              <a:rPr lang="en-AU" sz="3200" b="1" dirty="0" smtClean="0">
                <a:solidFill>
                  <a:schemeClr val="tx1"/>
                </a:solidFill>
                <a:latin typeface="Arial" charset="0"/>
              </a:rPr>
              <a:t>‘Humanitarian migrants entering as part of the second cohort were surprisingly much less likely to have entered the Australian labour market 18 months after migration’ (compared to LSIA 1).  ‘Although the probability of being unemployed – conditional on labour market entry – is also substantially lower, the fall in participation dominates’.</a:t>
            </a:r>
            <a:br>
              <a:rPr lang="en-AU" sz="3200" b="1" dirty="0" smtClean="0">
                <a:solidFill>
                  <a:schemeClr val="tx1"/>
                </a:solidFill>
                <a:latin typeface="Arial" charset="0"/>
              </a:rPr>
            </a:br>
            <a:r>
              <a:rPr lang="en-AU" sz="3200" b="1" dirty="0" smtClean="0">
                <a:solidFill>
                  <a:schemeClr val="tx1"/>
                </a:solidFill>
                <a:latin typeface="Arial" charset="0"/>
              </a:rPr>
              <a:t>(Cobb-Clark, 2006, 50)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14348" y="428604"/>
            <a:ext cx="7772400" cy="838200"/>
          </a:xfrm>
        </p:spPr>
        <p:txBody>
          <a:bodyPr/>
          <a:lstStyle/>
          <a:p>
            <a:pPr eaLnBrk="1" hangingPunct="1"/>
            <a:r>
              <a:rPr lang="en-AU" sz="5200" b="1" dirty="0" smtClean="0">
                <a:solidFill>
                  <a:schemeClr val="accent2"/>
                </a:solidFill>
                <a:latin typeface="Arial" charset="0"/>
              </a:rPr>
              <a:t>Outline of Presentation</a:t>
            </a:r>
          </a:p>
        </p:txBody>
      </p:sp>
      <p:sp>
        <p:nvSpPr>
          <p:cNvPr id="14339" name="Rectangle 3"/>
          <p:cNvSpPr>
            <a:spLocks noGrp="1" noChangeArrowheads="1"/>
          </p:cNvSpPr>
          <p:nvPr>
            <p:ph type="body" idx="1"/>
          </p:nvPr>
        </p:nvSpPr>
        <p:spPr>
          <a:xfrm>
            <a:off x="785786" y="1785926"/>
            <a:ext cx="7777163" cy="4549787"/>
          </a:xfrm>
        </p:spPr>
        <p:txBody>
          <a:bodyPr/>
          <a:lstStyle/>
          <a:p>
            <a:pPr eaLnBrk="1" hangingPunct="1">
              <a:lnSpc>
                <a:spcPts val="4200"/>
              </a:lnSpc>
              <a:spcBef>
                <a:spcPct val="0"/>
              </a:spcBef>
            </a:pPr>
            <a:r>
              <a:rPr lang="en-AU" sz="3600" b="1" dirty="0" smtClean="0">
                <a:latin typeface="Arial" charset="0"/>
              </a:rPr>
              <a:t>Introduction</a:t>
            </a:r>
          </a:p>
          <a:p>
            <a:pPr eaLnBrk="1" hangingPunct="1">
              <a:lnSpc>
                <a:spcPts val="4200"/>
              </a:lnSpc>
              <a:spcBef>
                <a:spcPct val="0"/>
              </a:spcBef>
            </a:pPr>
            <a:r>
              <a:rPr lang="en-AU" sz="3600" b="1" dirty="0" smtClean="0">
                <a:latin typeface="Arial" charset="0"/>
              </a:rPr>
              <a:t>Post Flight Contexts</a:t>
            </a:r>
          </a:p>
          <a:p>
            <a:pPr eaLnBrk="1" hangingPunct="1">
              <a:lnSpc>
                <a:spcPts val="4200"/>
              </a:lnSpc>
              <a:spcBef>
                <a:spcPct val="0"/>
              </a:spcBef>
            </a:pPr>
            <a:r>
              <a:rPr lang="en-AU" sz="3600" b="1" dirty="0" smtClean="0">
                <a:latin typeface="Arial" charset="0"/>
              </a:rPr>
              <a:t>Third Country Settlement</a:t>
            </a:r>
          </a:p>
          <a:p>
            <a:pPr eaLnBrk="1" hangingPunct="1">
              <a:lnSpc>
                <a:spcPts val="4200"/>
              </a:lnSpc>
              <a:spcBef>
                <a:spcPct val="0"/>
              </a:spcBef>
            </a:pPr>
            <a:r>
              <a:rPr lang="en-AU" sz="3600" b="1" dirty="0" smtClean="0">
                <a:latin typeface="Arial" charset="0"/>
              </a:rPr>
              <a:t>Australia Refugee Migration</a:t>
            </a:r>
          </a:p>
          <a:p>
            <a:pPr eaLnBrk="1" hangingPunct="1">
              <a:lnSpc>
                <a:spcPts val="4200"/>
              </a:lnSpc>
              <a:spcBef>
                <a:spcPct val="0"/>
              </a:spcBef>
            </a:pPr>
            <a:r>
              <a:rPr lang="en-AU" sz="3600" b="1" dirty="0" smtClean="0">
                <a:latin typeface="Arial" charset="0"/>
              </a:rPr>
              <a:t>Demographic Contribution</a:t>
            </a:r>
          </a:p>
          <a:p>
            <a:pPr eaLnBrk="1" hangingPunct="1">
              <a:lnSpc>
                <a:spcPts val="4200"/>
              </a:lnSpc>
              <a:spcBef>
                <a:spcPct val="0"/>
              </a:spcBef>
            </a:pPr>
            <a:r>
              <a:rPr lang="en-AU" sz="3600" b="1" dirty="0" smtClean="0">
                <a:latin typeface="Arial" charset="0"/>
              </a:rPr>
              <a:t>Economic Contribution</a:t>
            </a:r>
          </a:p>
          <a:p>
            <a:pPr eaLnBrk="1" hangingPunct="1">
              <a:lnSpc>
                <a:spcPts val="4200"/>
              </a:lnSpc>
              <a:spcBef>
                <a:spcPct val="0"/>
              </a:spcBef>
            </a:pPr>
            <a:r>
              <a:rPr lang="en-AU" sz="3600" b="1" dirty="0" smtClean="0">
                <a:latin typeface="Arial" charset="0"/>
              </a:rPr>
              <a:t>Social and Civic Contributions</a:t>
            </a:r>
          </a:p>
          <a:p>
            <a:pPr eaLnBrk="1" hangingPunct="1">
              <a:lnSpc>
                <a:spcPts val="4200"/>
              </a:lnSpc>
              <a:spcBef>
                <a:spcPct val="0"/>
              </a:spcBef>
            </a:pPr>
            <a:r>
              <a:rPr lang="en-AU" sz="3600" b="1" dirty="0" smtClean="0">
                <a:latin typeface="Arial" charset="0"/>
              </a:rPr>
              <a:t>Conclusion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Why is this Stereotype Only Part of the Story?</a:t>
            </a:r>
            <a:endParaRPr lang="en-AU" b="1" dirty="0">
              <a:solidFill>
                <a:schemeClr val="accent6"/>
              </a:solidFill>
            </a:endParaRPr>
          </a:p>
        </p:txBody>
      </p:sp>
      <p:sp>
        <p:nvSpPr>
          <p:cNvPr id="3" name="Content Placeholder 2"/>
          <p:cNvSpPr>
            <a:spLocks noGrp="1"/>
          </p:cNvSpPr>
          <p:nvPr>
            <p:ph idx="1"/>
          </p:nvPr>
        </p:nvSpPr>
        <p:spPr>
          <a:xfrm>
            <a:off x="642910" y="2571744"/>
            <a:ext cx="7772400" cy="4114800"/>
          </a:xfrm>
        </p:spPr>
        <p:txBody>
          <a:bodyPr/>
          <a:lstStyle/>
          <a:p>
            <a:r>
              <a:rPr lang="en-AU" dirty="0" smtClean="0"/>
              <a:t>Need for care in interpretation of LSIA</a:t>
            </a:r>
          </a:p>
          <a:p>
            <a:r>
              <a:rPr lang="en-AU" dirty="0" smtClean="0"/>
              <a:t>Need for a longer time frame in considering impact and contribution</a:t>
            </a:r>
          </a:p>
          <a:p>
            <a:r>
              <a:rPr lang="en-AU" dirty="0" smtClean="0"/>
              <a:t>Need for a wider perspective of contribution beyond labour force participation</a:t>
            </a:r>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7772400" cy="1143000"/>
          </a:xfrm>
        </p:spPr>
        <p:txBody>
          <a:bodyPr/>
          <a:lstStyle/>
          <a:p>
            <a:r>
              <a:rPr lang="en-AU" sz="3000" b="1" dirty="0" smtClean="0">
                <a:solidFill>
                  <a:schemeClr val="accent6"/>
                </a:solidFill>
              </a:rPr>
              <a:t>Key Issues in Assessing Workforce Participation of Refugee-Humanitarian Settlers</a:t>
            </a:r>
            <a:endParaRPr lang="en-AU" sz="3000" b="1" dirty="0">
              <a:solidFill>
                <a:schemeClr val="accent6"/>
              </a:solidFill>
            </a:endParaRPr>
          </a:p>
        </p:txBody>
      </p:sp>
      <p:sp>
        <p:nvSpPr>
          <p:cNvPr id="3" name="Content Placeholder 2"/>
          <p:cNvSpPr>
            <a:spLocks noGrp="1"/>
          </p:cNvSpPr>
          <p:nvPr>
            <p:ph idx="1"/>
          </p:nvPr>
        </p:nvSpPr>
        <p:spPr>
          <a:xfrm>
            <a:off x="827584" y="2060848"/>
            <a:ext cx="7772400" cy="4114800"/>
          </a:xfrm>
        </p:spPr>
        <p:txBody>
          <a:bodyPr/>
          <a:lstStyle/>
          <a:p>
            <a:r>
              <a:rPr lang="en-AU" sz="3000" b="1" dirty="0" smtClean="0"/>
              <a:t>Time</a:t>
            </a:r>
          </a:p>
          <a:p>
            <a:r>
              <a:rPr lang="en-AU" sz="3000" b="1" dirty="0" smtClean="0"/>
              <a:t>Length of Residence in Australia</a:t>
            </a:r>
          </a:p>
          <a:p>
            <a:r>
              <a:rPr lang="en-AU" sz="3000" b="1" dirty="0" smtClean="0"/>
              <a:t>Intergenerational differences</a:t>
            </a:r>
          </a:p>
          <a:p>
            <a:r>
              <a:rPr lang="en-AU" sz="3000" b="1" dirty="0" smtClean="0"/>
              <a:t>Most sources concentrate on initial years</a:t>
            </a:r>
          </a:p>
          <a:p>
            <a:r>
              <a:rPr lang="en-AU" sz="3000" b="1" dirty="0" smtClean="0"/>
              <a:t>Need to examine stock of first and second generation settlers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Labour Force Experience</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Undoubtedly higher unemployment and lower labour force participation than other migrants in early years</a:t>
            </a:r>
          </a:p>
          <a:p>
            <a:r>
              <a:rPr lang="en-AU" dirty="0" smtClean="0"/>
              <a:t>Function of language, education, circumstances of migration, less family support, health and recognition of qualifications, deskilling, discrimination</a:t>
            </a:r>
          </a:p>
          <a:p>
            <a:r>
              <a:rPr lang="en-AU" dirty="0" smtClean="0"/>
              <a:t>Need for longer time perspective</a:t>
            </a:r>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Labour Force Issues</a:t>
            </a:r>
            <a:br>
              <a:rPr lang="en-AU" b="1" dirty="0" smtClean="0">
                <a:solidFill>
                  <a:schemeClr val="accent6"/>
                </a:solidFill>
              </a:rPr>
            </a:br>
            <a:r>
              <a:rPr lang="en-AU" sz="2800" dirty="0" smtClean="0">
                <a:solidFill>
                  <a:schemeClr val="accent6"/>
                </a:solidFill>
              </a:rPr>
              <a:t>Visa Type of Arrivals 2001-06 by Labour Force Status in 2006: Proportion (Percent) of All Migrants Aged Over 15 Years</a:t>
            </a:r>
            <a:br>
              <a:rPr lang="en-AU" sz="2800" dirty="0" smtClean="0">
                <a:solidFill>
                  <a:schemeClr val="accent6"/>
                </a:solidFill>
              </a:rPr>
            </a:br>
            <a:r>
              <a:rPr lang="en-AU" sz="1200" dirty="0" smtClean="0">
                <a:solidFill>
                  <a:schemeClr val="tx1"/>
                </a:solidFill>
              </a:rPr>
              <a:t>Source: ABS/DIAC Data Linkage Project</a:t>
            </a:r>
            <a:endParaRPr lang="en-AU" b="1" dirty="0">
              <a:solidFill>
                <a:schemeClr val="accent6"/>
              </a:solidFill>
            </a:endParaRPr>
          </a:p>
        </p:txBody>
      </p:sp>
      <p:pic>
        <p:nvPicPr>
          <p:cNvPr id="297986" name="Picture 2"/>
          <p:cNvPicPr>
            <a:picLocks noChangeAspect="1" noChangeArrowheads="1"/>
          </p:cNvPicPr>
          <p:nvPr/>
        </p:nvPicPr>
        <p:blipFill>
          <a:blip r:embed="rId2" cstate="print"/>
          <a:srcRect/>
          <a:stretch>
            <a:fillRect/>
          </a:stretch>
        </p:blipFill>
        <p:spPr bwMode="auto">
          <a:xfrm>
            <a:off x="251520" y="2708920"/>
            <a:ext cx="8606353" cy="3173511"/>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7772400" cy="1143000"/>
          </a:xfrm>
        </p:spPr>
        <p:txBody>
          <a:bodyPr/>
          <a:lstStyle/>
          <a:p>
            <a:r>
              <a:rPr lang="en-AU" sz="3200" b="1" dirty="0" smtClean="0">
                <a:solidFill>
                  <a:schemeClr val="accent6"/>
                </a:solidFill>
              </a:rPr>
              <a:t>Occupation of Employed Migrants, 15 Years and Over, 2006 </a:t>
            </a:r>
            <a:r>
              <a:rPr lang="en-AU" sz="2400" b="1" dirty="0" smtClean="0">
                <a:solidFill>
                  <a:schemeClr val="accent6"/>
                </a:solidFill>
              </a:rPr>
              <a:t/>
            </a:r>
            <a:br>
              <a:rPr lang="en-AU" sz="2400" b="1" dirty="0" smtClean="0">
                <a:solidFill>
                  <a:schemeClr val="accent6"/>
                </a:solidFill>
              </a:rPr>
            </a:br>
            <a:r>
              <a:rPr lang="en-AU" sz="1200" dirty="0" smtClean="0">
                <a:solidFill>
                  <a:schemeClr val="tx1"/>
                </a:solidFill>
              </a:rPr>
              <a:t>Source: ABS, 2010b, 13-14 </a:t>
            </a:r>
            <a:endParaRPr lang="en-AU" sz="1200" dirty="0">
              <a:solidFill>
                <a:schemeClr val="tx1"/>
              </a:solidFill>
            </a:endParaRPr>
          </a:p>
        </p:txBody>
      </p:sp>
      <p:pic>
        <p:nvPicPr>
          <p:cNvPr id="302082" name="Picture 2"/>
          <p:cNvPicPr>
            <a:picLocks noChangeAspect="1" noChangeArrowheads="1"/>
          </p:cNvPicPr>
          <p:nvPr/>
        </p:nvPicPr>
        <p:blipFill>
          <a:blip r:embed="rId2" cstate="print"/>
          <a:srcRect/>
          <a:stretch>
            <a:fillRect/>
          </a:stretch>
        </p:blipFill>
        <p:spPr bwMode="auto">
          <a:xfrm>
            <a:off x="899592" y="2233160"/>
            <a:ext cx="7128792" cy="407616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836712"/>
            <a:ext cx="7772400" cy="1143000"/>
          </a:xfrm>
        </p:spPr>
        <p:txBody>
          <a:bodyPr/>
          <a:lstStyle/>
          <a:p>
            <a:r>
              <a:rPr lang="en-AU" sz="3200" b="1" dirty="0" smtClean="0">
                <a:solidFill>
                  <a:schemeClr val="accent6"/>
                </a:solidFill>
              </a:rPr>
              <a:t>Visa Type of Settler Arrivals, 2001-06 by English Proficiency in 2006: Proportion (%) of All Migrants Aged Over 15 Years</a:t>
            </a:r>
            <a:br>
              <a:rPr lang="en-AU" sz="3200" b="1" dirty="0" smtClean="0">
                <a:solidFill>
                  <a:schemeClr val="accent6"/>
                </a:solidFill>
              </a:rPr>
            </a:br>
            <a:r>
              <a:rPr lang="en-AU" sz="2000" dirty="0" smtClean="0">
                <a:solidFill>
                  <a:schemeClr val="tx1"/>
                </a:solidFill>
              </a:rPr>
              <a:t>Source: ABS/DIAC Data Linkage Project</a:t>
            </a:r>
            <a:endParaRPr lang="en-AU" sz="2000" b="1" dirty="0">
              <a:solidFill>
                <a:schemeClr val="accent6"/>
              </a:solidFill>
            </a:endParaRPr>
          </a:p>
        </p:txBody>
      </p:sp>
      <p:pic>
        <p:nvPicPr>
          <p:cNvPr id="299010" name="Picture 2"/>
          <p:cNvPicPr>
            <a:picLocks noChangeAspect="1" noChangeArrowheads="1"/>
          </p:cNvPicPr>
          <p:nvPr/>
        </p:nvPicPr>
        <p:blipFill>
          <a:blip r:embed="rId2" cstate="print"/>
          <a:srcRect/>
          <a:stretch>
            <a:fillRect/>
          </a:stretch>
        </p:blipFill>
        <p:spPr bwMode="auto">
          <a:xfrm>
            <a:off x="251520" y="3140968"/>
            <a:ext cx="8572381" cy="1800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772400" cy="1143000"/>
          </a:xfrm>
        </p:spPr>
        <p:txBody>
          <a:bodyPr/>
          <a:lstStyle/>
          <a:p>
            <a:r>
              <a:rPr lang="en-AU" sz="2800" b="1" dirty="0" smtClean="0">
                <a:solidFill>
                  <a:schemeClr val="accent6"/>
                </a:solidFill>
              </a:rPr>
              <a:t>First Generation Humanitarian Entrants: Proficiency in Spoken English by Labour Force Status, 2006</a:t>
            </a:r>
            <a:r>
              <a:rPr lang="en-AU" sz="1600" b="1" dirty="0" smtClean="0">
                <a:solidFill>
                  <a:schemeClr val="accent6"/>
                </a:solidFill>
              </a:rPr>
              <a:t/>
            </a:r>
            <a:br>
              <a:rPr lang="en-AU" sz="1600" b="1" dirty="0" smtClean="0">
                <a:solidFill>
                  <a:schemeClr val="accent6"/>
                </a:solidFill>
              </a:rPr>
            </a:br>
            <a:r>
              <a:rPr lang="en-AU" sz="1600" dirty="0" smtClean="0">
                <a:solidFill>
                  <a:schemeClr val="tx1"/>
                </a:solidFill>
              </a:rPr>
              <a:t>Source: DIAC 2011, p.24</a:t>
            </a:r>
            <a:endParaRPr lang="en-AU" sz="1600" b="1" dirty="0">
              <a:solidFill>
                <a:schemeClr val="accent6"/>
              </a:solidFill>
            </a:endParaRPr>
          </a:p>
        </p:txBody>
      </p:sp>
      <p:pic>
        <p:nvPicPr>
          <p:cNvPr id="384002" name="Picture 2"/>
          <p:cNvPicPr>
            <a:picLocks noGrp="1" noChangeAspect="1" noChangeArrowheads="1"/>
          </p:cNvPicPr>
          <p:nvPr>
            <p:ph idx="1"/>
          </p:nvPr>
        </p:nvPicPr>
        <p:blipFill>
          <a:blip r:embed="rId2" cstate="print"/>
          <a:srcRect/>
          <a:stretch>
            <a:fillRect/>
          </a:stretch>
        </p:blipFill>
        <p:spPr bwMode="auto">
          <a:xfrm>
            <a:off x="297943" y="2852936"/>
            <a:ext cx="8483755" cy="316835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683568" y="1628800"/>
            <a:ext cx="7772400" cy="4114800"/>
          </a:xfrm>
        </p:spPr>
        <p:txBody>
          <a:bodyPr/>
          <a:lstStyle/>
          <a:p>
            <a:pPr>
              <a:buNone/>
            </a:pPr>
            <a:r>
              <a:rPr lang="en-AU" sz="3600" dirty="0" smtClean="0"/>
              <a:t>Joint Standing Committee on Migration (2006) emphasised humanitarian migrants face some skills recognition difficulties not faced by other migrants.  Hence their contribution toward productivity is less than it could be</a:t>
            </a:r>
            <a:endParaRPr lang="en-AU" sz="3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568952" cy="836712"/>
          </a:xfrm>
        </p:spPr>
        <p:txBody>
          <a:bodyPr/>
          <a:lstStyle/>
          <a:p>
            <a:r>
              <a:rPr lang="en-AU" sz="2000" b="1" dirty="0" smtClean="0">
                <a:solidFill>
                  <a:schemeClr val="accent6"/>
                </a:solidFill>
              </a:rPr>
              <a:t>Barriers to Employment for Refugees as Identified by Key Informants</a:t>
            </a:r>
            <a:br>
              <a:rPr lang="en-AU" sz="2000" b="1" dirty="0" smtClean="0">
                <a:solidFill>
                  <a:schemeClr val="accent6"/>
                </a:solidFill>
              </a:rPr>
            </a:br>
            <a:r>
              <a:rPr lang="en-AU" sz="1200" dirty="0" smtClean="0">
                <a:solidFill>
                  <a:schemeClr val="tx1"/>
                </a:solidFill>
              </a:rPr>
              <a:t>Source: Hugo et al, 2011 </a:t>
            </a:r>
            <a:endParaRPr lang="en-AU" sz="1200" dirty="0">
              <a:solidFill>
                <a:schemeClr val="tx1"/>
              </a:solidFill>
            </a:endParaRPr>
          </a:p>
        </p:txBody>
      </p:sp>
      <p:pic>
        <p:nvPicPr>
          <p:cNvPr id="304130" name="Picture 2"/>
          <p:cNvPicPr>
            <a:picLocks noChangeAspect="1" noChangeArrowheads="1"/>
          </p:cNvPicPr>
          <p:nvPr/>
        </p:nvPicPr>
        <p:blipFill>
          <a:blip r:embed="rId2" cstate="print"/>
          <a:srcRect/>
          <a:stretch>
            <a:fillRect/>
          </a:stretch>
        </p:blipFill>
        <p:spPr bwMode="auto">
          <a:xfrm>
            <a:off x="1475656" y="682277"/>
            <a:ext cx="6120680" cy="617572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7772400" cy="1143000"/>
          </a:xfrm>
        </p:spPr>
        <p:txBody>
          <a:bodyPr/>
          <a:lstStyle/>
          <a:p>
            <a:r>
              <a:rPr lang="en-AU" sz="3600" b="1" dirty="0" smtClean="0">
                <a:solidFill>
                  <a:schemeClr val="accent6"/>
                </a:solidFill>
              </a:rPr>
              <a:t>Negative Workforce Experiences</a:t>
            </a:r>
            <a:endParaRPr lang="en-AU" sz="3600" b="1" dirty="0">
              <a:solidFill>
                <a:schemeClr val="accent6"/>
              </a:solidFill>
            </a:endParaRPr>
          </a:p>
        </p:txBody>
      </p:sp>
      <p:sp>
        <p:nvSpPr>
          <p:cNvPr id="3" name="Content Placeholder 2"/>
          <p:cNvSpPr>
            <a:spLocks noGrp="1"/>
          </p:cNvSpPr>
          <p:nvPr>
            <p:ph idx="1"/>
          </p:nvPr>
        </p:nvSpPr>
        <p:spPr>
          <a:xfrm>
            <a:off x="683568" y="1556792"/>
            <a:ext cx="7772400" cy="4114800"/>
          </a:xfrm>
        </p:spPr>
        <p:txBody>
          <a:bodyPr/>
          <a:lstStyle/>
          <a:p>
            <a:r>
              <a:rPr lang="en-AU" dirty="0" smtClean="0"/>
              <a:t>“Occupational Skidding” where refugee-humanitarian settlers don’t get jobs commensurate with their skills</a:t>
            </a:r>
          </a:p>
          <a:p>
            <a:r>
              <a:rPr lang="en-AU" dirty="0" smtClean="0"/>
              <a:t>Occupational segmentation where refugee-humanitarian settlers get stuck in low status occupations</a:t>
            </a:r>
          </a:p>
          <a:p>
            <a:r>
              <a:rPr lang="en-AU" dirty="0" smtClean="0"/>
              <a:t>The Refugee Gap</a:t>
            </a:r>
          </a:p>
          <a:p>
            <a:r>
              <a:rPr lang="en-AU" dirty="0" smtClean="0"/>
              <a:t>Group most affected by Global Financial Crisis</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772400" cy="1143000"/>
          </a:xfrm>
        </p:spPr>
        <p:txBody>
          <a:bodyPr/>
          <a:lstStyle/>
          <a:p>
            <a:r>
              <a:rPr lang="en-AU" b="1" dirty="0" smtClean="0">
                <a:solidFill>
                  <a:schemeClr val="accent6"/>
                </a:solidFill>
              </a:rPr>
              <a:t>Context</a:t>
            </a:r>
            <a:endParaRPr lang="en-AU" b="1" dirty="0">
              <a:solidFill>
                <a:schemeClr val="accent6"/>
              </a:solidFill>
            </a:endParaRPr>
          </a:p>
        </p:txBody>
      </p:sp>
      <p:sp>
        <p:nvSpPr>
          <p:cNvPr id="3" name="Content Placeholder 2"/>
          <p:cNvSpPr>
            <a:spLocks noGrp="1"/>
          </p:cNvSpPr>
          <p:nvPr>
            <p:ph idx="1"/>
          </p:nvPr>
        </p:nvSpPr>
        <p:spPr>
          <a:xfrm>
            <a:off x="755576" y="1844824"/>
            <a:ext cx="7772400" cy="4114800"/>
          </a:xfrm>
        </p:spPr>
        <p:txBody>
          <a:bodyPr/>
          <a:lstStyle/>
          <a:p>
            <a:r>
              <a:rPr lang="en-AU" dirty="0" smtClean="0"/>
              <a:t>Project initiated by DIAC and Minister for Immigration.</a:t>
            </a:r>
          </a:p>
          <a:p>
            <a:pPr>
              <a:buNone/>
            </a:pPr>
            <a:r>
              <a:rPr lang="en-AU" dirty="0" smtClean="0"/>
              <a:t>	Opposition by Treasury to expansion of refugee intake.</a:t>
            </a:r>
          </a:p>
          <a:p>
            <a:r>
              <a:rPr lang="en-AU" dirty="0" smtClean="0"/>
              <a:t>Each year 800,000 new refugees, 80,000 accepted for resettlement.</a:t>
            </a:r>
          </a:p>
          <a:p>
            <a:pPr>
              <a:buNone/>
            </a:pPr>
            <a:r>
              <a:rPr lang="en-AU" dirty="0" smtClean="0"/>
              <a:t>	Increasing “donor fatigue” in accepting refugees.</a:t>
            </a:r>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340768"/>
            <a:ext cx="7772400" cy="4114800"/>
          </a:xfrm>
        </p:spPr>
        <p:txBody>
          <a:bodyPr/>
          <a:lstStyle/>
          <a:p>
            <a:pPr>
              <a:buNone/>
            </a:pPr>
            <a:r>
              <a:rPr lang="en-AU" dirty="0" smtClean="0"/>
              <a:t>There is substantial evidence of a “brain waste” among refugee-humanitarian settlers where they do not get jobs commensurate with their skill/education.  There is evidence of</a:t>
            </a:r>
          </a:p>
          <a:p>
            <a:pPr>
              <a:buNone/>
            </a:pPr>
            <a:r>
              <a:rPr lang="en-AU" dirty="0" smtClean="0"/>
              <a:t>	- discrimination on the basis of race, religion and ethnic origin</a:t>
            </a:r>
          </a:p>
          <a:p>
            <a:pPr>
              <a:buNone/>
            </a:pPr>
            <a:r>
              <a:rPr lang="en-AU" dirty="0" smtClean="0"/>
              <a:t>	- structural disadvantage in the workplace</a:t>
            </a:r>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52736"/>
            <a:ext cx="7772400" cy="1143000"/>
          </a:xfrm>
        </p:spPr>
        <p:txBody>
          <a:bodyPr/>
          <a:lstStyle/>
          <a:p>
            <a:r>
              <a:rPr lang="en-AU" sz="2000" b="1" cap="all" dirty="0" smtClean="0">
                <a:solidFill>
                  <a:schemeClr val="accent6"/>
                </a:solidFill>
              </a:rPr>
              <a:t>Australia:  First AND Second Generation REFUGEE-Humanitarian Birthplace Groups, Australia-BORN and Overseas-Born PECENT IN LABOURER AND MACHINERY OPERATOR </a:t>
            </a:r>
            <a:r>
              <a:rPr lang="en-AU" sz="2000" b="1" cap="all" dirty="0" err="1" smtClean="0">
                <a:solidFill>
                  <a:schemeClr val="accent6"/>
                </a:solidFill>
              </a:rPr>
              <a:t>OccupationS</a:t>
            </a:r>
            <a:r>
              <a:rPr lang="en-AU" sz="2000" b="1" cap="all" dirty="0" smtClean="0">
                <a:solidFill>
                  <a:schemeClr val="accent6"/>
                </a:solidFill>
              </a:rPr>
              <a:t> BY POST-SCHOOL Education, 2006</a:t>
            </a:r>
            <a:br>
              <a:rPr lang="en-AU" sz="2000" b="1" cap="all" dirty="0" smtClean="0">
                <a:solidFill>
                  <a:schemeClr val="accent6"/>
                </a:solidFill>
              </a:rPr>
            </a:br>
            <a:r>
              <a:rPr lang="en-AU" sz="1800" dirty="0" smtClean="0"/>
              <a:t>Source:  ABS 2006 Census unpublished tabulations</a:t>
            </a:r>
            <a:br>
              <a:rPr lang="en-AU" sz="1800" dirty="0" smtClean="0"/>
            </a:br>
            <a:r>
              <a:rPr lang="en-AU" sz="2000" b="1" cap="all" dirty="0" smtClean="0">
                <a:solidFill>
                  <a:schemeClr val="accent6"/>
                </a:solidFill>
              </a:rPr>
              <a:t/>
            </a:r>
            <a:br>
              <a:rPr lang="en-AU" sz="2000" b="1" cap="all" dirty="0" smtClean="0">
                <a:solidFill>
                  <a:schemeClr val="accent6"/>
                </a:solidFill>
              </a:rPr>
            </a:br>
            <a:r>
              <a:rPr lang="en-AU" sz="2000" b="1" cap="all" dirty="0" smtClean="0">
                <a:solidFill>
                  <a:schemeClr val="accent6"/>
                </a:solidFill>
              </a:rPr>
              <a:t/>
            </a:r>
            <a:br>
              <a:rPr lang="en-AU" sz="2000" b="1" cap="all" dirty="0" smtClean="0">
                <a:solidFill>
                  <a:schemeClr val="accent6"/>
                </a:solidFill>
              </a:rPr>
            </a:br>
            <a:endParaRPr lang="en-AU" sz="2000" b="1" dirty="0">
              <a:solidFill>
                <a:schemeClr val="accent6"/>
              </a:solidFill>
            </a:endParaRPr>
          </a:p>
        </p:txBody>
      </p:sp>
      <p:graphicFrame>
        <p:nvGraphicFramePr>
          <p:cNvPr id="302083" name="Object 3"/>
          <p:cNvGraphicFramePr>
            <a:graphicFrameLocks noChangeAspect="1"/>
          </p:cNvGraphicFramePr>
          <p:nvPr/>
        </p:nvGraphicFramePr>
        <p:xfrm>
          <a:off x="179512" y="2348880"/>
          <a:ext cx="8648700" cy="4075112"/>
        </p:xfrm>
        <a:graphic>
          <a:graphicData uri="http://schemas.openxmlformats.org/presentationml/2006/ole">
            <mc:AlternateContent xmlns:mc="http://schemas.openxmlformats.org/markup-compatibility/2006">
              <mc:Choice xmlns:v="urn:schemas-microsoft-com:vml" Requires="v">
                <p:oleObj spid="_x0000_s302084" name="Document" r:id="rId4" imgW="5703499" imgH="2686360" progId="Word.Document.12">
                  <p:embed/>
                </p:oleObj>
              </mc:Choice>
              <mc:Fallback>
                <p:oleObj name="Document" r:id="rId4" imgW="5703499" imgH="2686360" progId="Word.Document.12">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2348880"/>
                        <a:ext cx="8648700" cy="4075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772400" cy="1863080"/>
          </a:xfrm>
        </p:spPr>
        <p:txBody>
          <a:bodyPr/>
          <a:lstStyle/>
          <a:p>
            <a:r>
              <a:rPr lang="en-AU" sz="2000" b="1" dirty="0" smtClean="0">
                <a:solidFill>
                  <a:schemeClr val="accent6"/>
                </a:solidFill>
              </a:rPr>
              <a:t>Australia: First and Second Generation Refugee-Humanitarian Birthplace Groups, Australia-Born and Overseas-Born Percent In Managerial And Professional Occupations by Post-School Education, 2006</a:t>
            </a:r>
            <a:r>
              <a:rPr lang="en-AU" sz="2000" b="1" cap="all" dirty="0" smtClean="0">
                <a:solidFill>
                  <a:schemeClr val="accent6"/>
                </a:solidFill>
              </a:rPr>
              <a:t> </a:t>
            </a:r>
            <a:br>
              <a:rPr lang="en-AU" sz="2000" b="1" cap="all" dirty="0" smtClean="0">
                <a:solidFill>
                  <a:schemeClr val="accent6"/>
                </a:solidFill>
              </a:rPr>
            </a:br>
            <a:r>
              <a:rPr lang="en-AU" sz="1800" dirty="0" smtClean="0"/>
              <a:t>Source:  ABS 2006 Census unpublished tabulations</a:t>
            </a:r>
            <a:br>
              <a:rPr lang="en-AU" sz="1800" dirty="0" smtClean="0"/>
            </a:br>
            <a:r>
              <a:rPr lang="en-AU" sz="2000" b="1" cap="all" dirty="0" smtClean="0">
                <a:solidFill>
                  <a:schemeClr val="accent6"/>
                </a:solidFill>
              </a:rPr>
              <a:t/>
            </a:r>
            <a:br>
              <a:rPr lang="en-AU" sz="2000" b="1" cap="all" dirty="0" smtClean="0">
                <a:solidFill>
                  <a:schemeClr val="accent6"/>
                </a:solidFill>
              </a:rPr>
            </a:br>
            <a:r>
              <a:rPr lang="en-AU" sz="2000" b="1" cap="all" dirty="0" smtClean="0">
                <a:solidFill>
                  <a:schemeClr val="accent6"/>
                </a:solidFill>
              </a:rPr>
              <a:t/>
            </a:r>
            <a:br>
              <a:rPr lang="en-AU" sz="2000" b="1" cap="all" dirty="0" smtClean="0">
                <a:solidFill>
                  <a:schemeClr val="accent6"/>
                </a:solidFill>
              </a:rPr>
            </a:br>
            <a:endParaRPr lang="en-AU" sz="2000" b="1" dirty="0">
              <a:solidFill>
                <a:schemeClr val="accent6"/>
              </a:solidFill>
            </a:endParaRPr>
          </a:p>
        </p:txBody>
      </p:sp>
      <p:graphicFrame>
        <p:nvGraphicFramePr>
          <p:cNvPr id="320515" name="Object 3"/>
          <p:cNvGraphicFramePr>
            <a:graphicFrameLocks noChangeAspect="1"/>
          </p:cNvGraphicFramePr>
          <p:nvPr/>
        </p:nvGraphicFramePr>
        <p:xfrm>
          <a:off x="395288" y="2065338"/>
          <a:ext cx="8578850" cy="4313237"/>
        </p:xfrm>
        <a:graphic>
          <a:graphicData uri="http://schemas.openxmlformats.org/presentationml/2006/ole">
            <mc:AlternateContent xmlns:mc="http://schemas.openxmlformats.org/markup-compatibility/2006">
              <mc:Choice xmlns:v="urn:schemas-microsoft-com:vml" Requires="v">
                <p:oleObj spid="_x0000_s320516" name="Document" r:id="rId4" imgW="5703499" imgH="2861377" progId="Word.Document.12">
                  <p:embed/>
                </p:oleObj>
              </mc:Choice>
              <mc:Fallback>
                <p:oleObj name="Document" r:id="rId4" imgW="5703499" imgH="2861377" progId="Word.Document.12">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8" y="2065338"/>
                        <a:ext cx="8578850" cy="431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772400" cy="620688"/>
          </a:xfrm>
        </p:spPr>
        <p:txBody>
          <a:bodyPr/>
          <a:lstStyle/>
          <a:p>
            <a:r>
              <a:rPr lang="en-AU" sz="2000" b="1" dirty="0" smtClean="0">
                <a:solidFill>
                  <a:schemeClr val="accent6"/>
                </a:solidFill>
              </a:rPr>
              <a:t>Australia:  Unemployment Rate of the Overseas-Born by Region of Birth, April 2001 to March 2010</a:t>
            </a:r>
            <a:r>
              <a:rPr lang="en-AU" sz="1600" dirty="0" smtClean="0"/>
              <a:t/>
            </a:r>
            <a:br>
              <a:rPr lang="en-AU" sz="1600" dirty="0" smtClean="0"/>
            </a:br>
            <a:r>
              <a:rPr lang="en-GB" sz="1100" dirty="0" smtClean="0"/>
              <a:t>Source:	</a:t>
            </a:r>
            <a:r>
              <a:rPr lang="en-US" sz="1100" dirty="0" smtClean="0"/>
              <a:t>ABS Australian </a:t>
            </a:r>
            <a:r>
              <a:rPr lang="en-US" sz="1100" dirty="0" err="1" smtClean="0"/>
              <a:t>Labour</a:t>
            </a:r>
            <a:r>
              <a:rPr lang="en-US" sz="1100" dirty="0" smtClean="0"/>
              <a:t> Force Surveys</a:t>
            </a:r>
            <a:r>
              <a:rPr lang="en-AU" dirty="0" smtClean="0"/>
              <a:t/>
            </a:r>
            <a:br>
              <a:rPr lang="en-AU" dirty="0" smtClean="0"/>
            </a:br>
            <a:endParaRPr lang="en-AU" dirty="0"/>
          </a:p>
        </p:txBody>
      </p:sp>
      <p:pic>
        <p:nvPicPr>
          <p:cNvPr id="4" name="Picture 3"/>
          <p:cNvPicPr/>
          <p:nvPr/>
        </p:nvPicPr>
        <p:blipFill>
          <a:blip r:embed="rId2" cstate="print"/>
          <a:srcRect l="1139" t="9395" r="2629" b="1354"/>
          <a:stretch>
            <a:fillRect/>
          </a:stretch>
        </p:blipFill>
        <p:spPr bwMode="auto">
          <a:xfrm>
            <a:off x="1691680" y="836712"/>
            <a:ext cx="5616624" cy="6021288"/>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dirty="0" smtClean="0">
                <a:solidFill>
                  <a:schemeClr val="accent6"/>
                </a:solidFill>
              </a:rPr>
              <a:t>The Contribution of Refugee Humanitarian Settlers</a:t>
            </a:r>
            <a:endParaRPr lang="en-AU" sz="4000" b="1" dirty="0">
              <a:solidFill>
                <a:schemeClr val="accent6"/>
              </a:solidFill>
            </a:endParaRPr>
          </a:p>
        </p:txBody>
      </p:sp>
      <p:sp>
        <p:nvSpPr>
          <p:cNvPr id="3" name="Content Placeholder 2"/>
          <p:cNvSpPr>
            <a:spLocks noGrp="1"/>
          </p:cNvSpPr>
          <p:nvPr>
            <p:ph idx="1"/>
          </p:nvPr>
        </p:nvSpPr>
        <p:spPr/>
        <p:txBody>
          <a:bodyPr/>
          <a:lstStyle/>
          <a:p>
            <a:r>
              <a:rPr lang="en-AU" dirty="0" smtClean="0"/>
              <a:t>Much of discourse is on “costs”, very little on benefits</a:t>
            </a:r>
          </a:p>
          <a:p>
            <a:r>
              <a:rPr lang="en-AU" dirty="0" smtClean="0"/>
              <a:t>Much based on first couple of years of settlement</a:t>
            </a:r>
          </a:p>
          <a:p>
            <a:r>
              <a:rPr lang="en-AU" dirty="0" smtClean="0"/>
              <a:t>Need for focus over longer period of settlement – even intergenerational</a:t>
            </a:r>
            <a:endParaRPr lang="en-A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Examination of Contribution</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The Treasury’s Intergenerational Report argues Australia’s future prosperity in the face of an ageing population will be a function of the three Ps – population, participation and productivity</a:t>
            </a:r>
          </a:p>
          <a:p>
            <a:r>
              <a:rPr lang="en-AU" dirty="0" smtClean="0"/>
              <a:t>Also examine social and civic engagement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Population</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Since 1978 – over 450,000 refugee-humanitarian settlers</a:t>
            </a:r>
          </a:p>
          <a:p>
            <a:r>
              <a:rPr lang="en-AU" dirty="0" smtClean="0"/>
              <a:t>More than 1 million in Refugee-Settler Humanitarian 1</a:t>
            </a:r>
            <a:r>
              <a:rPr lang="en-AU" baseline="30000" dirty="0" smtClean="0"/>
              <a:t>st</a:t>
            </a:r>
            <a:r>
              <a:rPr lang="en-AU" dirty="0" smtClean="0"/>
              <a:t> and 2</a:t>
            </a:r>
            <a:r>
              <a:rPr lang="en-AU" baseline="30000" dirty="0" smtClean="0"/>
              <a:t>nd</a:t>
            </a:r>
            <a:r>
              <a:rPr lang="en-AU" dirty="0" smtClean="0"/>
              <a:t> generation at 2006 census</a:t>
            </a:r>
            <a:endParaRPr lang="en-A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Key Features of Demography</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Younger than other migrant groups, high proportion of children – demographic dividend</a:t>
            </a:r>
          </a:p>
          <a:p>
            <a:r>
              <a:rPr lang="en-AU" dirty="0" smtClean="0"/>
              <a:t>Fertility – slightly higher on average</a:t>
            </a:r>
          </a:p>
          <a:p>
            <a:r>
              <a:rPr lang="en-AU" dirty="0" smtClean="0"/>
              <a:t>Low levels of settler loss</a:t>
            </a:r>
          </a:p>
          <a:p>
            <a:r>
              <a:rPr lang="en-AU" dirty="0" smtClean="0"/>
              <a:t>Increasing numbers in regional communities</a:t>
            </a:r>
            <a:endParaRPr lang="en-A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772400" cy="1143000"/>
          </a:xfrm>
        </p:spPr>
        <p:txBody>
          <a:bodyPr/>
          <a:lstStyle/>
          <a:p>
            <a:r>
              <a:rPr lang="en-AU" sz="2400" b="1" dirty="0" smtClean="0">
                <a:solidFill>
                  <a:schemeClr val="accent6"/>
                </a:solidFill>
              </a:rPr>
              <a:t>Settler Arrivals by Migration Category, 2003-04 to 2008-09</a:t>
            </a:r>
            <a:r>
              <a:rPr lang="en-AU" sz="3200" b="1" dirty="0" smtClean="0">
                <a:solidFill>
                  <a:schemeClr val="accent6"/>
                </a:solidFill>
              </a:rPr>
              <a:t/>
            </a:r>
            <a:br>
              <a:rPr lang="en-AU" sz="3200" b="1" dirty="0" smtClean="0">
                <a:solidFill>
                  <a:schemeClr val="accent6"/>
                </a:solidFill>
              </a:rPr>
            </a:br>
            <a:r>
              <a:rPr lang="en-AU" sz="1200" dirty="0" smtClean="0">
                <a:solidFill>
                  <a:schemeClr val="tx1"/>
                </a:solidFill>
              </a:rPr>
              <a:t>Source: DIAC 2011, p.15</a:t>
            </a:r>
            <a:endParaRPr lang="en-AU" sz="1200" dirty="0">
              <a:solidFill>
                <a:schemeClr val="tx1"/>
              </a:solidFill>
            </a:endParaRPr>
          </a:p>
        </p:txBody>
      </p:sp>
      <p:pic>
        <p:nvPicPr>
          <p:cNvPr id="380930" name="Picture 2"/>
          <p:cNvPicPr>
            <a:picLocks noChangeAspect="1" noChangeArrowheads="1"/>
          </p:cNvPicPr>
          <p:nvPr/>
        </p:nvPicPr>
        <p:blipFill>
          <a:blip r:embed="rId2" cstate="print"/>
          <a:srcRect/>
          <a:stretch>
            <a:fillRect/>
          </a:stretch>
        </p:blipFill>
        <p:spPr bwMode="auto">
          <a:xfrm>
            <a:off x="971600" y="1340768"/>
            <a:ext cx="6991350" cy="53340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772400" cy="1143000"/>
          </a:xfrm>
        </p:spPr>
        <p:txBody>
          <a:bodyPr/>
          <a:lstStyle/>
          <a:p>
            <a:r>
              <a:rPr lang="en-AU" sz="2400" b="1" dirty="0" smtClean="0">
                <a:solidFill>
                  <a:schemeClr val="accent6"/>
                </a:solidFill>
              </a:rPr>
              <a:t>Humanitarian Arrivals by Humanitarian Wave and Permanent Departures, 1991-92 to 2008-09</a:t>
            </a:r>
            <a:br>
              <a:rPr lang="en-AU" sz="2400" b="1" dirty="0" smtClean="0">
                <a:solidFill>
                  <a:schemeClr val="accent6"/>
                </a:solidFill>
              </a:rPr>
            </a:br>
            <a:r>
              <a:rPr lang="en-AU" sz="1200" dirty="0" smtClean="0">
                <a:solidFill>
                  <a:schemeClr val="tx1"/>
                </a:solidFill>
              </a:rPr>
              <a:t>Source: DIAC 2011, p.17 </a:t>
            </a:r>
            <a:endParaRPr lang="en-AU" sz="1200" dirty="0">
              <a:solidFill>
                <a:schemeClr val="tx1"/>
              </a:solidFill>
            </a:endParaRPr>
          </a:p>
        </p:txBody>
      </p:sp>
      <p:pic>
        <p:nvPicPr>
          <p:cNvPr id="381954" name="Picture 2"/>
          <p:cNvPicPr>
            <a:picLocks noChangeAspect="1" noChangeArrowheads="1"/>
          </p:cNvPicPr>
          <p:nvPr/>
        </p:nvPicPr>
        <p:blipFill>
          <a:blip r:embed="rId2" cstate="print"/>
          <a:srcRect/>
          <a:stretch>
            <a:fillRect/>
          </a:stretch>
        </p:blipFill>
        <p:spPr bwMode="auto">
          <a:xfrm>
            <a:off x="755576" y="1268760"/>
            <a:ext cx="7665020" cy="5311899"/>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Lasting Solutions for Forced Migrants</a:t>
            </a:r>
            <a:endParaRPr lang="en-AU" b="1" dirty="0">
              <a:solidFill>
                <a:schemeClr val="accent6"/>
              </a:solidFill>
            </a:endParaRPr>
          </a:p>
        </p:txBody>
      </p:sp>
      <p:sp>
        <p:nvSpPr>
          <p:cNvPr id="3" name="Content Placeholder 2"/>
          <p:cNvSpPr>
            <a:spLocks noGrp="1"/>
          </p:cNvSpPr>
          <p:nvPr>
            <p:ph idx="1"/>
          </p:nvPr>
        </p:nvSpPr>
        <p:spPr>
          <a:xfrm>
            <a:off x="683568" y="2420888"/>
            <a:ext cx="7772400" cy="4114800"/>
          </a:xfrm>
        </p:spPr>
        <p:txBody>
          <a:bodyPr/>
          <a:lstStyle/>
          <a:p>
            <a:r>
              <a:rPr lang="en-AU" sz="4000" dirty="0" smtClean="0"/>
              <a:t>Permanent Settlement in Temporary Refuge/Asylum Country</a:t>
            </a:r>
          </a:p>
          <a:p>
            <a:r>
              <a:rPr lang="en-AU" sz="4000" dirty="0" smtClean="0"/>
              <a:t>Permanent Settlement in a Third Country</a:t>
            </a:r>
          </a:p>
          <a:p>
            <a:r>
              <a:rPr lang="en-AU" sz="4000" dirty="0" smtClean="0"/>
              <a:t>Voluntary Return, </a:t>
            </a:r>
            <a:r>
              <a:rPr lang="en-AU" sz="4000" dirty="0" err="1" smtClean="0"/>
              <a:t>Refoulement</a:t>
            </a:r>
            <a:endParaRPr lang="en-AU" sz="4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357188"/>
            <a:ext cx="8286750" cy="1143000"/>
          </a:xfrm>
        </p:spPr>
        <p:txBody>
          <a:bodyPr/>
          <a:lstStyle/>
          <a:p>
            <a:pPr>
              <a:defRPr sz="1200" b="1" i="0" u="none" strike="noStrike" kern="1200" baseline="0">
                <a:solidFill>
                  <a:srgbClr val="000000"/>
                </a:solidFill>
                <a:latin typeface="Arial"/>
                <a:ea typeface="Arial"/>
                <a:cs typeface="Arial"/>
              </a:defRPr>
            </a:pPr>
            <a:r>
              <a:rPr lang="en-AU" sz="2800" b="1" kern="1200" dirty="0" smtClean="0">
                <a:solidFill>
                  <a:schemeClr val="accent6"/>
                </a:solidFill>
                <a:ea typeface="Arial"/>
                <a:cs typeface="Arial"/>
              </a:rPr>
              <a:t>Australia: Settlement of Refugee-Humanitarian Settlers in Regional Areas, 1996 to 2010</a:t>
            </a:r>
            <a:br>
              <a:rPr lang="en-AU" sz="2800" b="1" kern="1200" dirty="0" smtClean="0">
                <a:solidFill>
                  <a:schemeClr val="accent6"/>
                </a:solidFill>
                <a:ea typeface="Arial"/>
                <a:cs typeface="Arial"/>
              </a:rPr>
            </a:br>
            <a:r>
              <a:rPr lang="en-AU" sz="1200" b="1" kern="1200" dirty="0" smtClean="0">
                <a:solidFill>
                  <a:srgbClr val="000000"/>
                </a:solidFill>
                <a:ea typeface="Arial"/>
                <a:cs typeface="Arial"/>
              </a:rPr>
              <a:t>Source: DIAC</a:t>
            </a:r>
            <a:br>
              <a:rPr lang="en-AU" sz="1200" b="1" kern="1200" dirty="0" smtClean="0">
                <a:solidFill>
                  <a:srgbClr val="000000"/>
                </a:solidFill>
                <a:ea typeface="Arial"/>
                <a:cs typeface="Arial"/>
              </a:rPr>
            </a:br>
            <a:endParaRPr lang="en-AU" sz="1200" b="1" kern="1200" dirty="0">
              <a:solidFill>
                <a:srgbClr val="000000"/>
              </a:solidFill>
              <a:ea typeface="Arial"/>
              <a:cs typeface="Arial"/>
            </a:endParaRPr>
          </a:p>
        </p:txBody>
      </p:sp>
      <p:graphicFrame>
        <p:nvGraphicFramePr>
          <p:cNvPr id="4" name="Chart 3"/>
          <p:cNvGraphicFramePr>
            <a:graphicFrameLocks noGrp="1"/>
          </p:cNvGraphicFramePr>
          <p:nvPr/>
        </p:nvGraphicFramePr>
        <p:xfrm>
          <a:off x="467544" y="1484785"/>
          <a:ext cx="8136904" cy="500582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Participation</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Varies between different birthplace groups</a:t>
            </a:r>
          </a:p>
          <a:p>
            <a:r>
              <a:rPr lang="en-AU" dirty="0" smtClean="0"/>
              <a:t>Increases with length of time in Australia</a:t>
            </a:r>
          </a:p>
          <a:p>
            <a:r>
              <a:rPr lang="en-AU" dirty="0" smtClean="0"/>
              <a:t>Converges toward Australia-born</a:t>
            </a:r>
          </a:p>
          <a:p>
            <a:r>
              <a:rPr lang="en-AU" dirty="0" smtClean="0"/>
              <a:t>Second generation have higher participation levels than Australia-born</a:t>
            </a:r>
          </a:p>
          <a:p>
            <a:pPr>
              <a:buNone/>
            </a:pPr>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a:buNone/>
            </a:pPr>
            <a:r>
              <a:rPr lang="en-AU" sz="4000" dirty="0" smtClean="0"/>
              <a:t>The proportion of recent refugee arrivals aged between 15 and 24 who are attending an educational institution is higher than the rate of other arrivals</a:t>
            </a:r>
            <a:endParaRPr lang="en-AU" sz="4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772400" cy="1143000"/>
          </a:xfrm>
        </p:spPr>
        <p:txBody>
          <a:bodyPr/>
          <a:lstStyle/>
          <a:p>
            <a:r>
              <a:rPr lang="en-AU" b="1" dirty="0" smtClean="0">
                <a:solidFill>
                  <a:schemeClr val="accent6"/>
                </a:solidFill>
              </a:rPr>
              <a:t>The Refugee Gap</a:t>
            </a:r>
            <a:br>
              <a:rPr lang="en-AU" b="1" dirty="0" smtClean="0">
                <a:solidFill>
                  <a:schemeClr val="accent6"/>
                </a:solidFill>
              </a:rPr>
            </a:br>
            <a:r>
              <a:rPr lang="en-AU" sz="2200" b="1" dirty="0" smtClean="0">
                <a:solidFill>
                  <a:schemeClr val="accent6"/>
                </a:solidFill>
              </a:rPr>
              <a:t>Australia: Participation Rate by First, Second Generation and Australia-Born and Qualifications, 2006 </a:t>
            </a:r>
            <a:r>
              <a:rPr lang="en-AU" sz="1400" b="1" dirty="0" smtClean="0"/>
              <a:t/>
            </a:r>
            <a:br>
              <a:rPr lang="en-AU" sz="1400" b="1" dirty="0" smtClean="0"/>
            </a:br>
            <a:r>
              <a:rPr lang="en-AU" sz="1400" dirty="0" smtClean="0"/>
              <a:t>Source: ABS, 2006 Census </a:t>
            </a:r>
            <a:endParaRPr lang="en-AU" sz="1400" b="1" dirty="0">
              <a:solidFill>
                <a:schemeClr val="accent6"/>
              </a:solidFill>
            </a:endParaRPr>
          </a:p>
        </p:txBody>
      </p:sp>
      <p:pic>
        <p:nvPicPr>
          <p:cNvPr id="303106" name="Picture 2"/>
          <p:cNvPicPr>
            <a:picLocks noChangeAspect="1" noChangeArrowheads="1"/>
          </p:cNvPicPr>
          <p:nvPr/>
        </p:nvPicPr>
        <p:blipFill>
          <a:blip r:embed="rId2" cstate="print"/>
          <a:srcRect/>
          <a:stretch>
            <a:fillRect/>
          </a:stretch>
        </p:blipFill>
        <p:spPr bwMode="auto">
          <a:xfrm>
            <a:off x="1654248" y="1844823"/>
            <a:ext cx="6086103" cy="4830579"/>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b="1" dirty="0" smtClean="0">
                <a:solidFill>
                  <a:schemeClr val="accent6"/>
                </a:solidFill>
              </a:rPr>
              <a:t>Intergenerational Perspectives: Percent in Professional Occupations</a:t>
            </a:r>
            <a:endParaRPr lang="en-AU" sz="3200" b="1" dirty="0">
              <a:solidFill>
                <a:schemeClr val="accent6"/>
              </a:solidFill>
            </a:endParaRPr>
          </a:p>
        </p:txBody>
      </p:sp>
      <p:sp>
        <p:nvSpPr>
          <p:cNvPr id="3" name="Content Placeholder 2"/>
          <p:cNvSpPr>
            <a:spLocks noGrp="1"/>
          </p:cNvSpPr>
          <p:nvPr>
            <p:ph idx="1"/>
          </p:nvPr>
        </p:nvSpPr>
        <p:spPr/>
        <p:txBody>
          <a:bodyPr/>
          <a:lstStyle/>
          <a:p>
            <a:pPr>
              <a:buNone/>
            </a:pPr>
            <a:endParaRPr lang="en-AU" dirty="0"/>
          </a:p>
        </p:txBody>
      </p:sp>
      <p:graphicFrame>
        <p:nvGraphicFramePr>
          <p:cNvPr id="4098" name="Object 2"/>
          <p:cNvGraphicFramePr>
            <a:graphicFrameLocks noChangeAspect="1"/>
          </p:cNvGraphicFramePr>
          <p:nvPr/>
        </p:nvGraphicFramePr>
        <p:xfrm>
          <a:off x="428596" y="2107984"/>
          <a:ext cx="8344576" cy="3964221"/>
        </p:xfrm>
        <a:graphic>
          <a:graphicData uri="http://schemas.openxmlformats.org/presentationml/2006/ole">
            <mc:AlternateContent xmlns:mc="http://schemas.openxmlformats.org/markup-compatibility/2006">
              <mc:Choice xmlns:v="urn:schemas-microsoft-com:vml" Requires="v">
                <p:oleObj spid="_x0000_s321539" name="Worksheet" r:id="rId4" imgW="3628989" imgH="1724111" progId="Excel.Sheet.12">
                  <p:embed/>
                </p:oleObj>
              </mc:Choice>
              <mc:Fallback>
                <p:oleObj name="Worksheet" r:id="rId4" imgW="3628989" imgH="1724111" progId="Excel.Shee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596" y="2107984"/>
                        <a:ext cx="8344576" cy="3964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Productivity: A Mixed Experience</a:t>
            </a:r>
            <a:endParaRPr lang="en-AU" b="1" dirty="0">
              <a:solidFill>
                <a:schemeClr val="accent6"/>
              </a:solidFill>
            </a:endParaRPr>
          </a:p>
        </p:txBody>
      </p:sp>
      <p:sp>
        <p:nvSpPr>
          <p:cNvPr id="3" name="Content Placeholder 2"/>
          <p:cNvSpPr>
            <a:spLocks noGrp="1"/>
          </p:cNvSpPr>
          <p:nvPr>
            <p:ph idx="1"/>
          </p:nvPr>
        </p:nvSpPr>
        <p:spPr/>
        <p:txBody>
          <a:bodyPr/>
          <a:lstStyle/>
          <a:p>
            <a:r>
              <a:rPr lang="en-AU" sz="2800" dirty="0" smtClean="0"/>
              <a:t>Clear evidence of upward mobility</a:t>
            </a:r>
          </a:p>
          <a:p>
            <a:r>
              <a:rPr lang="en-AU" sz="2800" dirty="0" smtClean="0"/>
              <a:t>However also some groups trapped in low income jobs</a:t>
            </a:r>
          </a:p>
          <a:p>
            <a:r>
              <a:rPr lang="en-AU" sz="2800" dirty="0" smtClean="0"/>
              <a:t>The “refugee gap”</a:t>
            </a:r>
          </a:p>
          <a:p>
            <a:r>
              <a:rPr lang="en-AU" sz="2800" dirty="0" smtClean="0"/>
              <a:t>Need for removal of discrimination, facilitate recognition of qualifications and experience to “level playing field”</a:t>
            </a:r>
          </a:p>
          <a:p>
            <a:r>
              <a:rPr lang="en-AU" sz="2800" dirty="0" smtClean="0"/>
              <a:t>However filling important shortages in labour market not filled by other migrant groups</a:t>
            </a:r>
            <a:endParaRPr lang="en-AU" sz="2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dirty="0" smtClean="0">
                <a:solidFill>
                  <a:schemeClr val="accent6"/>
                </a:solidFill>
              </a:rPr>
              <a:t>Other Economic Contributions</a:t>
            </a:r>
            <a:endParaRPr lang="en-AU" sz="4000" b="1" dirty="0">
              <a:solidFill>
                <a:schemeClr val="accent6"/>
              </a:solidFill>
            </a:endParaRPr>
          </a:p>
        </p:txBody>
      </p:sp>
      <p:sp>
        <p:nvSpPr>
          <p:cNvPr id="3" name="Content Placeholder 2"/>
          <p:cNvSpPr>
            <a:spLocks noGrp="1"/>
          </p:cNvSpPr>
          <p:nvPr>
            <p:ph idx="1"/>
          </p:nvPr>
        </p:nvSpPr>
        <p:spPr/>
        <p:txBody>
          <a:bodyPr/>
          <a:lstStyle/>
          <a:p>
            <a:pPr lvl="0"/>
            <a:r>
              <a:rPr lang="en-AU" sz="2800" dirty="0" smtClean="0"/>
              <a:t>To what extent are humanitarian settlers setting up new businesses which contribute to enhanced employment and productivity?</a:t>
            </a:r>
          </a:p>
          <a:p>
            <a:pPr lvl="0"/>
            <a:r>
              <a:rPr lang="en-AU" sz="2800" dirty="0" smtClean="0"/>
              <a:t>To what extent are humanitarian settlers filling particular niches in the Australian labour market?</a:t>
            </a:r>
          </a:p>
          <a:p>
            <a:pPr lvl="0"/>
            <a:r>
              <a:rPr lang="en-AU" sz="2800" dirty="0" smtClean="0"/>
              <a:t>To what extent are humanitarian settlers developing economic linkages with their countries of origin?</a:t>
            </a:r>
          </a:p>
          <a:p>
            <a:endParaRPr lang="en-AU"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Distinctive Contribution</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Fill lower skilled jobs eschewed by Australians</a:t>
            </a:r>
          </a:p>
          <a:p>
            <a:r>
              <a:rPr lang="en-AU" dirty="0" smtClean="0"/>
              <a:t>One of the few areas in migration program to provide low skilled workers</a:t>
            </a:r>
          </a:p>
          <a:p>
            <a:r>
              <a:rPr lang="en-AU" dirty="0" smtClean="0"/>
              <a:t>Labour shortages are not only in high skill areas</a:t>
            </a:r>
            <a:endParaRPr lang="en-A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The </a:t>
            </a:r>
            <a:r>
              <a:rPr lang="en-AU" b="1" dirty="0" err="1" smtClean="0">
                <a:solidFill>
                  <a:schemeClr val="accent6"/>
                </a:solidFill>
              </a:rPr>
              <a:t>Unmeasurables</a:t>
            </a:r>
            <a:r>
              <a:rPr lang="en-AU" b="1" dirty="0" smtClean="0">
                <a:solidFill>
                  <a:schemeClr val="accent6"/>
                </a:solidFill>
              </a:rPr>
              <a:t> of Migration Selectivity</a:t>
            </a:r>
            <a:endParaRPr lang="en-AU" b="1" dirty="0">
              <a:solidFill>
                <a:schemeClr val="accent6"/>
              </a:solidFill>
            </a:endParaRPr>
          </a:p>
        </p:txBody>
      </p:sp>
      <p:sp>
        <p:nvSpPr>
          <p:cNvPr id="3" name="Content Placeholder 2"/>
          <p:cNvSpPr>
            <a:spLocks noGrp="1"/>
          </p:cNvSpPr>
          <p:nvPr>
            <p:ph idx="1"/>
          </p:nvPr>
        </p:nvSpPr>
        <p:spPr/>
        <p:txBody>
          <a:bodyPr/>
          <a:lstStyle/>
          <a:p>
            <a:r>
              <a:rPr lang="en-AU" sz="2800" dirty="0" smtClean="0"/>
              <a:t>People who move tend to be selected from risk takers</a:t>
            </a:r>
          </a:p>
          <a:p>
            <a:r>
              <a:rPr lang="en-AU" sz="2800" dirty="0" smtClean="0"/>
              <a:t>Migrants tend to be more entrepreneurial, business start ups</a:t>
            </a:r>
          </a:p>
          <a:p>
            <a:r>
              <a:rPr lang="en-AU" sz="2800" dirty="0" smtClean="0"/>
              <a:t>Does the points system select such people?</a:t>
            </a:r>
          </a:p>
          <a:p>
            <a:r>
              <a:rPr lang="en-AU" sz="2800" dirty="0" smtClean="0"/>
              <a:t>Increasing evidence that refugee-humanitarian groups contain a disproportionate representation of entrepreneurial people</a:t>
            </a:r>
            <a:endParaRPr lang="en-AU" sz="2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28596" y="428604"/>
            <a:ext cx="8358246" cy="838200"/>
          </a:xfrm>
        </p:spPr>
        <p:txBody>
          <a:bodyPr/>
          <a:lstStyle/>
          <a:p>
            <a:pPr eaLnBrk="1" hangingPunct="1"/>
            <a:r>
              <a:rPr lang="en-AU" sz="2800" b="1" dirty="0" smtClean="0">
                <a:solidFill>
                  <a:schemeClr val="accent2"/>
                </a:solidFill>
                <a:latin typeface="Arial" charset="0"/>
              </a:rPr>
              <a:t>2006 Census : Percent Owner-Manager</a:t>
            </a:r>
          </a:p>
        </p:txBody>
      </p:sp>
      <p:sp>
        <p:nvSpPr>
          <p:cNvPr id="14339" name="Rectangle 3"/>
          <p:cNvSpPr>
            <a:spLocks noGrp="1" noChangeArrowheads="1"/>
          </p:cNvSpPr>
          <p:nvPr>
            <p:ph type="body" idx="1"/>
          </p:nvPr>
        </p:nvSpPr>
        <p:spPr>
          <a:xfrm>
            <a:off x="500034" y="1785926"/>
            <a:ext cx="8286808" cy="4549787"/>
          </a:xfrm>
        </p:spPr>
        <p:txBody>
          <a:bodyPr/>
          <a:lstStyle/>
          <a:p>
            <a:pPr eaLnBrk="1" hangingPunct="1">
              <a:lnSpc>
                <a:spcPts val="3600"/>
              </a:lnSpc>
              <a:spcBef>
                <a:spcPct val="0"/>
              </a:spcBef>
              <a:buNone/>
            </a:pPr>
            <a:endParaRPr lang="en-AU" sz="2800" b="1" dirty="0" smtClean="0">
              <a:latin typeface="Arial" charset="0"/>
            </a:endParaRPr>
          </a:p>
        </p:txBody>
      </p:sp>
      <p:graphicFrame>
        <p:nvGraphicFramePr>
          <p:cNvPr id="2051" name="Object 3"/>
          <p:cNvGraphicFramePr>
            <a:graphicFrameLocks noChangeAspect="1"/>
          </p:cNvGraphicFramePr>
          <p:nvPr/>
        </p:nvGraphicFramePr>
        <p:xfrm>
          <a:off x="1282700" y="1543050"/>
          <a:ext cx="6194425" cy="5205413"/>
        </p:xfrm>
        <a:graphic>
          <a:graphicData uri="http://schemas.openxmlformats.org/presentationml/2006/ole">
            <mc:AlternateContent xmlns:mc="http://schemas.openxmlformats.org/markup-compatibility/2006">
              <mc:Choice xmlns:v="urn:schemas-microsoft-com:vml" Requires="v">
                <p:oleObj spid="_x0000_s322563" name="Worksheet" r:id="rId4" imgW="3819510" imgH="3209910" progId="Excel.Sheet.12">
                  <p:embed/>
                </p:oleObj>
              </mc:Choice>
              <mc:Fallback>
                <p:oleObj name="Worksheet" r:id="rId4" imgW="3819510" imgH="3209910" progId="Excel.Shee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2700" y="1543050"/>
                        <a:ext cx="6194425" cy="520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772400" cy="1143000"/>
          </a:xfrm>
        </p:spPr>
        <p:txBody>
          <a:bodyPr/>
          <a:lstStyle/>
          <a:p>
            <a:r>
              <a:rPr lang="en-AU" sz="2400" b="1" dirty="0" smtClean="0">
                <a:solidFill>
                  <a:schemeClr val="accent6"/>
                </a:solidFill>
              </a:rPr>
              <a:t>Migrants’ net impact on the Australian Government Budget by visa category ($ million 2009–10)</a:t>
            </a:r>
            <a:br>
              <a:rPr lang="en-AU" sz="2400" b="1" dirty="0" smtClean="0">
                <a:solidFill>
                  <a:schemeClr val="accent6"/>
                </a:solidFill>
              </a:rPr>
            </a:br>
            <a:r>
              <a:rPr lang="en-AU" sz="1400" dirty="0" smtClean="0">
                <a:solidFill>
                  <a:schemeClr val="tx1"/>
                </a:solidFill>
              </a:rPr>
              <a:t>Source: DIAC 2011</a:t>
            </a:r>
            <a:endParaRPr lang="en-AU" sz="1400" dirty="0">
              <a:solidFill>
                <a:schemeClr val="tx1"/>
              </a:solidFill>
            </a:endParaRPr>
          </a:p>
        </p:txBody>
      </p:sp>
      <p:pic>
        <p:nvPicPr>
          <p:cNvPr id="432131" name="Picture 3"/>
          <p:cNvPicPr>
            <a:picLocks noChangeAspect="1" noChangeArrowheads="1"/>
          </p:cNvPicPr>
          <p:nvPr/>
        </p:nvPicPr>
        <p:blipFill>
          <a:blip r:embed="rId2" cstate="print"/>
          <a:srcRect/>
          <a:stretch>
            <a:fillRect/>
          </a:stretch>
        </p:blipFill>
        <p:spPr bwMode="auto">
          <a:xfrm>
            <a:off x="424904" y="1340768"/>
            <a:ext cx="8417125" cy="528664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Evidence of High Level of Entrepreneurialism</a:t>
            </a:r>
            <a:endParaRPr lang="en-AU" b="1" dirty="0">
              <a:solidFill>
                <a:schemeClr val="accent6"/>
              </a:solidFill>
            </a:endParaRPr>
          </a:p>
        </p:txBody>
      </p:sp>
      <p:sp>
        <p:nvSpPr>
          <p:cNvPr id="3" name="Content Placeholder 2"/>
          <p:cNvSpPr>
            <a:spLocks noGrp="1"/>
          </p:cNvSpPr>
          <p:nvPr>
            <p:ph idx="1"/>
          </p:nvPr>
        </p:nvSpPr>
        <p:spPr>
          <a:xfrm>
            <a:off x="611560" y="2492896"/>
            <a:ext cx="7772400" cy="4114800"/>
          </a:xfrm>
        </p:spPr>
        <p:txBody>
          <a:bodyPr/>
          <a:lstStyle/>
          <a:p>
            <a:r>
              <a:rPr lang="en-AU" sz="2800" dirty="0" smtClean="0"/>
              <a:t>Historical – DPs</a:t>
            </a:r>
          </a:p>
          <a:p>
            <a:r>
              <a:rPr lang="en-AU" sz="2800" dirty="0" smtClean="0"/>
              <a:t>Vietnamese – study of boatload of arrivals from late 1970s</a:t>
            </a:r>
          </a:p>
          <a:p>
            <a:r>
              <a:rPr lang="en-AU" sz="2800" dirty="0" smtClean="0"/>
              <a:t>Case Studies</a:t>
            </a:r>
          </a:p>
          <a:p>
            <a:r>
              <a:rPr lang="en-AU" sz="2800" dirty="0" smtClean="0"/>
              <a:t>BRW	2000 – 5 of 8 billionaires of refugee 			   background</a:t>
            </a:r>
          </a:p>
          <a:p>
            <a:pPr>
              <a:buNone/>
            </a:pPr>
            <a:r>
              <a:rPr lang="en-AU" sz="2800" dirty="0" smtClean="0"/>
              <a:t>			2010 – 3 of top 10 earners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Linkages with Homelands and Other Diaspora</a:t>
            </a:r>
            <a:endParaRPr lang="en-AU" b="1" dirty="0">
              <a:solidFill>
                <a:schemeClr val="accent6"/>
              </a:solidFill>
            </a:endParaRPr>
          </a:p>
        </p:txBody>
      </p:sp>
      <p:sp>
        <p:nvSpPr>
          <p:cNvPr id="3" name="Content Placeholder 2"/>
          <p:cNvSpPr>
            <a:spLocks noGrp="1"/>
          </p:cNvSpPr>
          <p:nvPr>
            <p:ph idx="1"/>
          </p:nvPr>
        </p:nvSpPr>
        <p:spPr/>
        <p:txBody>
          <a:bodyPr/>
          <a:lstStyle/>
          <a:p>
            <a:pPr>
              <a:buNone/>
            </a:pPr>
            <a:r>
              <a:rPr lang="en-AU" dirty="0" smtClean="0"/>
              <a:t>Areas of Contribution (RCOA 2010)</a:t>
            </a:r>
          </a:p>
          <a:p>
            <a:r>
              <a:rPr lang="en-AU" dirty="0" smtClean="0"/>
              <a:t>Development impacts in origin – “development dividend”</a:t>
            </a:r>
          </a:p>
          <a:p>
            <a:r>
              <a:rPr lang="en-AU" dirty="0" smtClean="0"/>
              <a:t>Remittances</a:t>
            </a:r>
          </a:p>
          <a:p>
            <a:r>
              <a:rPr lang="en-AU" dirty="0" smtClean="0"/>
              <a:t>Fostering trade linkages</a:t>
            </a:r>
          </a:p>
          <a:p>
            <a:r>
              <a:rPr lang="en-AU" dirty="0" smtClean="0"/>
              <a:t>Planning and targeting foreign development assistance</a:t>
            </a:r>
            <a:endParaRPr lang="en-A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b="1" dirty="0" smtClean="0">
                <a:solidFill>
                  <a:schemeClr val="accent6"/>
                </a:solidFill>
              </a:rPr>
              <a:t>Australia:  Outflows of Remittances in US$ Millions, 1970-2010</a:t>
            </a:r>
            <a:r>
              <a:rPr lang="en-AU" b="1" dirty="0" smtClean="0"/>
              <a:t/>
            </a:r>
            <a:br>
              <a:rPr lang="en-AU" b="1" dirty="0" smtClean="0"/>
            </a:br>
            <a:r>
              <a:rPr lang="en-AU" sz="1200" dirty="0" smtClean="0"/>
              <a:t>Source:	World Bank Remittances Database</a:t>
            </a:r>
            <a:r>
              <a:rPr lang="en-AU" dirty="0" smtClean="0"/>
              <a:t/>
            </a:r>
            <a:br>
              <a:rPr lang="en-AU" dirty="0" smtClean="0"/>
            </a:br>
            <a:endParaRPr lang="en-AU" dirty="0"/>
          </a:p>
        </p:txBody>
      </p:sp>
      <p:graphicFrame>
        <p:nvGraphicFramePr>
          <p:cNvPr id="4" name="Chart 3"/>
          <p:cNvGraphicFramePr>
            <a:graphicFrameLocks noGrp="1"/>
          </p:cNvGraphicFramePr>
          <p:nvPr/>
        </p:nvGraphicFramePr>
        <p:xfrm>
          <a:off x="-151379" y="908720"/>
          <a:ext cx="9295379" cy="60721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2656"/>
            <a:ext cx="7772400" cy="1143000"/>
          </a:xfrm>
        </p:spPr>
        <p:txBody>
          <a:bodyPr/>
          <a:lstStyle/>
          <a:p>
            <a:r>
              <a:rPr lang="en-AU" b="1" dirty="0" smtClean="0">
                <a:solidFill>
                  <a:schemeClr val="accent6"/>
                </a:solidFill>
              </a:rPr>
              <a:t>Limited Evidence on Remittances</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Remit more than other migrant groups</a:t>
            </a:r>
          </a:p>
          <a:p>
            <a:r>
              <a:rPr lang="en-AU" dirty="0" smtClean="0"/>
              <a:t>70% of survey respondents sent remittances</a:t>
            </a:r>
          </a:p>
          <a:p>
            <a:r>
              <a:rPr lang="en-AU" dirty="0" smtClean="0"/>
              <a:t>Other studies of African groups had similar findings</a:t>
            </a:r>
          </a:p>
          <a:p>
            <a:r>
              <a:rPr lang="en-AU" dirty="0" smtClean="0"/>
              <a:t>Evidence of funding particular initiatives in homeland</a:t>
            </a:r>
            <a:endParaRPr lang="en-A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Fostering Trade</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Increasing body of research showing positive relationship between trade and immigration</a:t>
            </a:r>
          </a:p>
          <a:p>
            <a:r>
              <a:rPr lang="en-AU" dirty="0" smtClean="0"/>
              <a:t>Immigrants from low income countries with difference cultural background create more than other groups</a:t>
            </a:r>
          </a:p>
          <a:p>
            <a:r>
              <a:rPr lang="en-AU" dirty="0" smtClean="0"/>
              <a:t>Case </a:t>
            </a:r>
            <a:r>
              <a:rPr lang="en-AU" dirty="0" err="1" smtClean="0"/>
              <a:t>studes</a:t>
            </a:r>
            <a:endParaRPr lang="en-A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The Social and Civic Contribution</a:t>
            </a:r>
            <a:endParaRPr lang="en-AU" b="1" dirty="0">
              <a:solidFill>
                <a:schemeClr val="accent6"/>
              </a:solidFill>
            </a:endParaRPr>
          </a:p>
        </p:txBody>
      </p:sp>
      <p:sp>
        <p:nvSpPr>
          <p:cNvPr id="3" name="Content Placeholder 2"/>
          <p:cNvSpPr>
            <a:spLocks noGrp="1"/>
          </p:cNvSpPr>
          <p:nvPr>
            <p:ph idx="1"/>
          </p:nvPr>
        </p:nvSpPr>
        <p:spPr>
          <a:xfrm>
            <a:off x="827584" y="2204864"/>
            <a:ext cx="7772400" cy="4114800"/>
          </a:xfrm>
        </p:spPr>
        <p:txBody>
          <a:bodyPr/>
          <a:lstStyle/>
          <a:p>
            <a:pPr>
              <a:buNone/>
            </a:pPr>
            <a:r>
              <a:rPr lang="en-AU" dirty="0" smtClean="0"/>
              <a:t>‘social capital provided by refugees represents a significant portion of their contribution to Australia … The social capital and connections that refugees bring to the community are powerful.’</a:t>
            </a:r>
          </a:p>
          <a:p>
            <a:pPr>
              <a:buNone/>
            </a:pPr>
            <a:r>
              <a:rPr lang="en-AU" sz="2700" dirty="0" smtClean="0"/>
              <a:t>Refugee Council of Australia (RCOA) (2010, 54) </a:t>
            </a:r>
            <a:endParaRPr lang="en-AU" sz="27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Volunteering</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Limited data</a:t>
            </a:r>
          </a:p>
          <a:p>
            <a:r>
              <a:rPr lang="en-AU" dirty="0" smtClean="0"/>
              <a:t>However increasing evidence of both formal and informal volunteering</a:t>
            </a:r>
          </a:p>
          <a:p>
            <a:r>
              <a:rPr lang="en-AU" dirty="0" smtClean="0"/>
              <a:t>Wider community as well as within ethnic communities</a:t>
            </a:r>
            <a:endParaRPr lang="en-A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Volunteering</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Underestimated volunteering within ethnic groups</a:t>
            </a:r>
          </a:p>
          <a:p>
            <a:r>
              <a:rPr lang="en-AU" dirty="0" smtClean="0"/>
              <a:t>Importance of informal volunteering</a:t>
            </a:r>
          </a:p>
          <a:p>
            <a:r>
              <a:rPr lang="en-AU" dirty="0" smtClean="0"/>
              <a:t>Crucial significance of social capital</a:t>
            </a:r>
          </a:p>
          <a:p>
            <a:r>
              <a:rPr lang="en-AU" dirty="0" smtClean="0"/>
              <a:t>Important tool for integrating refugees into economy and society</a:t>
            </a:r>
            <a:endParaRPr lang="en-A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accent6"/>
                </a:solidFill>
              </a:rPr>
              <a:t>Connections</a:t>
            </a:r>
            <a:endParaRPr lang="en-AU" b="1" dirty="0">
              <a:solidFill>
                <a:schemeClr val="accent6"/>
              </a:solidFill>
            </a:endParaRPr>
          </a:p>
        </p:txBody>
      </p:sp>
      <p:sp>
        <p:nvSpPr>
          <p:cNvPr id="3" name="Content Placeholder 2"/>
          <p:cNvSpPr>
            <a:spLocks noGrp="1"/>
          </p:cNvSpPr>
          <p:nvPr>
            <p:ph idx="1"/>
          </p:nvPr>
        </p:nvSpPr>
        <p:spPr/>
        <p:txBody>
          <a:bodyPr/>
          <a:lstStyle/>
          <a:p>
            <a:r>
              <a:rPr lang="en-AU" dirty="0" smtClean="0"/>
              <a:t>One quarter had no family or friends in Australia on arrival</a:t>
            </a:r>
          </a:p>
          <a:p>
            <a:r>
              <a:rPr lang="en-AU" dirty="0" smtClean="0"/>
              <a:t>Strong attachment to local communities</a:t>
            </a:r>
          </a:p>
          <a:p>
            <a:r>
              <a:rPr lang="en-AU" dirty="0" smtClean="0"/>
              <a:t>Case studies</a:t>
            </a:r>
          </a:p>
          <a:p>
            <a:r>
              <a:rPr lang="en-AU" dirty="0" smtClean="0"/>
              <a:t>Role of community leaders</a:t>
            </a:r>
          </a:p>
          <a:p>
            <a:r>
              <a:rPr lang="en-AU" dirty="0" smtClean="0"/>
              <a:t>Greater civic engagement by second generation</a:t>
            </a:r>
            <a:endParaRPr lang="en-A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836712"/>
            <a:ext cx="7772400" cy="1143000"/>
          </a:xfrm>
        </p:spPr>
        <p:txBody>
          <a:bodyPr/>
          <a:lstStyle/>
          <a:p>
            <a:r>
              <a:rPr lang="en-AU" sz="2800" b="1" dirty="0" smtClean="0">
                <a:solidFill>
                  <a:schemeClr val="accent6"/>
                </a:solidFill>
              </a:rPr>
              <a:t>Australian Humanitarian Settler Survey:  Assistance Given to Others in Their Ethnic Community</a:t>
            </a:r>
            <a:r>
              <a:rPr lang="en-AU" b="1" dirty="0" smtClean="0"/>
              <a:t/>
            </a:r>
            <a:br>
              <a:rPr lang="en-AU" b="1" dirty="0" smtClean="0"/>
            </a:br>
            <a:r>
              <a:rPr lang="en-AU" sz="1200" dirty="0" smtClean="0"/>
              <a:t>Source:	Australian Humanitarian Settler Survey 2010</a:t>
            </a:r>
            <a:r>
              <a:rPr lang="en-AU" dirty="0" smtClean="0"/>
              <a:t/>
            </a:r>
            <a:br>
              <a:rPr lang="en-AU" dirty="0" smtClean="0"/>
            </a:br>
            <a:endParaRPr lang="en-AU" dirty="0"/>
          </a:p>
        </p:txBody>
      </p:sp>
      <p:graphicFrame>
        <p:nvGraphicFramePr>
          <p:cNvPr id="272386" name="Object 2"/>
          <p:cNvGraphicFramePr>
            <a:graphicFrameLocks noChangeAspect="1"/>
          </p:cNvGraphicFramePr>
          <p:nvPr/>
        </p:nvGraphicFramePr>
        <p:xfrm>
          <a:off x="461593" y="1987550"/>
          <a:ext cx="8279697" cy="4609802"/>
        </p:xfrm>
        <a:graphic>
          <a:graphicData uri="http://schemas.openxmlformats.org/presentationml/2006/ole">
            <mc:AlternateContent xmlns:mc="http://schemas.openxmlformats.org/markup-compatibility/2006">
              <mc:Choice xmlns:v="urn:schemas-microsoft-com:vml" Requires="v">
                <p:oleObj spid="_x0000_s272387" name="Document" r:id="rId4" imgW="5888133" imgH="3277179" progId="Word.Document.12">
                  <p:embed/>
                </p:oleObj>
              </mc:Choice>
              <mc:Fallback>
                <p:oleObj name="Document" r:id="rId4" imgW="5888133" imgH="3277179"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593" y="1987550"/>
                        <a:ext cx="8279697" cy="4609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7772400" cy="1143000"/>
          </a:xfrm>
        </p:spPr>
        <p:txBody>
          <a:bodyPr/>
          <a:lstStyle/>
          <a:p>
            <a:r>
              <a:rPr lang="en-AU" b="1" dirty="0" smtClean="0">
                <a:solidFill>
                  <a:schemeClr val="accent6"/>
                </a:solidFill>
              </a:rPr>
              <a:t>Challenges of Settlement</a:t>
            </a:r>
            <a:endParaRPr lang="en-AU" b="1" dirty="0">
              <a:solidFill>
                <a:schemeClr val="accent6"/>
              </a:solidFill>
            </a:endParaRPr>
          </a:p>
        </p:txBody>
      </p:sp>
      <p:sp>
        <p:nvSpPr>
          <p:cNvPr id="3" name="Content Placeholder 2"/>
          <p:cNvSpPr>
            <a:spLocks noGrp="1"/>
          </p:cNvSpPr>
          <p:nvPr>
            <p:ph idx="1"/>
          </p:nvPr>
        </p:nvSpPr>
        <p:spPr>
          <a:xfrm>
            <a:off x="683568" y="1772816"/>
            <a:ext cx="7772400" cy="4114800"/>
          </a:xfrm>
        </p:spPr>
        <p:txBody>
          <a:bodyPr/>
          <a:lstStyle/>
          <a:p>
            <a:pPr>
              <a:buNone/>
            </a:pPr>
            <a:r>
              <a:rPr lang="en-AU" sz="2400" dirty="0" smtClean="0"/>
              <a:t>By definition refugees are at a disadvantage compared to other immigrants</a:t>
            </a:r>
          </a:p>
          <a:p>
            <a:pPr>
              <a:buNone/>
            </a:pPr>
            <a:r>
              <a:rPr lang="en-AU" sz="2400" dirty="0" smtClean="0"/>
              <a:t>	- No preparation for the move</a:t>
            </a:r>
          </a:p>
          <a:p>
            <a:pPr>
              <a:buNone/>
            </a:pPr>
            <a:r>
              <a:rPr lang="en-AU" sz="2400" dirty="0" smtClean="0"/>
              <a:t>	- Unable to bring their resources with them</a:t>
            </a:r>
          </a:p>
          <a:p>
            <a:pPr>
              <a:buNone/>
            </a:pPr>
            <a:r>
              <a:rPr lang="en-AU" sz="2400" dirty="0" smtClean="0"/>
              <a:t>	- Disruption of upheaval</a:t>
            </a:r>
          </a:p>
          <a:p>
            <a:pPr>
              <a:buNone/>
            </a:pPr>
            <a:r>
              <a:rPr lang="en-AU" sz="2400" dirty="0" smtClean="0"/>
              <a:t>	- Splitting up of family during movement</a:t>
            </a:r>
          </a:p>
          <a:p>
            <a:pPr>
              <a:buNone/>
            </a:pPr>
            <a:r>
              <a:rPr lang="en-AU" sz="2400" dirty="0" smtClean="0"/>
              <a:t>	- Lack of family networks at destination</a:t>
            </a:r>
          </a:p>
          <a:p>
            <a:pPr>
              <a:buNone/>
            </a:pPr>
            <a:r>
              <a:rPr lang="en-AU" sz="2400" dirty="0" smtClean="0"/>
              <a:t>	- Recognition of qualifications, loss of documentation</a:t>
            </a:r>
          </a:p>
          <a:p>
            <a:pPr>
              <a:buNone/>
            </a:pPr>
            <a:r>
              <a:rPr lang="en-AU" sz="2400" dirty="0" smtClean="0"/>
              <a:t>	- extended period in camps</a:t>
            </a:r>
          </a:p>
          <a:p>
            <a:pPr>
              <a:buNone/>
            </a:pPr>
            <a:r>
              <a:rPr lang="en-AU" sz="2400" dirty="0" smtClean="0"/>
              <a:t>	- more prone to stereotyping and </a:t>
            </a:r>
          </a:p>
          <a:p>
            <a:pPr>
              <a:buNone/>
            </a:pPr>
            <a:endParaRPr lang="en-AU" sz="2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b="1" dirty="0" smtClean="0">
                <a:solidFill>
                  <a:schemeClr val="accent6"/>
                </a:solidFill>
              </a:rPr>
              <a:t>Degree of Connection to Local Community Among Recent Arrivals by Visa Category, 2009</a:t>
            </a:r>
            <a:r>
              <a:rPr lang="en-AU" sz="1200" b="1" dirty="0" smtClean="0"/>
              <a:t/>
            </a:r>
            <a:br>
              <a:rPr lang="en-AU" sz="1200" b="1" dirty="0" smtClean="0"/>
            </a:br>
            <a:r>
              <a:rPr lang="en-AU" sz="1200" dirty="0" smtClean="0"/>
              <a:t>Source:	SONA Study</a:t>
            </a:r>
            <a:endParaRPr lang="en-AU" sz="1200" dirty="0"/>
          </a:p>
        </p:txBody>
      </p:sp>
      <p:graphicFrame>
        <p:nvGraphicFramePr>
          <p:cNvPr id="273410" name="Object 2"/>
          <p:cNvGraphicFramePr>
            <a:graphicFrameLocks noChangeAspect="1"/>
          </p:cNvGraphicFramePr>
          <p:nvPr/>
        </p:nvGraphicFramePr>
        <p:xfrm>
          <a:off x="755576" y="2420888"/>
          <a:ext cx="7981901" cy="3423890"/>
        </p:xfrm>
        <a:graphic>
          <a:graphicData uri="http://schemas.openxmlformats.org/presentationml/2006/ole">
            <mc:AlternateContent xmlns:mc="http://schemas.openxmlformats.org/markup-compatibility/2006">
              <mc:Choice xmlns:v="urn:schemas-microsoft-com:vml" Requires="v">
                <p:oleObj spid="_x0000_s273411" name="Document" r:id="rId4" imgW="5888133" imgH="2525358" progId="Word.Document.12">
                  <p:embed/>
                </p:oleObj>
              </mc:Choice>
              <mc:Fallback>
                <p:oleObj name="Document" r:id="rId4" imgW="5888133" imgH="2525358"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2420888"/>
                        <a:ext cx="7981901" cy="3423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052736"/>
            <a:ext cx="7772400" cy="1143000"/>
          </a:xfrm>
        </p:spPr>
        <p:txBody>
          <a:bodyPr/>
          <a:lstStyle/>
          <a:p>
            <a:r>
              <a:rPr lang="en-AU" sz="2800" b="1" dirty="0" smtClean="0">
                <a:solidFill>
                  <a:schemeClr val="accent6"/>
                </a:solidFill>
              </a:rPr>
              <a:t>Australian Humanitarian Settler Survey:  Description of Local Neighbourhood Social Networks</a:t>
            </a:r>
            <a:r>
              <a:rPr lang="en-AU" b="1" dirty="0" smtClean="0"/>
              <a:t/>
            </a:r>
            <a:br>
              <a:rPr lang="en-AU" b="1" dirty="0" smtClean="0"/>
            </a:br>
            <a:r>
              <a:rPr lang="en-AU" sz="1200" dirty="0" smtClean="0"/>
              <a:t>Source:	Australian Humanitarian Settler Survey 2010</a:t>
            </a:r>
            <a:r>
              <a:rPr lang="en-AU" dirty="0" smtClean="0"/>
              <a:t/>
            </a:r>
            <a:br>
              <a:rPr lang="en-AU" dirty="0" smtClean="0"/>
            </a:br>
            <a:endParaRPr lang="en-AU" dirty="0"/>
          </a:p>
        </p:txBody>
      </p:sp>
      <p:graphicFrame>
        <p:nvGraphicFramePr>
          <p:cNvPr id="275458" name="Object 2"/>
          <p:cNvGraphicFramePr>
            <a:graphicFrameLocks noChangeAspect="1"/>
          </p:cNvGraphicFramePr>
          <p:nvPr/>
        </p:nvGraphicFramePr>
        <p:xfrm>
          <a:off x="179512" y="2780928"/>
          <a:ext cx="8707745" cy="2500734"/>
        </p:xfrm>
        <a:graphic>
          <a:graphicData uri="http://schemas.openxmlformats.org/presentationml/2006/ole">
            <mc:AlternateContent xmlns:mc="http://schemas.openxmlformats.org/markup-compatibility/2006">
              <mc:Choice xmlns:v="urn:schemas-microsoft-com:vml" Requires="v">
                <p:oleObj spid="_x0000_s275459" name="Document" r:id="rId4" imgW="5888133" imgH="1691239" progId="Word.Document.12">
                  <p:embed/>
                </p:oleObj>
              </mc:Choice>
              <mc:Fallback>
                <p:oleObj name="Document" r:id="rId4" imgW="5888133" imgH="1691239"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2780928"/>
                        <a:ext cx="8707745" cy="2500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268760"/>
            <a:ext cx="7772400" cy="1143000"/>
          </a:xfrm>
        </p:spPr>
        <p:txBody>
          <a:bodyPr/>
          <a:lstStyle/>
          <a:p>
            <a:r>
              <a:rPr lang="en-AU" sz="2800" b="1" dirty="0" smtClean="0">
                <a:solidFill>
                  <a:schemeClr val="accent6"/>
                </a:solidFill>
              </a:rPr>
              <a:t>Australian Humanitarian Settler Survey:  Do You Feel a Part of Your Local Neighbourhood?</a:t>
            </a:r>
            <a:r>
              <a:rPr lang="en-AU" sz="1200" b="1" dirty="0" smtClean="0"/>
              <a:t/>
            </a:r>
            <a:br>
              <a:rPr lang="en-AU" sz="1200" b="1" dirty="0" smtClean="0"/>
            </a:br>
            <a:r>
              <a:rPr lang="en-AU" sz="1200" dirty="0" smtClean="0"/>
              <a:t>Source:	Australian Humanitarian Settler Survey 2010</a:t>
            </a:r>
            <a:r>
              <a:rPr lang="en-AU" dirty="0" smtClean="0"/>
              <a:t/>
            </a:r>
            <a:br>
              <a:rPr lang="en-AU" dirty="0" smtClean="0"/>
            </a:br>
            <a:r>
              <a:rPr lang="en-AU" dirty="0" smtClean="0"/>
              <a:t> </a:t>
            </a:r>
            <a:br>
              <a:rPr lang="en-AU" dirty="0" smtClean="0"/>
            </a:br>
            <a:endParaRPr lang="en-AU" dirty="0"/>
          </a:p>
        </p:txBody>
      </p:sp>
      <p:graphicFrame>
        <p:nvGraphicFramePr>
          <p:cNvPr id="274433" name="Object 1"/>
          <p:cNvGraphicFramePr>
            <a:graphicFrameLocks noChangeAspect="1"/>
          </p:cNvGraphicFramePr>
          <p:nvPr/>
        </p:nvGraphicFramePr>
        <p:xfrm>
          <a:off x="-180975" y="2495550"/>
          <a:ext cx="9280525" cy="3352800"/>
        </p:xfrm>
        <a:graphic>
          <a:graphicData uri="http://schemas.openxmlformats.org/presentationml/2006/ole">
            <mc:AlternateContent xmlns:mc="http://schemas.openxmlformats.org/markup-compatibility/2006">
              <mc:Choice xmlns:v="urn:schemas-microsoft-com:vml" Requires="v">
                <p:oleObj spid="_x0000_s274434" name="Document" r:id="rId4" imgW="5888133" imgH="2127525" progId="Word.Document.12">
                  <p:embed/>
                </p:oleObj>
              </mc:Choice>
              <mc:Fallback>
                <p:oleObj name="Document" r:id="rId4" imgW="5888133" imgH="2127525"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975" y="2495550"/>
                        <a:ext cx="9280525"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836712"/>
            <a:ext cx="7772400" cy="1143000"/>
          </a:xfrm>
        </p:spPr>
        <p:txBody>
          <a:bodyPr/>
          <a:lstStyle/>
          <a:p>
            <a:r>
              <a:rPr lang="en-AU" sz="2800" b="1" dirty="0" smtClean="0">
                <a:solidFill>
                  <a:schemeClr val="accent6"/>
                </a:solidFill>
              </a:rPr>
              <a:t>Australian Humanitarian Settler Survey:  Answers to Question ‘I am Happy With My Life in Australia’</a:t>
            </a:r>
            <a:r>
              <a:rPr lang="en-AU" b="1" dirty="0" smtClean="0"/>
              <a:t/>
            </a:r>
            <a:br>
              <a:rPr lang="en-AU" b="1" dirty="0" smtClean="0"/>
            </a:br>
            <a:r>
              <a:rPr lang="en-AU" sz="1200" dirty="0" smtClean="0"/>
              <a:t>Source:	Australian Humanitarian Settler Survey 2010</a:t>
            </a:r>
            <a:r>
              <a:rPr lang="en-AU" dirty="0" smtClean="0"/>
              <a:t/>
            </a:r>
            <a:br>
              <a:rPr lang="en-AU" dirty="0" smtClean="0"/>
            </a:br>
            <a:endParaRPr lang="en-AU" dirty="0"/>
          </a:p>
        </p:txBody>
      </p:sp>
      <p:graphicFrame>
        <p:nvGraphicFramePr>
          <p:cNvPr id="277506" name="Object 2"/>
          <p:cNvGraphicFramePr>
            <a:graphicFrameLocks noChangeAspect="1"/>
          </p:cNvGraphicFramePr>
          <p:nvPr/>
        </p:nvGraphicFramePr>
        <p:xfrm>
          <a:off x="107504" y="2564904"/>
          <a:ext cx="8795525" cy="3135982"/>
        </p:xfrm>
        <a:graphic>
          <a:graphicData uri="http://schemas.openxmlformats.org/presentationml/2006/ole">
            <mc:AlternateContent xmlns:mc="http://schemas.openxmlformats.org/markup-compatibility/2006">
              <mc:Choice xmlns:v="urn:schemas-microsoft-com:vml" Requires="v">
                <p:oleObj spid="_x0000_s277507" name="Document" r:id="rId4" imgW="5888133" imgH="2099494" progId="Word.Document.12">
                  <p:embed/>
                </p:oleObj>
              </mc:Choice>
              <mc:Fallback>
                <p:oleObj name="Document" r:id="rId4" imgW="5888133" imgH="209949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2564904"/>
                        <a:ext cx="8795525" cy="3135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16632"/>
            <a:ext cx="7772400" cy="1143000"/>
          </a:xfrm>
        </p:spPr>
        <p:txBody>
          <a:bodyPr/>
          <a:lstStyle/>
          <a:p>
            <a:r>
              <a:rPr lang="en-AU" b="1" dirty="0" smtClean="0">
                <a:solidFill>
                  <a:schemeClr val="accent6"/>
                </a:solidFill>
              </a:rPr>
              <a:t>Conclusion</a:t>
            </a:r>
            <a:endParaRPr lang="en-AU" b="1" dirty="0">
              <a:solidFill>
                <a:schemeClr val="accent6"/>
              </a:solidFill>
            </a:endParaRPr>
          </a:p>
        </p:txBody>
      </p:sp>
      <p:sp>
        <p:nvSpPr>
          <p:cNvPr id="3" name="Content Placeholder 2"/>
          <p:cNvSpPr>
            <a:spLocks noGrp="1"/>
          </p:cNvSpPr>
          <p:nvPr>
            <p:ph idx="1"/>
          </p:nvPr>
        </p:nvSpPr>
        <p:spPr>
          <a:xfrm>
            <a:off x="611560" y="1052736"/>
            <a:ext cx="7772400" cy="4114800"/>
          </a:xfrm>
        </p:spPr>
        <p:txBody>
          <a:bodyPr/>
          <a:lstStyle/>
          <a:p>
            <a:r>
              <a:rPr lang="en-AU" sz="2600" dirty="0" smtClean="0"/>
              <a:t>The primary justification for refugee programs in destination must always be humanitarian and relate to nation states role as an international citizen</a:t>
            </a:r>
          </a:p>
          <a:p>
            <a:r>
              <a:rPr lang="en-AU" sz="2600" dirty="0" smtClean="0"/>
              <a:t>However there needs to be full recognition that refugee settlers make a particular and significant economic contribution</a:t>
            </a:r>
          </a:p>
          <a:p>
            <a:r>
              <a:rPr lang="en-AU" sz="2600" dirty="0" smtClean="0"/>
              <a:t>In medium and longer term refugee-humanitarian migrants are a net economic gain to Australia</a:t>
            </a:r>
          </a:p>
          <a:p>
            <a:r>
              <a:rPr lang="en-AU" sz="2600" dirty="0" smtClean="0"/>
              <a:t>Stereotypes and stigmatisation of refugee-humanitarian settlers are not justified by the empirical evidence</a:t>
            </a:r>
          </a:p>
          <a:p>
            <a:r>
              <a:rPr lang="en-AU" sz="2600" dirty="0" smtClean="0"/>
              <a:t>Policy implications</a:t>
            </a:r>
            <a:endParaRPr lang="en-AU"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dirty="0" smtClean="0">
                <a:solidFill>
                  <a:schemeClr val="accent6"/>
                </a:solidFill>
              </a:rPr>
              <a:t>Australia as a Refugee Destination</a:t>
            </a:r>
            <a:endParaRPr lang="en-AU" sz="4000" b="1" dirty="0">
              <a:solidFill>
                <a:schemeClr val="accent6"/>
              </a:solidFill>
            </a:endParaRPr>
          </a:p>
        </p:txBody>
      </p:sp>
      <p:sp>
        <p:nvSpPr>
          <p:cNvPr id="3" name="Content Placeholder 2"/>
          <p:cNvSpPr>
            <a:spLocks noGrp="1"/>
          </p:cNvSpPr>
          <p:nvPr>
            <p:ph idx="1"/>
          </p:nvPr>
        </p:nvSpPr>
        <p:spPr/>
        <p:txBody>
          <a:bodyPr/>
          <a:lstStyle/>
          <a:p>
            <a:r>
              <a:rPr lang="en-AU" b="1" dirty="0" smtClean="0"/>
              <a:t>More than 700,000 settled since World War II</a:t>
            </a:r>
          </a:p>
          <a:p>
            <a:r>
              <a:rPr lang="en-AU" b="1" dirty="0" smtClean="0"/>
              <a:t>Important and continuing part of Australian economy and society</a:t>
            </a:r>
          </a:p>
          <a:p>
            <a:r>
              <a:rPr lang="en-AU" b="1" dirty="0" smtClean="0"/>
              <a:t>Prime motivation humanitarian</a:t>
            </a:r>
          </a:p>
          <a:p>
            <a:r>
              <a:rPr lang="en-AU" b="1" dirty="0" smtClean="0"/>
              <a:t>In discourse focus has been on costs, little on benefits</a:t>
            </a:r>
            <a:endParaRPr lang="en-AU"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7772400" cy="1143000"/>
          </a:xfrm>
        </p:spPr>
        <p:txBody>
          <a:bodyPr/>
          <a:lstStyle/>
          <a:p>
            <a:pPr>
              <a:defRPr sz="1200" b="0" i="0" u="none" strike="noStrike" kern="1200" baseline="0">
                <a:solidFill>
                  <a:srgbClr val="000000"/>
                </a:solidFill>
                <a:latin typeface="Arial"/>
                <a:ea typeface="Arial"/>
                <a:cs typeface="Arial"/>
              </a:defRPr>
            </a:pPr>
            <a:r>
              <a:rPr lang="en-US" sz="2400" b="1" dirty="0" smtClean="0">
                <a:solidFill>
                  <a:schemeClr val="accent6"/>
                </a:solidFill>
              </a:rPr>
              <a:t>Australia: Humanitarian Program Permanent Additions, 1976 to 2011</a:t>
            </a:r>
            <a:r>
              <a:rPr lang="en-AU" sz="3600" b="1" dirty="0" smtClean="0"/>
              <a:t/>
            </a:r>
            <a:br>
              <a:rPr lang="en-AU" sz="3600" b="1" dirty="0" smtClean="0"/>
            </a:br>
            <a:r>
              <a:rPr lang="en-US" sz="1400" dirty="0" smtClean="0"/>
              <a:t>Source:  DIAC unpublished data, Australian Immigration: Consolidated Statistics and Immigration Update, various issues</a:t>
            </a:r>
            <a:r>
              <a:rPr lang="en-AU" sz="3600" dirty="0" smtClean="0"/>
              <a:t/>
            </a:r>
            <a:br>
              <a:rPr lang="en-AU" sz="3600" dirty="0" smtClean="0"/>
            </a:br>
            <a:endParaRPr lang="en-AU" sz="3600" b="1" dirty="0">
              <a:solidFill>
                <a:schemeClr val="accent6"/>
              </a:solidFill>
            </a:endParaRPr>
          </a:p>
        </p:txBody>
      </p:sp>
      <p:graphicFrame>
        <p:nvGraphicFramePr>
          <p:cNvPr id="4" name="Chart 3"/>
          <p:cNvGraphicFramePr>
            <a:graphicFrameLocks noGrp="1"/>
          </p:cNvGraphicFramePr>
          <p:nvPr/>
        </p:nvGraphicFramePr>
        <p:xfrm>
          <a:off x="251520" y="1412776"/>
          <a:ext cx="8346495" cy="53285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52928" cy="1143000"/>
          </a:xfrm>
        </p:spPr>
        <p:txBody>
          <a:bodyPr/>
          <a:lstStyle/>
          <a:p>
            <a:pPr>
              <a:defRPr sz="1200" b="1" i="0" u="none" strike="noStrike" kern="1200" baseline="0">
                <a:solidFill>
                  <a:srgbClr val="000000"/>
                </a:solidFill>
                <a:latin typeface="Arial"/>
                <a:ea typeface="Arial"/>
                <a:cs typeface="Arial"/>
              </a:defRPr>
            </a:pPr>
            <a:r>
              <a:rPr lang="en-AU" sz="2400" b="1" dirty="0" smtClean="0">
                <a:solidFill>
                  <a:schemeClr val="accent6"/>
                </a:solidFill>
              </a:rPr>
              <a:t>Australia: Unauthorised Arrivals, 1989-90 to 2011-12</a:t>
            </a:r>
            <a:r>
              <a:rPr lang="en-AU" sz="1200" b="1" dirty="0" smtClean="0">
                <a:solidFill>
                  <a:schemeClr val="accent6"/>
                </a:solidFill>
              </a:rPr>
              <a:t/>
            </a:r>
            <a:br>
              <a:rPr lang="en-AU" sz="1200" b="1" dirty="0" smtClean="0">
                <a:solidFill>
                  <a:schemeClr val="accent6"/>
                </a:solidFill>
              </a:rPr>
            </a:br>
            <a:r>
              <a:rPr lang="en-AU" sz="1200" dirty="0" smtClean="0"/>
              <a:t>Source: DIMIA  2002, 2004 and 2005; DIAC 2007; DIAC </a:t>
            </a:r>
            <a:r>
              <a:rPr lang="en-AU" sz="1200" i="1" dirty="0" smtClean="0"/>
              <a:t>Annual Report</a:t>
            </a:r>
            <a:r>
              <a:rPr lang="en-AU" sz="1200" dirty="0" smtClean="0"/>
              <a:t>, various issues; Phillips and Spinks 2012</a:t>
            </a:r>
            <a:br>
              <a:rPr lang="en-AU" sz="1200" dirty="0" smtClean="0"/>
            </a:br>
            <a:r>
              <a:rPr lang="en-AU" dirty="0" smtClean="0"/>
              <a:t/>
            </a:r>
            <a:br>
              <a:rPr lang="en-AU" dirty="0" smtClean="0"/>
            </a:br>
            <a:endParaRPr lang="en-AU" dirty="0"/>
          </a:p>
        </p:txBody>
      </p:sp>
      <p:graphicFrame>
        <p:nvGraphicFramePr>
          <p:cNvPr id="4" name="Chart 3"/>
          <p:cNvGraphicFramePr>
            <a:graphicFrameLocks noGrp="1"/>
          </p:cNvGraphicFramePr>
          <p:nvPr/>
        </p:nvGraphicFramePr>
        <p:xfrm>
          <a:off x="395536" y="1412776"/>
          <a:ext cx="8568952" cy="50499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2846</TotalTime>
  <Words>1689</Words>
  <Application>Microsoft Office PowerPoint</Application>
  <PresentationFormat>On-screen Show (4:3)</PresentationFormat>
  <Paragraphs>221</Paragraphs>
  <Slides>64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64</vt:i4>
      </vt:variant>
    </vt:vector>
  </HeadingPairs>
  <TitlesOfParts>
    <vt:vector size="67" baseType="lpstr">
      <vt:lpstr>Default Design</vt:lpstr>
      <vt:lpstr>Document</vt:lpstr>
      <vt:lpstr>Worksheet</vt:lpstr>
      <vt:lpstr>Evaluating the Contribution of Refugee Settlers in Australia</vt:lpstr>
      <vt:lpstr>Outline of Presentation</vt:lpstr>
      <vt:lpstr>Context</vt:lpstr>
      <vt:lpstr>Lasting Solutions for Forced Migrants</vt:lpstr>
      <vt:lpstr>Migrants’ net impact on the Australian Government Budget by visa category ($ million 2009–10) Source: DIAC 2011</vt:lpstr>
      <vt:lpstr>Challenges of Settlement</vt:lpstr>
      <vt:lpstr>Australia as a Refugee Destination</vt:lpstr>
      <vt:lpstr>Australia: Humanitarian Program Permanent Additions, 1976 to 2011 Source:  DIAC unpublished data, Australian Immigration: Consolidated Statistics and Immigration Update, various issues </vt:lpstr>
      <vt:lpstr>Australia: Unauthorised Arrivals, 1989-90 to 2011-12 Source: DIMIA  2002, 2004 and 2005; DIAC 2007; DIAC Annual Report, various issues; Phillips and Spinks 2012  </vt:lpstr>
      <vt:lpstr>Australia: Net Overseas Migration, Settler Arrivals, Asylum Applications Lodged and Humanitarian Program Permanent Additions, 2005-6 to 2010-11 Source: ABS 2011, DIAC 2010 and 2011a and b</vt:lpstr>
      <vt:lpstr>Refugee and Humanitarian Arrivals 1977-78 to 2001-02 and Permanent Additions 2002-03 to 2010-11 to Australia by Region of Birth Source: DIMIA Australian Immigration Consolidated Statistics and DIAC Immigration Update, various issues </vt:lpstr>
      <vt:lpstr>Data Issues</vt:lpstr>
      <vt:lpstr>Analysis of Census Data</vt:lpstr>
      <vt:lpstr>Assessment of Impact</vt:lpstr>
      <vt:lpstr>Demographic Impact</vt:lpstr>
      <vt:lpstr>Key Features of Demography</vt:lpstr>
      <vt:lpstr>Australia: Settlement of Refugee-Humanitarian Settlers Outside  Capital Cities, 1996 to 2011 Source: DIAC </vt:lpstr>
      <vt:lpstr>The Economic Contribution</vt:lpstr>
      <vt:lpstr>‘Humanitarian migrants entering as part of the second cohort were surprisingly much less likely to have entered the Australian labour market 18 months after migration’ (compared to LSIA 1).  ‘Although the probability of being unemployed – conditional on labour market entry – is also substantially lower, the fall in participation dominates’. (Cobb-Clark, 2006, 50)</vt:lpstr>
      <vt:lpstr>Why is this Stereotype Only Part of the Story?</vt:lpstr>
      <vt:lpstr>Key Issues in Assessing Workforce Participation of Refugee-Humanitarian Settlers</vt:lpstr>
      <vt:lpstr>Labour Force Experience</vt:lpstr>
      <vt:lpstr>Labour Force Issues Visa Type of Arrivals 2001-06 by Labour Force Status in 2006: Proportion (Percent) of All Migrants Aged Over 15 Years Source: ABS/DIAC Data Linkage Project</vt:lpstr>
      <vt:lpstr>Occupation of Employed Migrants, 15 Years and Over, 2006  Source: ABS, 2010b, 13-14 </vt:lpstr>
      <vt:lpstr>Visa Type of Settler Arrivals, 2001-06 by English Proficiency in 2006: Proportion (%) of All Migrants Aged Over 15 Years Source: ABS/DIAC Data Linkage Project</vt:lpstr>
      <vt:lpstr>First Generation Humanitarian Entrants: Proficiency in Spoken English by Labour Force Status, 2006 Source: DIAC 2011, p.24</vt:lpstr>
      <vt:lpstr>PowerPoint Presentation</vt:lpstr>
      <vt:lpstr>Barriers to Employment for Refugees as Identified by Key Informants Source: Hugo et al, 2011 </vt:lpstr>
      <vt:lpstr>Negative Workforce Experiences</vt:lpstr>
      <vt:lpstr>PowerPoint Presentation</vt:lpstr>
      <vt:lpstr>Australia:  First AND Second Generation REFUGEE-Humanitarian Birthplace Groups, Australia-BORN and Overseas-Born PECENT IN LABOURER AND MACHINERY OPERATOR OccupationS BY POST-SCHOOL Education, 2006 Source:  ABS 2006 Census unpublished tabulations   </vt:lpstr>
      <vt:lpstr>Australia: First and Second Generation Refugee-Humanitarian Birthplace Groups, Australia-Born and Overseas-Born Percent In Managerial And Professional Occupations by Post-School Education, 2006  Source:  ABS 2006 Census unpublished tabulations   </vt:lpstr>
      <vt:lpstr>Australia:  Unemployment Rate of the Overseas-Born by Region of Birth, April 2001 to March 2010 Source: ABS Australian Labour Force Surveys </vt:lpstr>
      <vt:lpstr>The Contribution of Refugee Humanitarian Settlers</vt:lpstr>
      <vt:lpstr>Examination of Contribution</vt:lpstr>
      <vt:lpstr>Population</vt:lpstr>
      <vt:lpstr>Key Features of Demography</vt:lpstr>
      <vt:lpstr>Settler Arrivals by Migration Category, 2003-04 to 2008-09 Source: DIAC 2011, p.15</vt:lpstr>
      <vt:lpstr>Humanitarian Arrivals by Humanitarian Wave and Permanent Departures, 1991-92 to 2008-09 Source: DIAC 2011, p.17 </vt:lpstr>
      <vt:lpstr>Australia: Settlement of Refugee-Humanitarian Settlers in Regional Areas, 1996 to 2010 Source: DIAC </vt:lpstr>
      <vt:lpstr>Participation</vt:lpstr>
      <vt:lpstr>PowerPoint Presentation</vt:lpstr>
      <vt:lpstr>The Refugee Gap Australia: Participation Rate by First, Second Generation and Australia-Born and Qualifications, 2006  Source: ABS, 2006 Census </vt:lpstr>
      <vt:lpstr>Intergenerational Perspectives: Percent in Professional Occupations</vt:lpstr>
      <vt:lpstr>Productivity: A Mixed Experience</vt:lpstr>
      <vt:lpstr>Other Economic Contributions</vt:lpstr>
      <vt:lpstr>Distinctive Contribution</vt:lpstr>
      <vt:lpstr>The Unmeasurables of Migration Selectivity</vt:lpstr>
      <vt:lpstr>2006 Census : Percent Owner-Manager</vt:lpstr>
      <vt:lpstr>Evidence of High Level of Entrepreneurialism</vt:lpstr>
      <vt:lpstr>Linkages with Homelands and Other Diaspora</vt:lpstr>
      <vt:lpstr>Australia:  Outflows of Remittances in US$ Millions, 1970-2010 Source: World Bank Remittances Database </vt:lpstr>
      <vt:lpstr>Limited Evidence on Remittances</vt:lpstr>
      <vt:lpstr>Fostering Trade</vt:lpstr>
      <vt:lpstr>The Social and Civic Contribution</vt:lpstr>
      <vt:lpstr>Volunteering</vt:lpstr>
      <vt:lpstr>Volunteering</vt:lpstr>
      <vt:lpstr>Connections</vt:lpstr>
      <vt:lpstr>Australian Humanitarian Settler Survey:  Assistance Given to Others in Their Ethnic Community Source: Australian Humanitarian Settler Survey 2010 </vt:lpstr>
      <vt:lpstr>Degree of Connection to Local Community Among Recent Arrivals by Visa Category, 2009 Source: SONA Study</vt:lpstr>
      <vt:lpstr>Australian Humanitarian Settler Survey:  Description of Local Neighbourhood Social Networks Source: Australian Humanitarian Settler Survey 2010 </vt:lpstr>
      <vt:lpstr>Australian Humanitarian Settler Survey:  Do You Feel a Part of Your Local Neighbourhood? Source: Australian Humanitarian Settler Survey 2010   </vt:lpstr>
      <vt:lpstr>Australian Humanitarian Settler Survey:  Answers to Question ‘I am Happy With My Life in Australia’ Source: Australian Humanitarian Settler Survey 2010 </vt:lpstr>
      <vt:lpstr>Conclusion</vt:lpstr>
    </vt:vector>
  </TitlesOfParts>
  <Company>The University of Adelaide,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 University of Adelaide</dc:creator>
  <cp:lastModifiedBy>Joe Moloney</cp:lastModifiedBy>
  <cp:revision>549</cp:revision>
  <dcterms:created xsi:type="dcterms:W3CDTF">2006-03-24T00:23:54Z</dcterms:created>
  <dcterms:modified xsi:type="dcterms:W3CDTF">2012-12-13T00:54:15Z</dcterms:modified>
</cp:coreProperties>
</file>