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8" r:id="rId10"/>
    <p:sldId id="264" r:id="rId11"/>
    <p:sldId id="265" r:id="rId12"/>
    <p:sldId id="277" r:id="rId13"/>
    <p:sldId id="266" r:id="rId14"/>
    <p:sldId id="269" r:id="rId15"/>
    <p:sldId id="273" r:id="rId16"/>
    <p:sldId id="276" r:id="rId17"/>
    <p:sldId id="270" r:id="rId18"/>
    <p:sldId id="272" r:id="rId19"/>
  </p:sldIdLst>
  <p:sldSz cx="9144000" cy="6858000" type="screen4x3"/>
  <p:notesSz cx="67945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734" y="-3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AU" smtClean="0"/>
              <a:t>Australian Catholic Migrant and Refugee Office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F85637-3F9D-422A-AF7E-4D0EED4612B1}" type="datetimeFigureOut">
              <a:rPr lang="en-AU" smtClean="0"/>
              <a:t>1/10/2014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AU" smtClean="0"/>
              <a:t>Patrick J McInerney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231DB0-1799-4F10-9655-6A8FD5D8823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98022475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AU" smtClean="0"/>
              <a:t>Australian Catholic Migrant and Refugee Office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8D0743-3B6B-451F-8CC6-DA118763FA55}" type="datetimeFigureOut">
              <a:rPr lang="en-AU" smtClean="0"/>
              <a:t>1/10/2014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AU" smtClean="0"/>
              <a:t>Patrick J McInerney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C20141-0041-4AF8-B301-4854B1E480F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5818517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C20141-0041-4AF8-B301-4854B1E480FB}" type="slidenum">
              <a:rPr lang="en-AU" smtClean="0"/>
              <a:t>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Patrick J McInerney</a:t>
            </a:r>
            <a:endParaRPr lang="en-AU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AU" smtClean="0"/>
              <a:t>Australian Catholic Migrant and Refugee Office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39377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AC500-EFA8-43D7-8B89-C922F1D7AB00}" type="datetimeFigureOut">
              <a:rPr lang="en-AU" smtClean="0"/>
              <a:t>1/10/2014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2855C-F030-4F93-A256-E965BD794719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AC500-EFA8-43D7-8B89-C922F1D7AB00}" type="datetimeFigureOut">
              <a:rPr lang="en-AU" smtClean="0"/>
              <a:t>1/10/2014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2855C-F030-4F93-A256-E965BD79471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AC500-EFA8-43D7-8B89-C922F1D7AB00}" type="datetimeFigureOut">
              <a:rPr lang="en-AU" smtClean="0"/>
              <a:t>1/10/2014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2855C-F030-4F93-A256-E965BD79471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955C3AD-0E7D-4EEB-99A9-B05B4E7587A6}" type="slidenum">
              <a:rPr lang="en-AU"/>
              <a:pPr/>
              <a:t>‹#›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66538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AC500-EFA8-43D7-8B89-C922F1D7AB00}" type="datetimeFigureOut">
              <a:rPr lang="en-AU" smtClean="0"/>
              <a:t>1/10/2014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2855C-F030-4F93-A256-E965BD79471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AC500-EFA8-43D7-8B89-C922F1D7AB00}" type="datetimeFigureOut">
              <a:rPr lang="en-AU" smtClean="0"/>
              <a:t>1/10/2014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2855C-F030-4F93-A256-E965BD794719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AC500-EFA8-43D7-8B89-C922F1D7AB00}" type="datetimeFigureOut">
              <a:rPr lang="en-AU" smtClean="0"/>
              <a:t>1/10/2014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2855C-F030-4F93-A256-E965BD79471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AC500-EFA8-43D7-8B89-C922F1D7AB00}" type="datetimeFigureOut">
              <a:rPr lang="en-AU" smtClean="0"/>
              <a:t>1/10/2014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2855C-F030-4F93-A256-E965BD79471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AC500-EFA8-43D7-8B89-C922F1D7AB00}" type="datetimeFigureOut">
              <a:rPr lang="en-AU" smtClean="0"/>
              <a:t>1/10/2014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2855C-F030-4F93-A256-E965BD79471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AC500-EFA8-43D7-8B89-C922F1D7AB00}" type="datetimeFigureOut">
              <a:rPr lang="en-AU" smtClean="0"/>
              <a:t>1/10/2014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2855C-F030-4F93-A256-E965BD79471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AC500-EFA8-43D7-8B89-C922F1D7AB00}" type="datetimeFigureOut">
              <a:rPr lang="en-AU" smtClean="0"/>
              <a:t>1/10/2014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2855C-F030-4F93-A256-E965BD794719}" type="slidenum">
              <a:rPr lang="en-AU" smtClean="0"/>
              <a:t>‹#›</a:t>
            </a:fld>
            <a:endParaRPr lang="en-AU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7CDAC500-EFA8-43D7-8B89-C922F1D7AB00}" type="datetimeFigureOut">
              <a:rPr lang="en-AU" smtClean="0"/>
              <a:t>1/10/2014</a:t>
            </a:fld>
            <a:endParaRPr lang="en-AU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9492855C-F030-4F93-A256-E965BD794719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CDAC500-EFA8-43D7-8B89-C922F1D7AB00}" type="datetimeFigureOut">
              <a:rPr lang="en-AU" smtClean="0"/>
              <a:t>1/10/2014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492855C-F030-4F93-A256-E965BD794719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lumban.org.au/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9440" y="0"/>
            <a:ext cx="2454560" cy="2772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55362" y="3284984"/>
            <a:ext cx="4288638" cy="1470025"/>
          </a:xfrm>
        </p:spPr>
        <p:txBody>
          <a:bodyPr anchor="b">
            <a:normAutofit/>
          </a:bodyPr>
          <a:lstStyle/>
          <a:p>
            <a:r>
              <a:rPr lang="en-AU" sz="3200" b="1" smtClean="0"/>
              <a:t>Catholics and Muslims Building Bridges</a:t>
            </a:r>
            <a:endParaRPr lang="en-AU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55362" y="4340696"/>
            <a:ext cx="4288638" cy="1752600"/>
          </a:xfrm>
        </p:spPr>
        <p:txBody>
          <a:bodyPr anchor="b">
            <a:normAutofit/>
          </a:bodyPr>
          <a:lstStyle/>
          <a:p>
            <a:r>
              <a:rPr lang="en-AU" sz="2800" b="1" smtClean="0"/>
              <a:t>Rev Dr Patrick McInerney</a:t>
            </a:r>
            <a:endParaRPr lang="en-A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3" y="0"/>
            <a:ext cx="484353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56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Moral/Ethics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AU" dirty="0" smtClean="0"/>
              <a:t>The Ten Commandments</a:t>
            </a:r>
          </a:p>
          <a:p>
            <a:pPr marL="118872" indent="0">
              <a:buNone/>
            </a:pPr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r>
              <a:rPr lang="en-AU" dirty="0" smtClean="0"/>
              <a:t>The Qur’an, </a:t>
            </a:r>
            <a:r>
              <a:rPr lang="en-AU" i="1" dirty="0" smtClean="0"/>
              <a:t>Sunnah &amp;</a:t>
            </a:r>
            <a:r>
              <a:rPr lang="en-AU" dirty="0" smtClean="0"/>
              <a:t> </a:t>
            </a:r>
            <a:r>
              <a:rPr lang="en-AU" i="1" dirty="0" err="1" smtClean="0"/>
              <a:t>Shari’a</a:t>
            </a:r>
            <a:endParaRPr lang="en-AU" i="1" dirty="0"/>
          </a:p>
        </p:txBody>
      </p:sp>
      <p:pic>
        <p:nvPicPr>
          <p:cNvPr id="3074" name="Picture 2" descr="http://cdn.lifehopeandtruth.com/image-cache/what-are-ten-commandments_472_314_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9" y="1844823"/>
            <a:ext cx="3239999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4149320"/>
            <a:ext cx="324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31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Golden Rule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AU" i="1" dirty="0"/>
              <a:t>In everything, do to others what you would have them do to you; for this is the law and the prophets. </a:t>
            </a:r>
            <a:r>
              <a:rPr lang="en-AU" i="1" dirty="0" smtClean="0"/>
              <a:t>              </a:t>
            </a:r>
            <a:r>
              <a:rPr lang="en-AU" dirty="0" smtClean="0"/>
              <a:t>(</a:t>
            </a:r>
            <a:r>
              <a:rPr lang="en-AU" dirty="0"/>
              <a:t>Mt 7:12, also Lk 6:31) </a:t>
            </a:r>
          </a:p>
          <a:p>
            <a:endParaRPr lang="en-AU" dirty="0"/>
          </a:p>
          <a:p>
            <a:r>
              <a:rPr lang="en-AU" i="1" dirty="0" smtClean="0"/>
              <a:t>Tweet </a:t>
            </a:r>
            <a:r>
              <a:rPr lang="en-AU" i="1" dirty="0"/>
              <a:t>others as you want them to tweet </a:t>
            </a:r>
            <a:r>
              <a:rPr lang="en-AU" i="1" dirty="0" smtClean="0"/>
              <a:t>you!!  </a:t>
            </a:r>
            <a:endParaRPr lang="en-AU" i="1" dirty="0"/>
          </a:p>
          <a:p>
            <a:endParaRPr lang="en-AU" dirty="0"/>
          </a:p>
          <a:p>
            <a:pPr marL="411480" lvl="1" indent="0">
              <a:buNone/>
            </a:pPr>
            <a:r>
              <a:rPr lang="en-AU" sz="4200" dirty="0" err="1" smtClean="0"/>
              <a:t>لا</a:t>
            </a:r>
            <a:r>
              <a:rPr lang="en-AU" sz="4200" dirty="0" smtClean="0"/>
              <a:t> </a:t>
            </a:r>
            <a:r>
              <a:rPr lang="en-AU" sz="4200" dirty="0" err="1"/>
              <a:t>يؤمن</a:t>
            </a:r>
            <a:r>
              <a:rPr lang="en-AU" sz="4200" dirty="0"/>
              <a:t> </a:t>
            </a:r>
            <a:r>
              <a:rPr lang="en-AU" sz="4200" dirty="0" err="1"/>
              <a:t>أحدكم</a:t>
            </a:r>
            <a:r>
              <a:rPr lang="en-AU" sz="4200" dirty="0"/>
              <a:t> </a:t>
            </a:r>
            <a:r>
              <a:rPr lang="en-AU" sz="4200" dirty="0" err="1"/>
              <a:t>حتى</a:t>
            </a:r>
            <a:r>
              <a:rPr lang="en-AU" sz="4200" dirty="0"/>
              <a:t> </a:t>
            </a:r>
            <a:r>
              <a:rPr lang="en-AU" sz="4200" dirty="0" err="1"/>
              <a:t>يحب</a:t>
            </a:r>
            <a:r>
              <a:rPr lang="en-AU" sz="4200" dirty="0"/>
              <a:t> </a:t>
            </a:r>
            <a:r>
              <a:rPr lang="en-AU" sz="4200" dirty="0" err="1"/>
              <a:t>لأخيه</a:t>
            </a:r>
            <a:r>
              <a:rPr lang="en-AU" sz="4200" dirty="0"/>
              <a:t> </a:t>
            </a:r>
            <a:r>
              <a:rPr lang="en-AU" sz="4200" dirty="0" err="1"/>
              <a:t>ما</a:t>
            </a:r>
            <a:r>
              <a:rPr lang="en-AU" sz="4200" dirty="0"/>
              <a:t> </a:t>
            </a:r>
            <a:r>
              <a:rPr lang="en-AU" sz="4200" dirty="0" err="1"/>
              <a:t>يحب</a:t>
            </a:r>
            <a:r>
              <a:rPr lang="en-AU" sz="4200" dirty="0"/>
              <a:t> </a:t>
            </a:r>
            <a:r>
              <a:rPr lang="en-AU" sz="4200" dirty="0" err="1"/>
              <a:t>لنفسه</a:t>
            </a:r>
            <a:endParaRPr lang="en-AU" sz="4200" dirty="0"/>
          </a:p>
          <a:p>
            <a:endParaRPr lang="en-AU" dirty="0"/>
          </a:p>
          <a:p>
            <a:pPr marL="457200" lvl="1" indent="0">
              <a:buNone/>
            </a:pPr>
            <a:r>
              <a:rPr lang="en-AU" dirty="0"/>
              <a:t>None of you has faith until he loves for his brother </a:t>
            </a:r>
            <a:r>
              <a:rPr lang="en-AU" dirty="0" smtClean="0"/>
              <a:t>             what </a:t>
            </a:r>
            <a:r>
              <a:rPr lang="en-AU" dirty="0"/>
              <a:t>he loves for himself.</a:t>
            </a:r>
          </a:p>
          <a:p>
            <a:pPr marL="118872" indent="0">
              <a:buNone/>
            </a:pPr>
            <a:endParaRPr lang="en-AU" dirty="0"/>
          </a:p>
          <a:p>
            <a:pPr marL="722376" lvl="2" indent="0">
              <a:buNone/>
            </a:pPr>
            <a:r>
              <a:rPr lang="en-AU" dirty="0" err="1" smtClean="0"/>
              <a:t>Sahih</a:t>
            </a:r>
            <a:r>
              <a:rPr lang="en-AU" dirty="0" smtClean="0"/>
              <a:t> </a:t>
            </a:r>
            <a:r>
              <a:rPr lang="en-AU" dirty="0" err="1"/>
              <a:t>Bukhari</a:t>
            </a:r>
            <a:r>
              <a:rPr lang="en-AU" dirty="0"/>
              <a:t> 13; </a:t>
            </a:r>
            <a:r>
              <a:rPr lang="en-AU" dirty="0" err="1"/>
              <a:t>Sahih</a:t>
            </a:r>
            <a:r>
              <a:rPr lang="en-AU" dirty="0"/>
              <a:t> Muslim 45 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6448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2000" y="402004"/>
            <a:ext cx="4320000" cy="6053992"/>
          </a:xfrm>
        </p:spPr>
      </p:pic>
    </p:spTree>
    <p:extLst>
      <p:ext uri="{BB962C8B-B14F-4D97-AF65-F5344CB8AC3E}">
        <p14:creationId xmlns:p14="http://schemas.microsoft.com/office/powerpoint/2010/main" val="4081117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Reasons for Dialogue - 1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8872" indent="0">
              <a:buNone/>
            </a:pPr>
            <a:r>
              <a:rPr lang="en-AU" b="1" dirty="0" smtClean="0"/>
              <a:t>Statistics/World Peace</a:t>
            </a:r>
          </a:p>
          <a:p>
            <a:pPr marL="411480" lvl="1" indent="0">
              <a:buNone/>
            </a:pPr>
            <a:endParaRPr lang="en-AU" i="1" dirty="0" smtClean="0"/>
          </a:p>
          <a:p>
            <a:pPr marL="411480" lvl="1" indent="0">
              <a:buNone/>
            </a:pPr>
            <a:r>
              <a:rPr lang="en-AU" i="1" dirty="0" smtClean="0"/>
              <a:t>Inter-religious </a:t>
            </a:r>
            <a:r>
              <a:rPr lang="en-AU" i="1" dirty="0"/>
              <a:t>dialogue and inter-cultural dialogue between Christians and Muslims cannot be reduced to an optional extra. It is in fact, a vital necessity, on which in large measure our future depends</a:t>
            </a:r>
            <a:r>
              <a:rPr lang="en-AU" i="1" dirty="0" smtClean="0"/>
              <a:t>.</a:t>
            </a:r>
          </a:p>
          <a:p>
            <a:pPr marL="676656" lvl="2" indent="0">
              <a:buNone/>
            </a:pPr>
            <a:r>
              <a:rPr lang="en-AU" dirty="0" smtClean="0"/>
              <a:t>Benedict </a:t>
            </a:r>
            <a:r>
              <a:rPr lang="en-AU" dirty="0"/>
              <a:t>XVI, Cologne, </a:t>
            </a:r>
            <a:r>
              <a:rPr lang="en-AU" dirty="0" smtClean="0"/>
              <a:t>2005</a:t>
            </a:r>
          </a:p>
          <a:p>
            <a:pPr marL="676656" lvl="2" indent="0">
              <a:buNone/>
            </a:pPr>
            <a:endParaRPr lang="en-AU" dirty="0"/>
          </a:p>
          <a:p>
            <a:pPr marL="676656" lvl="2" indent="0">
              <a:buNone/>
            </a:pPr>
            <a:r>
              <a:rPr lang="en-AU" dirty="0" smtClean="0"/>
              <a:t>(See </a:t>
            </a:r>
            <a:r>
              <a:rPr lang="en-AU" dirty="0"/>
              <a:t>also “</a:t>
            </a:r>
            <a:r>
              <a:rPr lang="en-AU" i="1" dirty="0"/>
              <a:t>A Common Word</a:t>
            </a:r>
            <a:r>
              <a:rPr lang="en-AU" dirty="0"/>
              <a:t>”)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08770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Reasons for Dialogue - </a:t>
            </a:r>
            <a:r>
              <a:rPr lang="en-AU" dirty="0" smtClean="0"/>
              <a:t>2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118872" lvl="0" indent="0">
              <a:buNone/>
            </a:pPr>
            <a:r>
              <a:rPr lang="en-AU" b="1" dirty="0"/>
              <a:t>The 8</a:t>
            </a:r>
            <a:r>
              <a:rPr lang="en-AU" b="1" baseline="30000" dirty="0"/>
              <a:t>th</a:t>
            </a:r>
            <a:r>
              <a:rPr lang="en-AU" b="1" dirty="0"/>
              <a:t> Commandment </a:t>
            </a:r>
            <a:endParaRPr lang="en-AU" dirty="0"/>
          </a:p>
          <a:p>
            <a:pPr marL="118872" indent="0">
              <a:buNone/>
            </a:pPr>
            <a:r>
              <a:rPr lang="en-AU" dirty="0"/>
              <a:t> </a:t>
            </a:r>
          </a:p>
          <a:p>
            <a:pPr marL="118872" indent="0">
              <a:buNone/>
            </a:pPr>
            <a:r>
              <a:rPr lang="en-AU" dirty="0" smtClean="0"/>
              <a:t>“</a:t>
            </a:r>
            <a:r>
              <a:rPr lang="en-AU" i="1" dirty="0"/>
              <a:t>Thou shalt not bear false </a:t>
            </a:r>
            <a:r>
              <a:rPr lang="en-AU" i="1" dirty="0" smtClean="0"/>
              <a:t>witness against thy </a:t>
            </a:r>
            <a:r>
              <a:rPr lang="en-AU" i="1" dirty="0" err="1" smtClean="0"/>
              <a:t>neighbor</a:t>
            </a:r>
            <a:r>
              <a:rPr lang="en-AU" dirty="0" smtClean="0"/>
              <a:t>.” </a:t>
            </a:r>
          </a:p>
          <a:p>
            <a:pPr marL="118872" indent="0">
              <a:buNone/>
            </a:pPr>
            <a:r>
              <a:rPr lang="en-AU" dirty="0" smtClean="0"/>
              <a:t>	Ex </a:t>
            </a:r>
            <a:r>
              <a:rPr lang="en-AU" dirty="0"/>
              <a:t>20:16; </a:t>
            </a:r>
            <a:endParaRPr lang="en-AU" dirty="0" smtClean="0"/>
          </a:p>
          <a:p>
            <a:pPr marL="118872" indent="0">
              <a:buNone/>
            </a:pPr>
            <a:r>
              <a:rPr lang="en-AU" dirty="0"/>
              <a:t>	</a:t>
            </a:r>
            <a:r>
              <a:rPr lang="en-AU" dirty="0" smtClean="0"/>
              <a:t>cf</a:t>
            </a:r>
            <a:r>
              <a:rPr lang="en-AU" dirty="0"/>
              <a:t>. </a:t>
            </a:r>
            <a:r>
              <a:rPr lang="en-AU" dirty="0" err="1"/>
              <a:t>Deut</a:t>
            </a:r>
            <a:r>
              <a:rPr lang="en-AU" dirty="0"/>
              <a:t> </a:t>
            </a:r>
            <a:r>
              <a:rPr lang="en-AU" dirty="0" smtClean="0"/>
              <a:t>5:20</a:t>
            </a:r>
            <a:endParaRPr lang="en-AU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066131"/>
            <a:ext cx="4038600" cy="4038600"/>
          </a:xfrm>
        </p:spPr>
      </p:pic>
    </p:spTree>
    <p:extLst>
      <p:ext uri="{BB962C8B-B14F-4D97-AF65-F5344CB8AC3E}">
        <p14:creationId xmlns:p14="http://schemas.microsoft.com/office/powerpoint/2010/main" val="3112704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1460" y="3127276"/>
            <a:ext cx="5617061" cy="3730724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1" y="0"/>
            <a:ext cx="4572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521" y="0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88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2" descr="Ten Things - Cover LR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55" y="274638"/>
            <a:ext cx="4114689" cy="5851525"/>
          </a:xfrm>
          <a:noFill/>
          <a:ln w="38100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78333" y="1916832"/>
            <a:ext cx="954107" cy="439248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AU" sz="3200" b="1" dirty="0">
                <a:solidFill>
                  <a:srgbClr val="000066"/>
                </a:solidFill>
                <a:hlinkClick r:id="rId3"/>
              </a:rPr>
              <a:t>www.columban.org.au</a:t>
            </a:r>
            <a:r>
              <a:rPr lang="en-AU" b="1" dirty="0">
                <a:solidFill>
                  <a:srgbClr val="000066"/>
                </a:solidFill>
              </a:rPr>
              <a:t> 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08009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Reasons for Dialogue - </a:t>
            </a:r>
            <a:r>
              <a:rPr lang="en-AU" dirty="0" smtClean="0"/>
              <a:t>3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8872" indent="0">
              <a:buNone/>
            </a:pPr>
            <a:r>
              <a:rPr lang="en-AU" b="1" dirty="0" smtClean="0"/>
              <a:t>Church Teaching</a:t>
            </a:r>
          </a:p>
          <a:p>
            <a:pPr marL="411480" lvl="1" indent="0">
              <a:buNone/>
            </a:pPr>
            <a:r>
              <a:rPr lang="en-AU" dirty="0" smtClean="0"/>
              <a:t>Vatican II, </a:t>
            </a:r>
            <a:r>
              <a:rPr lang="en-AU" i="1" dirty="0" smtClean="0"/>
              <a:t>Nostra </a:t>
            </a:r>
            <a:r>
              <a:rPr lang="en-AU" i="1" dirty="0" err="1" smtClean="0"/>
              <a:t>Aetate</a:t>
            </a:r>
            <a:r>
              <a:rPr lang="en-AU" dirty="0" smtClean="0"/>
              <a:t>, 1965</a:t>
            </a:r>
          </a:p>
          <a:p>
            <a:pPr marL="411480" lvl="1" indent="0">
              <a:buNone/>
            </a:pPr>
            <a:r>
              <a:rPr lang="en-AU" dirty="0" smtClean="0"/>
              <a:t>Sec. Non-Christians, </a:t>
            </a:r>
            <a:r>
              <a:rPr lang="en-AU" i="1" dirty="0" smtClean="0"/>
              <a:t>Dialogue and Mission</a:t>
            </a:r>
            <a:r>
              <a:rPr lang="en-AU" dirty="0" smtClean="0"/>
              <a:t>, 1984</a:t>
            </a:r>
          </a:p>
          <a:p>
            <a:pPr marL="411480" lvl="1" indent="0">
              <a:buNone/>
            </a:pPr>
            <a:r>
              <a:rPr lang="en-AU" dirty="0" smtClean="0"/>
              <a:t>John Paul II, </a:t>
            </a:r>
            <a:r>
              <a:rPr lang="en-AU" i="1" dirty="0" err="1" smtClean="0"/>
              <a:t>Redemptoris</a:t>
            </a:r>
            <a:r>
              <a:rPr lang="en-AU" i="1" dirty="0" smtClean="0"/>
              <a:t> </a:t>
            </a:r>
            <a:r>
              <a:rPr lang="en-AU" i="1" dirty="0" err="1" smtClean="0"/>
              <a:t>Missio</a:t>
            </a:r>
            <a:r>
              <a:rPr lang="en-AU" i="1" dirty="0" smtClean="0"/>
              <a:t>, 1990</a:t>
            </a:r>
            <a:endParaRPr lang="en-AU" dirty="0" smtClean="0"/>
          </a:p>
          <a:p>
            <a:pPr marL="411480" lvl="1" indent="0">
              <a:buNone/>
            </a:pPr>
            <a:r>
              <a:rPr lang="en-AU" dirty="0" smtClean="0"/>
              <a:t>PCID &amp; CEP, </a:t>
            </a:r>
            <a:r>
              <a:rPr lang="en-AU" i="1" dirty="0" smtClean="0"/>
              <a:t>Dialogue and Proclamation</a:t>
            </a:r>
            <a:r>
              <a:rPr lang="en-AU" dirty="0" smtClean="0"/>
              <a:t>, 1990</a:t>
            </a:r>
          </a:p>
          <a:p>
            <a:pPr marL="411480" lvl="1" indent="0">
              <a:buNone/>
            </a:pPr>
            <a:r>
              <a:rPr lang="en-AU" dirty="0" smtClean="0"/>
              <a:t>PCID, </a:t>
            </a:r>
            <a:r>
              <a:rPr lang="en-AU" i="1" dirty="0" smtClean="0"/>
              <a:t>Dialogue in Truth &amp; Charity, 2014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83500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b="1" dirty="0" smtClean="0"/>
              <a:t>CHOICE?!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AU" sz="2800" dirty="0" smtClean="0"/>
              <a:t>A </a:t>
            </a:r>
            <a:r>
              <a:rPr lang="en-AU" sz="2800" dirty="0"/>
              <a:t>Native American grandfather was talking to his grandson about how he felt about a tragedy. He said, </a:t>
            </a:r>
            <a:endParaRPr lang="en-AU" sz="2800" dirty="0" smtClean="0"/>
          </a:p>
          <a:p>
            <a:pPr marL="400050" lvl="1" indent="0">
              <a:buNone/>
            </a:pPr>
            <a:r>
              <a:rPr lang="en-AU" i="1" dirty="0" smtClean="0"/>
              <a:t>‘</a:t>
            </a:r>
            <a:r>
              <a:rPr lang="en-AU" i="1" dirty="0"/>
              <a:t>I feel as if I have two wolves fighting in my heart. One wolf is the vengeful, angry, violent one. The other wolf is the loving, compassionate one.’ </a:t>
            </a:r>
            <a:endParaRPr lang="en-AU" i="1" dirty="0" smtClean="0"/>
          </a:p>
          <a:p>
            <a:pPr marL="0" indent="0">
              <a:buNone/>
            </a:pPr>
            <a:r>
              <a:rPr lang="en-AU" sz="2800" dirty="0" smtClean="0"/>
              <a:t>The </a:t>
            </a:r>
            <a:r>
              <a:rPr lang="en-AU" sz="2800" dirty="0"/>
              <a:t>grandson asked him, </a:t>
            </a:r>
            <a:endParaRPr lang="en-AU" sz="2800" i="1" dirty="0" smtClean="0"/>
          </a:p>
          <a:p>
            <a:pPr marL="0" indent="444500">
              <a:buNone/>
            </a:pPr>
            <a:r>
              <a:rPr lang="en-AU" sz="2800" i="1" dirty="0"/>
              <a:t>‘ Which wolf will win the fight in your heart?’ </a:t>
            </a:r>
            <a:endParaRPr lang="en-AU" sz="2800" i="1" dirty="0" smtClean="0"/>
          </a:p>
          <a:p>
            <a:pPr marL="0" indent="0">
              <a:buNone/>
            </a:pPr>
            <a:r>
              <a:rPr lang="en-AU" sz="2800" dirty="0" smtClean="0"/>
              <a:t>The </a:t>
            </a:r>
            <a:r>
              <a:rPr lang="en-AU" sz="2800" dirty="0"/>
              <a:t>grandfather answered, </a:t>
            </a:r>
            <a:endParaRPr lang="en-AU" sz="2800" dirty="0" smtClean="0"/>
          </a:p>
          <a:p>
            <a:pPr marL="0" indent="444500">
              <a:buNone/>
            </a:pPr>
            <a:r>
              <a:rPr lang="en-AU" sz="2800" i="1" dirty="0" smtClean="0"/>
              <a:t>‘</a:t>
            </a:r>
            <a:r>
              <a:rPr lang="en-AU" sz="2800" i="1" dirty="0"/>
              <a:t>The one I feed</a:t>
            </a:r>
            <a:r>
              <a:rPr lang="en-AU" sz="2800" i="1" dirty="0" smtClean="0"/>
              <a:t>.’</a:t>
            </a:r>
          </a:p>
        </p:txBody>
      </p:sp>
    </p:spTree>
    <p:extLst>
      <p:ext uri="{BB962C8B-B14F-4D97-AF65-F5344CB8AC3E}">
        <p14:creationId xmlns:p14="http://schemas.microsoft.com/office/powerpoint/2010/main" val="439055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Outline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AU" b="1" dirty="0" smtClean="0"/>
              <a:t>Introduction</a:t>
            </a:r>
          </a:p>
          <a:p>
            <a:pPr lvl="1"/>
            <a:r>
              <a:rPr lang="en-AU" dirty="0" smtClean="0"/>
              <a:t>Commonalities and Differences</a:t>
            </a:r>
          </a:p>
          <a:p>
            <a:r>
              <a:rPr lang="en-AU" b="1" dirty="0" smtClean="0"/>
              <a:t>1.  Salient Facts </a:t>
            </a:r>
          </a:p>
          <a:p>
            <a:pPr lvl="1"/>
            <a:r>
              <a:rPr lang="en-AU" dirty="0" smtClean="0"/>
              <a:t>Islam in Australia</a:t>
            </a:r>
          </a:p>
          <a:p>
            <a:pPr lvl="1"/>
            <a:r>
              <a:rPr lang="en-AU" dirty="0" smtClean="0"/>
              <a:t>Country of Origin</a:t>
            </a:r>
          </a:p>
          <a:p>
            <a:pPr lvl="1"/>
            <a:r>
              <a:rPr lang="en-AU" i="1" dirty="0" smtClean="0"/>
              <a:t>“Fit in or …. “</a:t>
            </a:r>
          </a:p>
          <a:p>
            <a:r>
              <a:rPr lang="en-AU" b="1" dirty="0" smtClean="0"/>
              <a:t>2.  Practices &amp; Beliefs on which to Build Bridges</a:t>
            </a:r>
          </a:p>
          <a:p>
            <a:pPr lvl="1"/>
            <a:r>
              <a:rPr lang="en-AU" dirty="0" smtClean="0"/>
              <a:t>The Pillars of Islam</a:t>
            </a:r>
          </a:p>
          <a:p>
            <a:pPr lvl="1"/>
            <a:r>
              <a:rPr lang="en-AU" dirty="0" smtClean="0"/>
              <a:t>The Beliefs of Islam</a:t>
            </a:r>
          </a:p>
          <a:p>
            <a:pPr lvl="1"/>
            <a:r>
              <a:rPr lang="en-AU" dirty="0" smtClean="0"/>
              <a:t>Morals/Ethics</a:t>
            </a:r>
          </a:p>
          <a:p>
            <a:r>
              <a:rPr lang="en-AU" b="1" dirty="0" smtClean="0"/>
              <a:t>3.  Three Reasons for Dialogue</a:t>
            </a:r>
          </a:p>
          <a:p>
            <a:pPr lvl="1"/>
            <a:r>
              <a:rPr lang="en-AU" dirty="0" smtClean="0"/>
              <a:t>Statistics/World Peace</a:t>
            </a:r>
          </a:p>
          <a:p>
            <a:pPr lvl="1"/>
            <a:r>
              <a:rPr lang="en-AU" dirty="0" smtClean="0"/>
              <a:t>The 8</a:t>
            </a:r>
            <a:r>
              <a:rPr lang="en-AU" baseline="30000" dirty="0" smtClean="0"/>
              <a:t>th</a:t>
            </a:r>
            <a:r>
              <a:rPr lang="en-AU" dirty="0" smtClean="0"/>
              <a:t> Commandment</a:t>
            </a:r>
          </a:p>
          <a:p>
            <a:pPr lvl="1"/>
            <a:r>
              <a:rPr lang="en-AU" dirty="0" smtClean="0"/>
              <a:t>Church Teaching</a:t>
            </a:r>
          </a:p>
          <a:p>
            <a:r>
              <a:rPr lang="en-AU" b="1" dirty="0" smtClean="0"/>
              <a:t>Conclusion</a:t>
            </a:r>
            <a:endParaRPr lang="en-AU" b="1" dirty="0"/>
          </a:p>
        </p:txBody>
      </p:sp>
    </p:spTree>
    <p:extLst>
      <p:ext uri="{BB962C8B-B14F-4D97-AF65-F5344CB8AC3E}">
        <p14:creationId xmlns:p14="http://schemas.microsoft.com/office/powerpoint/2010/main" val="3955671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Commonalities and Differences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8872" indent="0">
              <a:buNone/>
            </a:pPr>
            <a:r>
              <a:rPr lang="en-AU" b="1" i="1" dirty="0"/>
              <a:t>We celebrate both our commonalities and differences, because if we had nothing in common we could not communicate, </a:t>
            </a:r>
            <a:r>
              <a:rPr lang="en-AU" b="1" i="1" dirty="0" smtClean="0"/>
              <a:t>             and </a:t>
            </a:r>
            <a:r>
              <a:rPr lang="en-AU" b="1" i="1" dirty="0"/>
              <a:t>if we had everything in common, </a:t>
            </a:r>
            <a:r>
              <a:rPr lang="en-AU" b="1" i="1" dirty="0" smtClean="0"/>
              <a:t>              we </a:t>
            </a:r>
            <a:r>
              <a:rPr lang="en-AU" b="1" i="1" dirty="0"/>
              <a:t>would have nothing to say. </a:t>
            </a:r>
            <a:endParaRPr lang="en-AU" b="1" i="1" dirty="0" smtClean="0"/>
          </a:p>
          <a:p>
            <a:pPr marL="118872" indent="0">
              <a:buNone/>
            </a:pPr>
            <a:r>
              <a:rPr lang="en-AU" dirty="0" smtClean="0"/>
              <a:t>	Rabbi Jonathan Sacks, 2010</a:t>
            </a:r>
            <a:endParaRPr lang="en-AU" dirty="0"/>
          </a:p>
          <a:p>
            <a:pPr marL="118872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0159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Islam in </a:t>
            </a:r>
            <a:r>
              <a:rPr lang="en-AU" dirty="0" smtClean="0"/>
              <a:t>Australia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No such thing!!!</a:t>
            </a:r>
          </a:p>
          <a:p>
            <a:endParaRPr lang="en-AU" dirty="0"/>
          </a:p>
          <a:p>
            <a:r>
              <a:rPr lang="en-AU" dirty="0" smtClean="0"/>
              <a:t>Differences</a:t>
            </a:r>
          </a:p>
          <a:p>
            <a:pPr lvl="1"/>
            <a:r>
              <a:rPr lang="en-AU" dirty="0" smtClean="0"/>
              <a:t>National</a:t>
            </a:r>
          </a:p>
          <a:p>
            <a:pPr lvl="1"/>
            <a:r>
              <a:rPr lang="en-AU" dirty="0" smtClean="0"/>
              <a:t>Ethnic</a:t>
            </a:r>
          </a:p>
          <a:p>
            <a:pPr lvl="1"/>
            <a:r>
              <a:rPr lang="en-AU" dirty="0" smtClean="0"/>
              <a:t>Cultural </a:t>
            </a:r>
          </a:p>
          <a:p>
            <a:pPr lvl="1"/>
            <a:r>
              <a:rPr lang="en-AU" dirty="0" smtClean="0"/>
              <a:t>Social</a:t>
            </a:r>
          </a:p>
          <a:p>
            <a:pPr lvl="1"/>
            <a:r>
              <a:rPr lang="en-AU" dirty="0" smtClean="0"/>
              <a:t>Educational</a:t>
            </a:r>
          </a:p>
          <a:p>
            <a:pPr lvl="1"/>
            <a:r>
              <a:rPr lang="en-AU" dirty="0" smtClean="0"/>
              <a:t>Linguistic</a:t>
            </a:r>
          </a:p>
          <a:p>
            <a:pPr lvl="1"/>
            <a:r>
              <a:rPr lang="en-AU" smtClean="0"/>
              <a:t>Religious Observance</a:t>
            </a:r>
          </a:p>
          <a:p>
            <a:pPr lvl="1"/>
            <a:r>
              <a:rPr lang="en-AU" smtClean="0"/>
              <a:t>Law</a:t>
            </a:r>
            <a:endParaRPr lang="en-AU" dirty="0" smtClean="0"/>
          </a:p>
          <a:p>
            <a:endParaRPr lang="en-AU" dirty="0"/>
          </a:p>
          <a:p>
            <a:r>
              <a:rPr lang="en-AU" sz="4400" b="1" i="1" dirty="0" err="1" smtClean="0"/>
              <a:t>Islams</a:t>
            </a:r>
            <a:r>
              <a:rPr lang="en-AU" sz="4400" b="1" i="1" dirty="0" smtClean="0"/>
              <a:t> </a:t>
            </a:r>
            <a:r>
              <a:rPr lang="en-AU" i="1" dirty="0" smtClean="0"/>
              <a:t>in Australia</a:t>
            </a:r>
            <a:endParaRPr lang="en-AU" i="1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9750" y="1844824"/>
            <a:ext cx="2871299" cy="4320000"/>
          </a:xfrm>
        </p:spPr>
      </p:pic>
    </p:spTree>
    <p:extLst>
      <p:ext uri="{BB962C8B-B14F-4D97-AF65-F5344CB8AC3E}">
        <p14:creationId xmlns:p14="http://schemas.microsoft.com/office/powerpoint/2010/main" val="873194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Country of Origin</a:t>
            </a:r>
            <a:endParaRPr lang="en-A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561" y="1844824"/>
            <a:ext cx="8854879" cy="39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908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628" y="549000"/>
            <a:ext cx="6744744" cy="5760000"/>
          </a:xfrm>
        </p:spPr>
      </p:pic>
      <p:sp>
        <p:nvSpPr>
          <p:cNvPr id="6" name="TextBox 5"/>
          <p:cNvSpPr txBox="1"/>
          <p:nvPr/>
        </p:nvSpPr>
        <p:spPr>
          <a:xfrm flipH="1">
            <a:off x="3131840" y="4997367"/>
            <a:ext cx="2376264" cy="100550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AU" sz="4800" b="1" dirty="0" smtClean="0"/>
              <a:t>****</a:t>
            </a:r>
            <a:endParaRPr lang="en-AU" sz="4800" b="1" dirty="0"/>
          </a:p>
        </p:txBody>
      </p:sp>
    </p:spTree>
    <p:extLst>
      <p:ext uri="{BB962C8B-B14F-4D97-AF65-F5344CB8AC3E}">
        <p14:creationId xmlns:p14="http://schemas.microsoft.com/office/powerpoint/2010/main" val="335542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204" y="549000"/>
            <a:ext cx="8135593" cy="5760000"/>
          </a:xfrm>
        </p:spPr>
      </p:pic>
    </p:spTree>
    <p:extLst>
      <p:ext uri="{BB962C8B-B14F-4D97-AF65-F5344CB8AC3E}">
        <p14:creationId xmlns:p14="http://schemas.microsoft.com/office/powerpoint/2010/main" val="169880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800"/>
              <a:t>FIVE PILLARS OF ISLAM</a:t>
            </a:r>
          </a:p>
        </p:txBody>
      </p:sp>
      <p:sp>
        <p:nvSpPr>
          <p:cNvPr id="106500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118872" indent="0">
              <a:buNone/>
            </a:pPr>
            <a:r>
              <a:rPr lang="en-US" altLang="en-US" b="1" dirty="0" smtClean="0"/>
              <a:t>Testimony </a:t>
            </a:r>
            <a:r>
              <a:rPr lang="en-US" altLang="en-US" b="1" dirty="0"/>
              <a:t>of </a:t>
            </a:r>
            <a:r>
              <a:rPr lang="en-US" altLang="en-US" b="1" dirty="0" smtClean="0"/>
              <a:t>Faith                                 </a:t>
            </a:r>
            <a:r>
              <a:rPr lang="en-US" altLang="en-US" b="1" i="1" dirty="0" err="1" smtClean="0">
                <a:solidFill>
                  <a:srgbClr val="006600"/>
                </a:solidFill>
              </a:rPr>
              <a:t>Sh</a:t>
            </a:r>
            <a:r>
              <a:rPr lang="en-AU" altLang="en-US" b="1" i="1" dirty="0" err="1" smtClean="0">
                <a:solidFill>
                  <a:srgbClr val="006600"/>
                </a:solidFill>
              </a:rPr>
              <a:t>ahādat</a:t>
            </a:r>
            <a:endParaRPr lang="en-US" altLang="en-US" b="1" dirty="0">
              <a:solidFill>
                <a:srgbClr val="006600"/>
              </a:solidFill>
            </a:endParaRPr>
          </a:p>
          <a:p>
            <a:pPr marL="118872" indent="0">
              <a:buNone/>
            </a:pPr>
            <a:r>
              <a:rPr lang="en-US" altLang="en-US" b="1" dirty="0"/>
              <a:t>Worship (Prayer</a:t>
            </a:r>
            <a:r>
              <a:rPr lang="en-US" altLang="en-US" b="1" dirty="0" smtClean="0"/>
              <a:t>)                                     </a:t>
            </a:r>
            <a:r>
              <a:rPr lang="en-US" altLang="en-US" b="1" i="1" dirty="0" smtClean="0">
                <a:solidFill>
                  <a:srgbClr val="006600"/>
                </a:solidFill>
              </a:rPr>
              <a:t>Sal</a:t>
            </a:r>
            <a:r>
              <a:rPr lang="en-AU" altLang="en-US" b="1" i="1" dirty="0">
                <a:solidFill>
                  <a:srgbClr val="006600"/>
                </a:solidFill>
              </a:rPr>
              <a:t>ā</a:t>
            </a:r>
            <a:r>
              <a:rPr lang="en-US" altLang="en-US" b="1" i="1" dirty="0" smtClean="0">
                <a:solidFill>
                  <a:srgbClr val="006600"/>
                </a:solidFill>
              </a:rPr>
              <a:t>t</a:t>
            </a:r>
            <a:endParaRPr lang="en-US" altLang="en-US" b="1" dirty="0">
              <a:solidFill>
                <a:srgbClr val="006600"/>
              </a:solidFill>
            </a:endParaRPr>
          </a:p>
          <a:p>
            <a:pPr marL="118872" indent="0">
              <a:buNone/>
            </a:pPr>
            <a:r>
              <a:rPr lang="en-US" altLang="en-US" b="1" dirty="0"/>
              <a:t>Fasting during </a:t>
            </a:r>
            <a:r>
              <a:rPr lang="en-US" altLang="en-US" b="1" dirty="0" err="1"/>
              <a:t>Ramad</a:t>
            </a:r>
            <a:r>
              <a:rPr lang="en-AU" altLang="en-US" b="1" dirty="0" err="1" smtClean="0"/>
              <a:t>ān</a:t>
            </a:r>
            <a:r>
              <a:rPr lang="en-AU" altLang="en-US" b="1" dirty="0" smtClean="0"/>
              <a:t>                     </a:t>
            </a:r>
            <a:r>
              <a:rPr lang="en-US" altLang="en-US" b="1" i="1" dirty="0" err="1" smtClean="0">
                <a:solidFill>
                  <a:srgbClr val="006600"/>
                </a:solidFill>
              </a:rPr>
              <a:t>Sawm</a:t>
            </a:r>
            <a:endParaRPr lang="en-AU" altLang="en-US" b="1" dirty="0">
              <a:solidFill>
                <a:srgbClr val="006600"/>
              </a:solidFill>
            </a:endParaRPr>
          </a:p>
          <a:p>
            <a:pPr marL="118872" indent="0">
              <a:buNone/>
            </a:pPr>
            <a:r>
              <a:rPr lang="en-AU" altLang="en-US" b="1" dirty="0" smtClean="0"/>
              <a:t>Alms-Tax                                                     </a:t>
            </a:r>
            <a:r>
              <a:rPr lang="en-US" altLang="en-US" b="1" i="1" dirty="0" smtClean="0">
                <a:solidFill>
                  <a:srgbClr val="006600"/>
                </a:solidFill>
              </a:rPr>
              <a:t>Zak</a:t>
            </a:r>
            <a:r>
              <a:rPr lang="en-AU" altLang="en-US" b="1" i="1" dirty="0" err="1">
                <a:solidFill>
                  <a:srgbClr val="006600"/>
                </a:solidFill>
              </a:rPr>
              <a:t>āt</a:t>
            </a:r>
            <a:r>
              <a:rPr lang="en-US" altLang="en-US" b="1" i="1" dirty="0">
                <a:solidFill>
                  <a:srgbClr val="006600"/>
                </a:solidFill>
              </a:rPr>
              <a:t> </a:t>
            </a:r>
            <a:endParaRPr lang="en-AU" altLang="en-US" b="1" dirty="0">
              <a:solidFill>
                <a:srgbClr val="006600"/>
              </a:solidFill>
            </a:endParaRPr>
          </a:p>
          <a:p>
            <a:pPr marL="118872" indent="0">
              <a:buNone/>
            </a:pPr>
            <a:r>
              <a:rPr lang="en-AU" altLang="en-US" b="1" dirty="0" smtClean="0"/>
              <a:t>Pilgrimage                                                  </a:t>
            </a:r>
            <a:r>
              <a:rPr lang="en-US" altLang="en-US" b="1" i="1" dirty="0" smtClean="0">
                <a:solidFill>
                  <a:srgbClr val="006600"/>
                </a:solidFill>
              </a:rPr>
              <a:t>Hajj</a:t>
            </a:r>
            <a:endParaRPr lang="en-US" altLang="en-US" b="1" i="1" dirty="0">
              <a:solidFill>
                <a:srgbClr val="006600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A23A1-0520-4E6A-978D-29C09DE66770}" type="slidenum">
              <a:rPr lang="en-US" altLang="en-US"/>
              <a:pPr/>
              <a:t>8</a:t>
            </a:fld>
            <a:endParaRPr lang="en-US" altLang="en-US"/>
          </a:p>
        </p:txBody>
      </p:sp>
      <p:pic>
        <p:nvPicPr>
          <p:cNvPr id="106503" name="Picture 7" descr="MCBD08293_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4009" y="3891525"/>
            <a:ext cx="3335982" cy="2921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5642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0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Rectangle 6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BELIEFS OF ISLAM</a:t>
            </a:r>
            <a:endParaRPr lang="en-AU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72816"/>
            <a:ext cx="8229600" cy="4625609"/>
          </a:xfrm>
        </p:spPr>
        <p:txBody>
          <a:bodyPr>
            <a:normAutofit fontScale="62500" lnSpcReduction="20000"/>
          </a:bodyPr>
          <a:lstStyle/>
          <a:p>
            <a:r>
              <a:rPr lang="en-US" b="1" dirty="0" smtClean="0"/>
              <a:t>Belief in God </a:t>
            </a:r>
          </a:p>
          <a:p>
            <a:pPr lvl="1"/>
            <a:r>
              <a:rPr lang="en-US" dirty="0" smtClean="0"/>
              <a:t>Arabic word is </a:t>
            </a:r>
            <a:r>
              <a:rPr lang="en-US" i="1" dirty="0" smtClean="0"/>
              <a:t>Allah</a:t>
            </a:r>
          </a:p>
          <a:p>
            <a:r>
              <a:rPr lang="en-US" b="1" dirty="0" smtClean="0"/>
              <a:t>Belief in Angels</a:t>
            </a:r>
          </a:p>
          <a:p>
            <a:pPr lvl="1"/>
            <a:r>
              <a:rPr lang="en-US" dirty="0" smtClean="0"/>
              <a:t>Gabriel …</a:t>
            </a:r>
          </a:p>
          <a:p>
            <a:r>
              <a:rPr lang="en-US" b="1" dirty="0" smtClean="0"/>
              <a:t>Belief in Prophets</a:t>
            </a:r>
          </a:p>
          <a:p>
            <a:pPr lvl="1"/>
            <a:r>
              <a:rPr lang="en-US" dirty="0" smtClean="0"/>
              <a:t>Adam, Abraham, Moses, David, Jesus, …. Muhammad</a:t>
            </a:r>
          </a:p>
          <a:p>
            <a:r>
              <a:rPr lang="en-US" b="1" dirty="0" smtClean="0"/>
              <a:t>Belief in Books/Scriptures</a:t>
            </a:r>
          </a:p>
          <a:p>
            <a:pPr lvl="1"/>
            <a:r>
              <a:rPr lang="en-US" dirty="0" smtClean="0"/>
              <a:t>Torah through Moses</a:t>
            </a:r>
          </a:p>
          <a:p>
            <a:pPr lvl="1"/>
            <a:r>
              <a:rPr lang="en-US" dirty="0" smtClean="0"/>
              <a:t>Psalms through David</a:t>
            </a:r>
          </a:p>
          <a:p>
            <a:pPr lvl="1"/>
            <a:r>
              <a:rPr lang="en-US" dirty="0" smtClean="0"/>
              <a:t>Gospel (</a:t>
            </a:r>
            <a:r>
              <a:rPr lang="en-US" i="1" dirty="0" err="1" smtClean="0"/>
              <a:t>injīl</a:t>
            </a:r>
            <a:r>
              <a:rPr lang="en-US" dirty="0" smtClean="0"/>
              <a:t>) through Jesus</a:t>
            </a:r>
          </a:p>
          <a:p>
            <a:pPr lvl="1"/>
            <a:r>
              <a:rPr lang="en-US" dirty="0" smtClean="0"/>
              <a:t>Holy Qur’an through Muhammad</a:t>
            </a:r>
          </a:p>
          <a:p>
            <a:r>
              <a:rPr lang="en-US" b="1" dirty="0" smtClean="0"/>
              <a:t>Belief in Last Day/</a:t>
            </a:r>
            <a:r>
              <a:rPr lang="en-US" b="1" dirty="0" err="1" smtClean="0"/>
              <a:t>Judgement</a:t>
            </a:r>
            <a:endParaRPr lang="en-US" b="1" dirty="0" smtClean="0"/>
          </a:p>
          <a:p>
            <a:pPr lvl="1"/>
            <a:r>
              <a:rPr lang="en-US" dirty="0" smtClean="0"/>
              <a:t>Heaven</a:t>
            </a:r>
          </a:p>
          <a:p>
            <a:pPr lvl="1"/>
            <a:r>
              <a:rPr lang="en-US" dirty="0" smtClean="0"/>
              <a:t>Hell</a:t>
            </a:r>
          </a:p>
          <a:p>
            <a:r>
              <a:rPr lang="en-US" b="1" dirty="0" smtClean="0"/>
              <a:t>Belief in Destiny</a:t>
            </a:r>
          </a:p>
          <a:p>
            <a:pPr lvl="1"/>
            <a:r>
              <a:rPr lang="en-US" dirty="0" smtClean="0"/>
              <a:t>Providence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03621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144</TotalTime>
  <Words>506</Words>
  <Application>Microsoft Office PowerPoint</Application>
  <PresentationFormat>On-screen Show (4:3)</PresentationFormat>
  <Paragraphs>109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Module</vt:lpstr>
      <vt:lpstr>Catholics and Muslims Building Bridges</vt:lpstr>
      <vt:lpstr>Outline</vt:lpstr>
      <vt:lpstr>Commonalities and Differences</vt:lpstr>
      <vt:lpstr>Islam in Australia</vt:lpstr>
      <vt:lpstr>Country of Origin</vt:lpstr>
      <vt:lpstr>PowerPoint Presentation</vt:lpstr>
      <vt:lpstr>PowerPoint Presentation</vt:lpstr>
      <vt:lpstr>FIVE PILLARS OF ISLAM</vt:lpstr>
      <vt:lpstr>BELIEFS OF ISLAM</vt:lpstr>
      <vt:lpstr>Moral/Ethics</vt:lpstr>
      <vt:lpstr>The Golden Rule</vt:lpstr>
      <vt:lpstr>PowerPoint Presentation</vt:lpstr>
      <vt:lpstr>Reasons for Dialogue - 1</vt:lpstr>
      <vt:lpstr>Reasons for Dialogue - 2</vt:lpstr>
      <vt:lpstr>PowerPoint Presentation</vt:lpstr>
      <vt:lpstr>PowerPoint Presentation</vt:lpstr>
      <vt:lpstr>Reasons for Dialogue - 3</vt:lpstr>
      <vt:lpstr>CHOICE?!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Catholics and Muslims Building Bridges</dc:title>
  <dc:creator>Patrick1</dc:creator>
  <cp:lastModifiedBy>ACU</cp:lastModifiedBy>
  <cp:revision>15</cp:revision>
  <dcterms:created xsi:type="dcterms:W3CDTF">2014-09-30T12:35:39Z</dcterms:created>
  <dcterms:modified xsi:type="dcterms:W3CDTF">2014-10-01T05:05:20Z</dcterms:modified>
</cp:coreProperties>
</file>