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rawings/drawing1.xml" ContentType="application/vnd.openxmlformats-officedocument.drawingml.chartshapes+xml"/>
  <Override PartName="/ppt/charts/chart5.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2" d="100"/>
          <a:sy n="62" d="100"/>
        </p:scale>
        <p:origin x="55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36329118535041"/>
          <c:y val="9.6663830912281382E-2"/>
          <c:w val="0.4086292784830467"/>
          <c:h val="0.81327516838624248"/>
        </c:manualLayout>
      </c:layout>
      <c:pieChart>
        <c:varyColors val="1"/>
        <c:ser>
          <c:idx val="0"/>
          <c:order val="0"/>
          <c:dLbls>
            <c:spPr>
              <a:noFill/>
              <a:ln>
                <a:noFill/>
              </a:ln>
              <a:effectLst/>
            </c:spPr>
            <c:showLegendKey val="0"/>
            <c:showVal val="0"/>
            <c:showCatName val="0"/>
            <c:showSerName val="0"/>
            <c:showPercent val="1"/>
            <c:showBubbleSize val="0"/>
            <c:showLeaderLines val="0"/>
            <c:extLst>
              <c:ext xmlns:c15="http://schemas.microsoft.com/office/drawing/2012/chart" uri="{CE6537A1-D6FC-4f65-9D91-7224C49458BB}">
                <c15:layout/>
              </c:ext>
            </c:extLst>
          </c:dLbls>
          <c:cat>
            <c:strRef>
              <c:f>citizenship!$I$2:$I$6</c:f>
              <c:strCache>
                <c:ptCount val="5"/>
                <c:pt idx="0">
                  <c:v>Africa: 8 pastoral workers</c:v>
                </c:pt>
                <c:pt idx="1">
                  <c:v>Asia Pacific: 140 pastoral workers</c:v>
                </c:pt>
                <c:pt idx="2">
                  <c:v>Europe: 41 pastoral workers</c:v>
                </c:pt>
                <c:pt idx="3">
                  <c:v>Latin America: 10 pastoral workers</c:v>
                </c:pt>
                <c:pt idx="4">
                  <c:v>North America: 10 pastoral workers</c:v>
                </c:pt>
              </c:strCache>
            </c:strRef>
          </c:cat>
          <c:val>
            <c:numRef>
              <c:f>citizenship!$J$2:$J$6</c:f>
              <c:numCache>
                <c:formatCode>General</c:formatCode>
                <c:ptCount val="5"/>
                <c:pt idx="0">
                  <c:v>8</c:v>
                </c:pt>
                <c:pt idx="1">
                  <c:v>140</c:v>
                </c:pt>
                <c:pt idx="2">
                  <c:v>41</c:v>
                </c:pt>
                <c:pt idx="3">
                  <c:v>10</c:v>
                </c:pt>
                <c:pt idx="4">
                  <c:v>10</c:v>
                </c:pt>
              </c:numCache>
            </c:numRef>
          </c:val>
        </c:ser>
        <c:dLbls>
          <c:showLegendKey val="0"/>
          <c:showVal val="0"/>
          <c:showCatName val="0"/>
          <c:showSerName val="0"/>
          <c:showPercent val="0"/>
          <c:showBubbleSize val="0"/>
          <c:showLeaderLines val="0"/>
        </c:dLbls>
        <c:firstSliceAng val="0"/>
      </c:pieChart>
    </c:plotArea>
    <c:legend>
      <c:legendPos val="r"/>
      <c:legendEntry>
        <c:idx val="0"/>
        <c:txPr>
          <a:bodyPr/>
          <a:lstStyle/>
          <a:p>
            <a:pPr>
              <a:defRPr sz="1400"/>
            </a:pPr>
            <a:endParaRPr lang="en-US"/>
          </a:p>
        </c:txPr>
      </c:legendEntry>
      <c:legendEntry>
        <c:idx val="1"/>
        <c:txPr>
          <a:bodyPr/>
          <a:lstStyle/>
          <a:p>
            <a:pPr>
              <a:defRPr sz="1400"/>
            </a:pPr>
            <a:endParaRPr lang="en-US"/>
          </a:p>
        </c:txPr>
      </c:legendEntry>
      <c:legendEntry>
        <c:idx val="2"/>
        <c:txPr>
          <a:bodyPr/>
          <a:lstStyle/>
          <a:p>
            <a:pPr>
              <a:defRPr sz="1400"/>
            </a:pPr>
            <a:endParaRPr lang="en-US"/>
          </a:p>
        </c:txPr>
      </c:legendEntry>
      <c:legendEntry>
        <c:idx val="3"/>
        <c:txPr>
          <a:bodyPr/>
          <a:lstStyle/>
          <a:p>
            <a:pPr>
              <a:defRPr sz="1400"/>
            </a:pPr>
            <a:endParaRPr lang="en-US"/>
          </a:p>
        </c:txPr>
      </c:legendEntry>
      <c:legendEntry>
        <c:idx val="4"/>
        <c:txPr>
          <a:bodyPr/>
          <a:lstStyle/>
          <a:p>
            <a:pPr>
              <a:defRPr sz="1400"/>
            </a:pPr>
            <a:endParaRPr lang="en-US"/>
          </a:p>
        </c:txPr>
      </c:legendEntry>
      <c:layout>
        <c:manualLayout>
          <c:xMode val="edge"/>
          <c:yMode val="edge"/>
          <c:x val="0.46771336081462633"/>
          <c:y val="9.5589192290560995E-2"/>
          <c:w val="0.44498514727064065"/>
          <c:h val="0.63240726984598628"/>
        </c:manualLayout>
      </c:layout>
      <c:overlay val="0"/>
      <c:txPr>
        <a:bodyPr/>
        <a:lstStyle/>
        <a:p>
          <a:pPr>
            <a:defRPr sz="12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59161010769789"/>
          <c:y val="0.12048463315270967"/>
          <c:w val="0.41517922005824726"/>
          <c:h val="0.79468410544622869"/>
        </c:manualLayout>
      </c:layout>
      <c:pieChart>
        <c:varyColors val="1"/>
        <c:ser>
          <c:idx val="0"/>
          <c:order val="0"/>
          <c:dLbls>
            <c:spPr>
              <a:noFill/>
              <a:ln>
                <a:noFill/>
              </a:ln>
              <a:effectLst/>
            </c:spPr>
            <c:dLblPos val="inEnd"/>
            <c:showLegendKey val="0"/>
            <c:showVal val="0"/>
            <c:showCatName val="0"/>
            <c:showSerName val="0"/>
            <c:showPercent val="1"/>
            <c:showBubbleSize val="0"/>
            <c:showLeaderLines val="0"/>
            <c:extLst>
              <c:ext xmlns:c15="http://schemas.microsoft.com/office/drawing/2012/chart" uri="{CE6537A1-D6FC-4f65-9D91-7224C49458BB}">
                <c15:layout/>
              </c:ext>
            </c:extLst>
          </c:dLbls>
          <c:cat>
            <c:strRef>
              <c:f>citizenship!$J$2:$J$6</c:f>
              <c:strCache>
                <c:ptCount val="5"/>
                <c:pt idx="0">
                  <c:v>Africa: 62 pastoral workers</c:v>
                </c:pt>
                <c:pt idx="1">
                  <c:v>Asia Pacific: 369 pastoral workers</c:v>
                </c:pt>
                <c:pt idx="2">
                  <c:v>Europe: 79 pastoral workers</c:v>
                </c:pt>
                <c:pt idx="3">
                  <c:v>Latin America: 13 pastoral workers</c:v>
                </c:pt>
                <c:pt idx="4">
                  <c:v>North America: 33 pastoral workers</c:v>
                </c:pt>
              </c:strCache>
            </c:strRef>
          </c:cat>
          <c:val>
            <c:numRef>
              <c:f>citizenship!$K$2:$K$6</c:f>
              <c:numCache>
                <c:formatCode>General</c:formatCode>
                <c:ptCount val="5"/>
                <c:pt idx="0">
                  <c:v>62</c:v>
                </c:pt>
                <c:pt idx="1">
                  <c:v>369</c:v>
                </c:pt>
                <c:pt idx="2">
                  <c:v>79</c:v>
                </c:pt>
                <c:pt idx="3">
                  <c:v>13</c:v>
                </c:pt>
                <c:pt idx="4">
                  <c:v>33</c:v>
                </c:pt>
              </c:numCache>
            </c:numRef>
          </c:val>
        </c:ser>
        <c:dLbls>
          <c:showLegendKey val="0"/>
          <c:showVal val="0"/>
          <c:showCatName val="0"/>
          <c:showSerName val="0"/>
          <c:showPercent val="0"/>
          <c:showBubbleSize val="0"/>
          <c:showLeaderLines val="0"/>
        </c:dLbls>
        <c:firstSliceAng val="0"/>
      </c:pieChart>
    </c:plotArea>
    <c:legend>
      <c:legendPos val="r"/>
      <c:layout>
        <c:manualLayout>
          <c:xMode val="edge"/>
          <c:yMode val="edge"/>
          <c:x val="0.54666181178219775"/>
          <c:y val="0.15085848643919517"/>
          <c:w val="0.43841285735236862"/>
          <c:h val="0.69828302712160972"/>
        </c:manualLayout>
      </c:layout>
      <c:overlay val="0"/>
      <c:txPr>
        <a:bodyPr/>
        <a:lstStyle/>
        <a:p>
          <a:pPr>
            <a:defRPr sz="1400"/>
          </a:pPr>
          <a:endParaRPr lang="en-US"/>
        </a:p>
      </c:txPr>
    </c:legend>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Calibri"/>
                <a:ea typeface="Calibri"/>
                <a:cs typeface="Calibri"/>
              </a:defRPr>
            </a:pPr>
            <a:r>
              <a:rPr lang="en-AU" sz="1200" b="1" i="0" u="none" strike="noStrike" baseline="0">
                <a:solidFill>
                  <a:srgbClr val="333333"/>
                </a:solidFill>
                <a:latin typeface="Calibri"/>
              </a:rPr>
              <a:t>Pastoral Workers Sponsored Under </a:t>
            </a:r>
            <a:endParaRPr lang="en-AU" sz="1200" b="0" i="0" u="none" strike="noStrike" baseline="0">
              <a:solidFill>
                <a:srgbClr val="333333"/>
              </a:solidFill>
              <a:latin typeface="Calibri"/>
            </a:endParaRPr>
          </a:p>
          <a:p>
            <a:pPr>
              <a:defRPr sz="1000" b="0" i="0" u="none" strike="noStrike" baseline="0">
                <a:solidFill>
                  <a:srgbClr val="000000"/>
                </a:solidFill>
                <a:latin typeface="Calibri"/>
                <a:ea typeface="Calibri"/>
                <a:cs typeface="Calibri"/>
              </a:defRPr>
            </a:pPr>
            <a:r>
              <a:rPr lang="en-AU" sz="1200" b="1" i="0" u="none" strike="noStrike" baseline="0">
                <a:solidFill>
                  <a:srgbClr val="333333"/>
                </a:solidFill>
                <a:latin typeface="Calibri"/>
              </a:rPr>
              <a:t>Labour Agreement 680535141</a:t>
            </a:r>
            <a:endParaRPr lang="en-AU" sz="1200" b="0" i="0" u="none" strike="noStrike" baseline="0">
              <a:solidFill>
                <a:srgbClr val="333333"/>
              </a:solidFill>
              <a:latin typeface="Calibri"/>
            </a:endParaRPr>
          </a:p>
          <a:p>
            <a:pPr>
              <a:defRPr sz="1000" b="0" i="0" u="none" strike="noStrike" baseline="0">
                <a:solidFill>
                  <a:srgbClr val="000000"/>
                </a:solidFill>
                <a:latin typeface="Calibri"/>
                <a:ea typeface="Calibri"/>
                <a:cs typeface="Calibri"/>
              </a:defRPr>
            </a:pPr>
            <a:r>
              <a:rPr lang="en-AU" sz="1200" b="1" i="0" u="none" strike="noStrike" baseline="0">
                <a:solidFill>
                  <a:srgbClr val="333333"/>
                </a:solidFill>
                <a:latin typeface="Calibri"/>
              </a:rPr>
              <a:t>28 Oct 2010 - 28 Oct 2013</a:t>
            </a:r>
          </a:p>
        </c:rich>
      </c:tx>
      <c:layout/>
      <c:overlay val="0"/>
      <c:spPr>
        <a:noFill/>
        <a:ln w="25400">
          <a:noFill/>
        </a:ln>
      </c:spPr>
    </c:title>
    <c:autoTitleDeleted val="0"/>
    <c:plotArea>
      <c:layout/>
      <c:barChart>
        <c:barDir val="col"/>
        <c:grouping val="stacked"/>
        <c:varyColors val="0"/>
        <c:ser>
          <c:idx val="0"/>
          <c:order val="0"/>
          <c:tx>
            <c:strRef>
              <c:f>'Table 6'!$J$3</c:f>
              <c:strCache>
                <c:ptCount val="1"/>
                <c:pt idx="0">
                  <c:v>Africa</c:v>
                </c:pt>
              </c:strCache>
            </c:strRef>
          </c:tx>
          <c:spPr>
            <a:solidFill>
              <a:srgbClr val="002060"/>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6'!$J$4:$J$11</c:f>
              <c:numCache>
                <c:formatCode>General</c:formatCode>
                <c:ptCount val="8"/>
                <c:pt idx="0">
                  <c:v>44</c:v>
                </c:pt>
                <c:pt idx="1">
                  <c:v>0</c:v>
                </c:pt>
                <c:pt idx="2">
                  <c:v>19</c:v>
                </c:pt>
                <c:pt idx="3">
                  <c:v>30</c:v>
                </c:pt>
                <c:pt idx="4">
                  <c:v>0</c:v>
                </c:pt>
                <c:pt idx="5">
                  <c:v>16</c:v>
                </c:pt>
                <c:pt idx="6">
                  <c:v>0</c:v>
                </c:pt>
                <c:pt idx="7">
                  <c:v>1</c:v>
                </c:pt>
              </c:numCache>
            </c:numRef>
          </c:val>
        </c:ser>
        <c:ser>
          <c:idx val="1"/>
          <c:order val="1"/>
          <c:tx>
            <c:strRef>
              <c:f>'Table 6'!$K$3</c:f>
              <c:strCache>
                <c:ptCount val="1"/>
                <c:pt idx="0">
                  <c:v>Asia</c:v>
                </c:pt>
              </c:strCache>
            </c:strRef>
          </c:tx>
          <c:spPr>
            <a:solidFill>
              <a:srgbClr val="92D050"/>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6'!$K$4:$K$11</c:f>
              <c:numCache>
                <c:formatCode>General</c:formatCode>
                <c:ptCount val="8"/>
                <c:pt idx="0">
                  <c:v>111</c:v>
                </c:pt>
                <c:pt idx="1">
                  <c:v>0</c:v>
                </c:pt>
                <c:pt idx="2">
                  <c:v>123</c:v>
                </c:pt>
                <c:pt idx="3">
                  <c:v>124</c:v>
                </c:pt>
                <c:pt idx="4">
                  <c:v>5</c:v>
                </c:pt>
                <c:pt idx="5">
                  <c:v>9</c:v>
                </c:pt>
                <c:pt idx="6">
                  <c:v>0</c:v>
                </c:pt>
                <c:pt idx="7">
                  <c:v>20</c:v>
                </c:pt>
              </c:numCache>
            </c:numRef>
          </c:val>
        </c:ser>
        <c:ser>
          <c:idx val="2"/>
          <c:order val="2"/>
          <c:tx>
            <c:strRef>
              <c:f>'Table 6'!$L$3</c:f>
              <c:strCache>
                <c:ptCount val="1"/>
                <c:pt idx="0">
                  <c:v>Central America</c:v>
                </c:pt>
              </c:strCache>
            </c:strRef>
          </c:tx>
          <c:spPr>
            <a:solidFill>
              <a:srgbClr val="FF0000"/>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6'!$L$4:$L$11</c:f>
              <c:numCache>
                <c:formatCode>General</c:formatCode>
                <c:ptCount val="8"/>
                <c:pt idx="0">
                  <c:v>4</c:v>
                </c:pt>
                <c:pt idx="1">
                  <c:v>0</c:v>
                </c:pt>
                <c:pt idx="2">
                  <c:v>1</c:v>
                </c:pt>
                <c:pt idx="3">
                  <c:v>2</c:v>
                </c:pt>
                <c:pt idx="4">
                  <c:v>2</c:v>
                </c:pt>
                <c:pt idx="5">
                  <c:v>0</c:v>
                </c:pt>
                <c:pt idx="6">
                  <c:v>0</c:v>
                </c:pt>
                <c:pt idx="7">
                  <c:v>0</c:v>
                </c:pt>
              </c:numCache>
            </c:numRef>
          </c:val>
        </c:ser>
        <c:ser>
          <c:idx val="3"/>
          <c:order val="3"/>
          <c:tx>
            <c:strRef>
              <c:f>'Table 6'!$M$3</c:f>
              <c:strCache>
                <c:ptCount val="1"/>
                <c:pt idx="0">
                  <c:v>Europe</c:v>
                </c:pt>
              </c:strCache>
            </c:strRef>
          </c:tx>
          <c:spPr>
            <a:solidFill>
              <a:srgbClr val="FFC000"/>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6'!$M$4:$M$11</c:f>
              <c:numCache>
                <c:formatCode>General</c:formatCode>
                <c:ptCount val="8"/>
                <c:pt idx="0">
                  <c:v>39</c:v>
                </c:pt>
                <c:pt idx="1">
                  <c:v>2</c:v>
                </c:pt>
                <c:pt idx="2">
                  <c:v>13</c:v>
                </c:pt>
                <c:pt idx="3">
                  <c:v>9</c:v>
                </c:pt>
                <c:pt idx="4">
                  <c:v>1</c:v>
                </c:pt>
                <c:pt idx="5">
                  <c:v>0</c:v>
                </c:pt>
                <c:pt idx="6">
                  <c:v>2</c:v>
                </c:pt>
                <c:pt idx="7">
                  <c:v>8</c:v>
                </c:pt>
              </c:numCache>
            </c:numRef>
          </c:val>
        </c:ser>
        <c:ser>
          <c:idx val="4"/>
          <c:order val="4"/>
          <c:tx>
            <c:strRef>
              <c:f>'Table 6'!$N$3</c:f>
              <c:strCache>
                <c:ptCount val="1"/>
                <c:pt idx="0">
                  <c:v>Middle East</c:v>
                </c:pt>
              </c:strCache>
            </c:strRef>
          </c:tx>
          <c:spPr>
            <a:solidFill>
              <a:srgbClr val="FFFF00"/>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6'!$N$4:$N$11</c:f>
              <c:numCache>
                <c:formatCode>General</c:formatCode>
                <c:ptCount val="8"/>
                <c:pt idx="0">
                  <c:v>3</c:v>
                </c:pt>
                <c:pt idx="1">
                  <c:v>0</c:v>
                </c:pt>
                <c:pt idx="2">
                  <c:v>5</c:v>
                </c:pt>
                <c:pt idx="3">
                  <c:v>15</c:v>
                </c:pt>
                <c:pt idx="4">
                  <c:v>1</c:v>
                </c:pt>
                <c:pt idx="5">
                  <c:v>1</c:v>
                </c:pt>
                <c:pt idx="6">
                  <c:v>0</c:v>
                </c:pt>
                <c:pt idx="7">
                  <c:v>0</c:v>
                </c:pt>
              </c:numCache>
            </c:numRef>
          </c:val>
        </c:ser>
        <c:ser>
          <c:idx val="5"/>
          <c:order val="5"/>
          <c:tx>
            <c:strRef>
              <c:f>'Table 6'!$O$3</c:f>
              <c:strCache>
                <c:ptCount val="1"/>
                <c:pt idx="0">
                  <c:v>North America</c:v>
                </c:pt>
              </c:strCache>
            </c:strRef>
          </c:tx>
          <c:spPr>
            <a:solidFill>
              <a:schemeClr val="tx1"/>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6'!$O$4:$O$11</c:f>
              <c:numCache>
                <c:formatCode>General</c:formatCode>
                <c:ptCount val="8"/>
                <c:pt idx="0">
                  <c:v>6</c:v>
                </c:pt>
                <c:pt idx="1">
                  <c:v>1</c:v>
                </c:pt>
                <c:pt idx="2">
                  <c:v>4</c:v>
                </c:pt>
                <c:pt idx="3">
                  <c:v>1</c:v>
                </c:pt>
                <c:pt idx="4">
                  <c:v>0</c:v>
                </c:pt>
                <c:pt idx="5">
                  <c:v>1</c:v>
                </c:pt>
                <c:pt idx="6">
                  <c:v>1</c:v>
                </c:pt>
                <c:pt idx="7">
                  <c:v>4</c:v>
                </c:pt>
              </c:numCache>
            </c:numRef>
          </c:val>
        </c:ser>
        <c:ser>
          <c:idx val="6"/>
          <c:order val="6"/>
          <c:tx>
            <c:strRef>
              <c:f>'Table 6'!$P$3</c:f>
              <c:strCache>
                <c:ptCount val="1"/>
                <c:pt idx="0">
                  <c:v>Oceania</c:v>
                </c:pt>
              </c:strCache>
            </c:strRef>
          </c:tx>
          <c:spPr>
            <a:solidFill>
              <a:srgbClr val="00B0F0"/>
            </a:solidFill>
            <a:ln w="25400">
              <a:noFill/>
            </a:ln>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6'!$P$4:$P$11</c:f>
              <c:numCache>
                <c:formatCode>General</c:formatCode>
                <c:ptCount val="8"/>
                <c:pt idx="0">
                  <c:v>5</c:v>
                </c:pt>
                <c:pt idx="1">
                  <c:v>0</c:v>
                </c:pt>
                <c:pt idx="2">
                  <c:v>19</c:v>
                </c:pt>
                <c:pt idx="3">
                  <c:v>1</c:v>
                </c:pt>
                <c:pt idx="4">
                  <c:v>1</c:v>
                </c:pt>
                <c:pt idx="5">
                  <c:v>1</c:v>
                </c:pt>
                <c:pt idx="6">
                  <c:v>0</c:v>
                </c:pt>
                <c:pt idx="7">
                  <c:v>1</c:v>
                </c:pt>
              </c:numCache>
            </c:numRef>
          </c:val>
        </c:ser>
        <c:ser>
          <c:idx val="7"/>
          <c:order val="7"/>
          <c:tx>
            <c:strRef>
              <c:f>'Table 6'!$Q$3</c:f>
              <c:strCache>
                <c:ptCount val="1"/>
                <c:pt idx="0">
                  <c:v>South America</c:v>
                </c:pt>
              </c:strCache>
            </c:strRef>
          </c:tx>
          <c:spPr>
            <a:solidFill>
              <a:schemeClr val="accent2">
                <a:lumMod val="60000"/>
              </a:schemeClr>
            </a:solidFill>
            <a:ln>
              <a:noFill/>
            </a:ln>
            <a:effectLst/>
          </c:spPr>
          <c:invertIfNegative val="0"/>
          <c:cat>
            <c:strRef>
              <c:f>'Table 6'!$I$4:$I$11</c:f>
              <c:strCache>
                <c:ptCount val="8"/>
                <c:pt idx="0">
                  <c:v>Archdiocese</c:v>
                </c:pt>
                <c:pt idx="1">
                  <c:v>Association</c:v>
                </c:pt>
                <c:pt idx="2">
                  <c:v>Congregation</c:v>
                </c:pt>
                <c:pt idx="3">
                  <c:v>Diocese</c:v>
                </c:pt>
                <c:pt idx="4">
                  <c:v>Institute</c:v>
                </c:pt>
                <c:pt idx="5">
                  <c:v>Order</c:v>
                </c:pt>
                <c:pt idx="6">
                  <c:v>Prelature</c:v>
                </c:pt>
                <c:pt idx="7">
                  <c:v>Society</c:v>
                </c:pt>
              </c:strCache>
            </c:strRef>
          </c:cat>
          <c:val>
            <c:numRef>
              <c:f>'Table 6'!$Q$4:$Q$11</c:f>
              <c:numCache>
                <c:formatCode>General</c:formatCode>
                <c:ptCount val="8"/>
                <c:pt idx="0">
                  <c:v>15</c:v>
                </c:pt>
                <c:pt idx="1">
                  <c:v>0</c:v>
                </c:pt>
                <c:pt idx="2">
                  <c:v>9</c:v>
                </c:pt>
                <c:pt idx="3">
                  <c:v>1</c:v>
                </c:pt>
                <c:pt idx="4">
                  <c:v>0</c:v>
                </c:pt>
                <c:pt idx="5">
                  <c:v>0</c:v>
                </c:pt>
                <c:pt idx="6">
                  <c:v>0</c:v>
                </c:pt>
                <c:pt idx="7">
                  <c:v>1</c:v>
                </c:pt>
              </c:numCache>
            </c:numRef>
          </c:val>
        </c:ser>
        <c:dLbls>
          <c:showLegendKey val="0"/>
          <c:showVal val="0"/>
          <c:showCatName val="0"/>
          <c:showSerName val="0"/>
          <c:showPercent val="0"/>
          <c:showBubbleSize val="0"/>
        </c:dLbls>
        <c:gapWidth val="150"/>
        <c:overlap val="100"/>
        <c:axId val="206703000"/>
        <c:axId val="206701824"/>
      </c:barChart>
      <c:catAx>
        <c:axId val="206703000"/>
        <c:scaling>
          <c:orientation val="minMax"/>
        </c:scaling>
        <c:delete val="0"/>
        <c:axPos val="b"/>
        <c:title>
          <c:tx>
            <c:rich>
              <a:bodyPr/>
              <a:lstStyle/>
              <a:p>
                <a:pPr>
                  <a:defRPr sz="1000" b="1" i="0" u="none" strike="noStrike" baseline="0">
                    <a:solidFill>
                      <a:srgbClr val="333333"/>
                    </a:solidFill>
                    <a:latin typeface="Calibri"/>
                    <a:ea typeface="Calibri"/>
                    <a:cs typeface="Calibri"/>
                  </a:defRPr>
                </a:pPr>
                <a:r>
                  <a:rPr lang="en-AU"/>
                  <a:t>Type of Sponsor</a:t>
                </a:r>
              </a:p>
            </c:rich>
          </c:tx>
          <c:layout/>
          <c:overlay val="0"/>
          <c:spPr>
            <a:noFill/>
            <a:ln w="25400">
              <a:noFill/>
            </a:ln>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206701824"/>
        <c:crosses val="autoZero"/>
        <c:auto val="1"/>
        <c:lblAlgn val="ctr"/>
        <c:lblOffset val="100"/>
        <c:noMultiLvlLbl val="0"/>
      </c:catAx>
      <c:valAx>
        <c:axId val="206701824"/>
        <c:scaling>
          <c:orientation val="minMax"/>
          <c:max val="240"/>
        </c:scaling>
        <c:delete val="0"/>
        <c:axPos val="l"/>
        <c:majorGridlines>
          <c:spPr>
            <a:ln w="3175" cap="flat" cmpd="sng" algn="ctr">
              <a:solidFill>
                <a:schemeClr val="tx1">
                  <a:lumMod val="15000"/>
                  <a:lumOff val="85000"/>
                </a:schemeClr>
              </a:solidFill>
              <a:round/>
            </a:ln>
            <a:effectLst/>
          </c:spPr>
        </c:majorGridlines>
        <c:title>
          <c:tx>
            <c:rich>
              <a:bodyPr/>
              <a:lstStyle/>
              <a:p>
                <a:pPr>
                  <a:defRPr sz="1000" b="1" i="0" u="none" strike="noStrike" baseline="0">
                    <a:solidFill>
                      <a:srgbClr val="333333"/>
                    </a:solidFill>
                    <a:latin typeface="Calibri"/>
                    <a:ea typeface="Calibri"/>
                    <a:cs typeface="Calibri"/>
                  </a:defRPr>
                </a:pPr>
                <a:r>
                  <a:rPr lang="en-AU"/>
                  <a:t>Number of Sponsred Pastoral Workers</a:t>
                </a:r>
              </a:p>
            </c:rich>
          </c:tx>
          <c:layout>
            <c:manualLayout>
              <c:xMode val="edge"/>
              <c:yMode val="edge"/>
              <c:x val="1.3017962063738122E-2"/>
              <c:y val="0.21628949924566512"/>
            </c:manualLayout>
          </c:layout>
          <c:overlay val="0"/>
          <c:spPr>
            <a:noFill/>
            <a:ln w="25400">
              <a:noFill/>
            </a:ln>
          </c:spPr>
        </c:title>
        <c:numFmt formatCode="General" sourceLinked="1"/>
        <c:majorTickMark val="none"/>
        <c:minorTickMark val="none"/>
        <c:tickLblPos val="nextTo"/>
        <c:spPr>
          <a:ln w="6350">
            <a:noFill/>
          </a:ln>
        </c:spPr>
        <c:txPr>
          <a:bodyPr rot="0" vert="horz"/>
          <a:lstStyle/>
          <a:p>
            <a:pPr>
              <a:defRPr sz="900" b="0" i="0" u="none" strike="noStrike" baseline="0">
                <a:solidFill>
                  <a:srgbClr val="333333"/>
                </a:solidFill>
                <a:latin typeface="Calibri"/>
                <a:ea typeface="Calibri"/>
                <a:cs typeface="Calibri"/>
              </a:defRPr>
            </a:pPr>
            <a:endParaRPr lang="en-US"/>
          </a:p>
        </c:txPr>
        <c:crossAx val="206703000"/>
        <c:crosses val="autoZero"/>
        <c:crossBetween val="between"/>
        <c:majorUnit val="20"/>
        <c:minorUnit val="15"/>
      </c:valAx>
      <c:spPr>
        <a:noFill/>
        <a:ln w="25400">
          <a:noFill/>
        </a:ln>
      </c:spPr>
    </c:plotArea>
    <c:legend>
      <c:legendPos val="r"/>
      <c:layout>
        <c:manualLayout>
          <c:xMode val="edge"/>
          <c:yMode val="edge"/>
          <c:x val="0.83221476510067116"/>
          <c:y val="0.35369044631253554"/>
          <c:w val="0.15268456375838926"/>
          <c:h val="0.43257104944698593"/>
        </c:manualLayout>
      </c:layout>
      <c:overlay val="0"/>
      <c:spPr>
        <a:noFill/>
        <a:ln w="25400">
          <a:noFill/>
        </a:ln>
      </c:spPr>
      <c:txPr>
        <a:bodyPr/>
        <a:lstStyle/>
        <a:p>
          <a:pPr>
            <a:defRPr sz="82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AU"/>
              <a:t>Pastoral Workers Sponsored by the Cathholic Church</a:t>
            </a:r>
            <a:r>
              <a:rPr lang="en-AU" baseline="0"/>
              <a:t> in 2011</a:t>
            </a:r>
            <a:endParaRPr lang="en-AU"/>
          </a:p>
        </c:rich>
      </c:tx>
      <c:layout/>
      <c:overlay val="0"/>
    </c:title>
    <c:autoTitleDeleted val="0"/>
    <c:plotArea>
      <c:layout>
        <c:manualLayout>
          <c:layoutTarget val="inner"/>
          <c:xMode val="edge"/>
          <c:yMode val="edge"/>
          <c:x val="0.20692196479992353"/>
          <c:y val="0.18141839919173525"/>
          <c:w val="0.52529873067839206"/>
          <c:h val="0.59657684780770692"/>
        </c:manualLayout>
      </c:layout>
      <c:barChart>
        <c:barDir val="bar"/>
        <c:grouping val="stacked"/>
        <c:varyColors val="0"/>
        <c:ser>
          <c:idx val="0"/>
          <c:order val="0"/>
          <c:tx>
            <c:strRef>
              <c:f>'Fig 1'!$B$3</c:f>
              <c:strCache>
                <c:ptCount val="1"/>
                <c:pt idx="0">
                  <c:v>Priest</c:v>
                </c:pt>
              </c:strCache>
            </c:strRef>
          </c:tx>
          <c:invertIfNegative val="0"/>
          <c:cat>
            <c:strRef>
              <c:f>'Fig 1'!$A$4:$A$11</c:f>
              <c:strCache>
                <c:ptCount val="8"/>
                <c:pt idx="0">
                  <c:v>South America</c:v>
                </c:pt>
                <c:pt idx="1">
                  <c:v>Oceania</c:v>
                </c:pt>
                <c:pt idx="2">
                  <c:v>North America</c:v>
                </c:pt>
                <c:pt idx="3">
                  <c:v>Middle East</c:v>
                </c:pt>
                <c:pt idx="4">
                  <c:v>Europe</c:v>
                </c:pt>
                <c:pt idx="5">
                  <c:v>Central America</c:v>
                </c:pt>
                <c:pt idx="6">
                  <c:v>Asia</c:v>
                </c:pt>
                <c:pt idx="7">
                  <c:v>Africa</c:v>
                </c:pt>
              </c:strCache>
            </c:strRef>
          </c:cat>
          <c:val>
            <c:numRef>
              <c:f>'Fig 1'!$B$4:$B$11</c:f>
              <c:numCache>
                <c:formatCode>General</c:formatCode>
                <c:ptCount val="8"/>
                <c:pt idx="0">
                  <c:v>3</c:v>
                </c:pt>
                <c:pt idx="1">
                  <c:v>3</c:v>
                </c:pt>
                <c:pt idx="2">
                  <c:v>3</c:v>
                </c:pt>
                <c:pt idx="3">
                  <c:v>6</c:v>
                </c:pt>
                <c:pt idx="4">
                  <c:v>15</c:v>
                </c:pt>
                <c:pt idx="5">
                  <c:v>0</c:v>
                </c:pt>
                <c:pt idx="6">
                  <c:v>64</c:v>
                </c:pt>
                <c:pt idx="7">
                  <c:v>25</c:v>
                </c:pt>
              </c:numCache>
            </c:numRef>
          </c:val>
        </c:ser>
        <c:ser>
          <c:idx val="1"/>
          <c:order val="1"/>
          <c:tx>
            <c:strRef>
              <c:f>'Fig 1'!$C$3</c:f>
              <c:strCache>
                <c:ptCount val="1"/>
                <c:pt idx="0">
                  <c:v>Sister</c:v>
                </c:pt>
              </c:strCache>
            </c:strRef>
          </c:tx>
          <c:invertIfNegative val="0"/>
          <c:cat>
            <c:strRef>
              <c:f>'Fig 1'!$A$4:$A$11</c:f>
              <c:strCache>
                <c:ptCount val="8"/>
                <c:pt idx="0">
                  <c:v>South America</c:v>
                </c:pt>
                <c:pt idx="1">
                  <c:v>Oceania</c:v>
                </c:pt>
                <c:pt idx="2">
                  <c:v>North America</c:v>
                </c:pt>
                <c:pt idx="3">
                  <c:v>Middle East</c:v>
                </c:pt>
                <c:pt idx="4">
                  <c:v>Europe</c:v>
                </c:pt>
                <c:pt idx="5">
                  <c:v>Central America</c:v>
                </c:pt>
                <c:pt idx="6">
                  <c:v>Asia</c:v>
                </c:pt>
                <c:pt idx="7">
                  <c:v>Africa</c:v>
                </c:pt>
              </c:strCache>
            </c:strRef>
          </c:cat>
          <c:val>
            <c:numRef>
              <c:f>'Fig 1'!$C$4:$C$11</c:f>
              <c:numCache>
                <c:formatCode>General</c:formatCode>
                <c:ptCount val="8"/>
                <c:pt idx="0">
                  <c:v>1</c:v>
                </c:pt>
                <c:pt idx="1">
                  <c:v>4</c:v>
                </c:pt>
                <c:pt idx="2">
                  <c:v>0</c:v>
                </c:pt>
                <c:pt idx="3">
                  <c:v>2</c:v>
                </c:pt>
                <c:pt idx="4">
                  <c:v>4</c:v>
                </c:pt>
                <c:pt idx="5">
                  <c:v>2</c:v>
                </c:pt>
                <c:pt idx="6">
                  <c:v>20</c:v>
                </c:pt>
                <c:pt idx="7">
                  <c:v>3</c:v>
                </c:pt>
              </c:numCache>
            </c:numRef>
          </c:val>
        </c:ser>
        <c:ser>
          <c:idx val="2"/>
          <c:order val="2"/>
          <c:tx>
            <c:strRef>
              <c:f>'Fig 1'!$D$3</c:f>
              <c:strCache>
                <c:ptCount val="1"/>
                <c:pt idx="0">
                  <c:v>Brother</c:v>
                </c:pt>
              </c:strCache>
            </c:strRef>
          </c:tx>
          <c:invertIfNegative val="0"/>
          <c:cat>
            <c:strRef>
              <c:f>'Fig 1'!$A$4:$A$11</c:f>
              <c:strCache>
                <c:ptCount val="8"/>
                <c:pt idx="0">
                  <c:v>South America</c:v>
                </c:pt>
                <c:pt idx="1">
                  <c:v>Oceania</c:v>
                </c:pt>
                <c:pt idx="2">
                  <c:v>North America</c:v>
                </c:pt>
                <c:pt idx="3">
                  <c:v>Middle East</c:v>
                </c:pt>
                <c:pt idx="4">
                  <c:v>Europe</c:v>
                </c:pt>
                <c:pt idx="5">
                  <c:v>Central America</c:v>
                </c:pt>
                <c:pt idx="6">
                  <c:v>Asia</c:v>
                </c:pt>
                <c:pt idx="7">
                  <c:v>Africa</c:v>
                </c:pt>
              </c:strCache>
            </c:strRef>
          </c:cat>
          <c:val>
            <c:numRef>
              <c:f>'Fig 1'!$D$4:$D$11</c:f>
              <c:numCache>
                <c:formatCode>General</c:formatCode>
                <c:ptCount val="8"/>
                <c:pt idx="0">
                  <c:v>0</c:v>
                </c:pt>
                <c:pt idx="1">
                  <c:v>1</c:v>
                </c:pt>
                <c:pt idx="2">
                  <c:v>0</c:v>
                </c:pt>
                <c:pt idx="3">
                  <c:v>1</c:v>
                </c:pt>
                <c:pt idx="4">
                  <c:v>0</c:v>
                </c:pt>
                <c:pt idx="5">
                  <c:v>0</c:v>
                </c:pt>
                <c:pt idx="6">
                  <c:v>0</c:v>
                </c:pt>
                <c:pt idx="7">
                  <c:v>0</c:v>
                </c:pt>
              </c:numCache>
            </c:numRef>
          </c:val>
        </c:ser>
        <c:ser>
          <c:idx val="3"/>
          <c:order val="3"/>
          <c:tx>
            <c:strRef>
              <c:f>'Fig 1'!$E$3</c:f>
              <c:strCache>
                <c:ptCount val="1"/>
                <c:pt idx="0">
                  <c:v>Deacon</c:v>
                </c:pt>
              </c:strCache>
            </c:strRef>
          </c:tx>
          <c:invertIfNegative val="0"/>
          <c:cat>
            <c:strRef>
              <c:f>'Fig 1'!$A$4:$A$11</c:f>
              <c:strCache>
                <c:ptCount val="8"/>
                <c:pt idx="0">
                  <c:v>South America</c:v>
                </c:pt>
                <c:pt idx="1">
                  <c:v>Oceania</c:v>
                </c:pt>
                <c:pt idx="2">
                  <c:v>North America</c:v>
                </c:pt>
                <c:pt idx="3">
                  <c:v>Middle East</c:v>
                </c:pt>
                <c:pt idx="4">
                  <c:v>Europe</c:v>
                </c:pt>
                <c:pt idx="5">
                  <c:v>Central America</c:v>
                </c:pt>
                <c:pt idx="6">
                  <c:v>Asia</c:v>
                </c:pt>
                <c:pt idx="7">
                  <c:v>Africa</c:v>
                </c:pt>
              </c:strCache>
            </c:strRef>
          </c:cat>
          <c:val>
            <c:numRef>
              <c:f>'Fig 1'!$E$4:$E$11</c:f>
              <c:numCache>
                <c:formatCode>General</c:formatCode>
                <c:ptCount val="8"/>
                <c:pt idx="0">
                  <c:v>0</c:v>
                </c:pt>
                <c:pt idx="1">
                  <c:v>0</c:v>
                </c:pt>
                <c:pt idx="2">
                  <c:v>0</c:v>
                </c:pt>
                <c:pt idx="3">
                  <c:v>1</c:v>
                </c:pt>
                <c:pt idx="4">
                  <c:v>0</c:v>
                </c:pt>
                <c:pt idx="5">
                  <c:v>0</c:v>
                </c:pt>
                <c:pt idx="6">
                  <c:v>5</c:v>
                </c:pt>
                <c:pt idx="7">
                  <c:v>0</c:v>
                </c:pt>
              </c:numCache>
            </c:numRef>
          </c:val>
        </c:ser>
        <c:ser>
          <c:idx val="4"/>
          <c:order val="4"/>
          <c:tx>
            <c:strRef>
              <c:f>'Fig 1'!$F$3</c:f>
              <c:strCache>
                <c:ptCount val="1"/>
                <c:pt idx="0">
                  <c:v>Lay Pastoral Worker</c:v>
                </c:pt>
              </c:strCache>
            </c:strRef>
          </c:tx>
          <c:invertIfNegative val="0"/>
          <c:cat>
            <c:strRef>
              <c:f>'Fig 1'!$A$4:$A$11</c:f>
              <c:strCache>
                <c:ptCount val="8"/>
                <c:pt idx="0">
                  <c:v>South America</c:v>
                </c:pt>
                <c:pt idx="1">
                  <c:v>Oceania</c:v>
                </c:pt>
                <c:pt idx="2">
                  <c:v>North America</c:v>
                </c:pt>
                <c:pt idx="3">
                  <c:v>Middle East</c:v>
                </c:pt>
                <c:pt idx="4">
                  <c:v>Europe</c:v>
                </c:pt>
                <c:pt idx="5">
                  <c:v>Central America</c:v>
                </c:pt>
                <c:pt idx="6">
                  <c:v>Asia</c:v>
                </c:pt>
                <c:pt idx="7">
                  <c:v>Africa</c:v>
                </c:pt>
              </c:strCache>
            </c:strRef>
          </c:cat>
          <c:val>
            <c:numRef>
              <c:f>'Fig 1'!$F$4:$F$11</c:f>
              <c:numCache>
                <c:formatCode>General</c:formatCode>
                <c:ptCount val="8"/>
                <c:pt idx="0">
                  <c:v>0</c:v>
                </c:pt>
                <c:pt idx="1">
                  <c:v>0</c:v>
                </c:pt>
                <c:pt idx="2">
                  <c:v>1</c:v>
                </c:pt>
                <c:pt idx="3">
                  <c:v>0</c:v>
                </c:pt>
                <c:pt idx="4">
                  <c:v>4</c:v>
                </c:pt>
                <c:pt idx="5">
                  <c:v>0</c:v>
                </c:pt>
                <c:pt idx="6">
                  <c:v>0</c:v>
                </c:pt>
                <c:pt idx="7">
                  <c:v>0</c:v>
                </c:pt>
              </c:numCache>
            </c:numRef>
          </c:val>
        </c:ser>
        <c:dLbls>
          <c:showLegendKey val="0"/>
          <c:showVal val="0"/>
          <c:showCatName val="0"/>
          <c:showSerName val="0"/>
          <c:showPercent val="0"/>
          <c:showBubbleSize val="0"/>
        </c:dLbls>
        <c:gapWidth val="150"/>
        <c:overlap val="100"/>
        <c:axId val="206702216"/>
        <c:axId val="206703392"/>
      </c:barChart>
      <c:catAx>
        <c:axId val="206702216"/>
        <c:scaling>
          <c:orientation val="minMax"/>
        </c:scaling>
        <c:delete val="0"/>
        <c:axPos val="l"/>
        <c:title>
          <c:tx>
            <c:rich>
              <a:bodyPr rot="-5400000" vert="horz"/>
              <a:lstStyle/>
              <a:p>
                <a:pPr>
                  <a:defRPr/>
                </a:pPr>
                <a:r>
                  <a:rPr lang="en-AU"/>
                  <a:t>Pastoral Worker Country of Birth by Geographic Region</a:t>
                </a:r>
              </a:p>
            </c:rich>
          </c:tx>
          <c:layout/>
          <c:overlay val="0"/>
        </c:title>
        <c:numFmt formatCode="General" sourceLinked="0"/>
        <c:majorTickMark val="out"/>
        <c:minorTickMark val="none"/>
        <c:tickLblPos val="nextTo"/>
        <c:crossAx val="206703392"/>
        <c:crosses val="autoZero"/>
        <c:auto val="1"/>
        <c:lblAlgn val="ctr"/>
        <c:lblOffset val="100"/>
        <c:noMultiLvlLbl val="0"/>
      </c:catAx>
      <c:valAx>
        <c:axId val="206703392"/>
        <c:scaling>
          <c:orientation val="minMax"/>
        </c:scaling>
        <c:delete val="0"/>
        <c:axPos val="b"/>
        <c:majorGridlines/>
        <c:title>
          <c:tx>
            <c:rich>
              <a:bodyPr/>
              <a:lstStyle/>
              <a:p>
                <a:pPr>
                  <a:defRPr/>
                </a:pPr>
                <a:r>
                  <a:rPr lang="en-AU"/>
                  <a:t>Number of Sponsored</a:t>
                </a:r>
                <a:r>
                  <a:rPr lang="en-AU" baseline="0"/>
                  <a:t> Pastoral Workers </a:t>
                </a:r>
                <a:endParaRPr lang="en-AU"/>
              </a:p>
            </c:rich>
          </c:tx>
          <c:layout/>
          <c:overlay val="0"/>
        </c:title>
        <c:numFmt formatCode="General" sourceLinked="1"/>
        <c:majorTickMark val="out"/>
        <c:minorTickMark val="none"/>
        <c:tickLblPos val="nextTo"/>
        <c:crossAx val="206702216"/>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a:t>Catholics born overseas,</a:t>
            </a:r>
          </a:p>
          <a:p>
            <a:pPr>
              <a:defRPr/>
            </a:pPr>
            <a:r>
              <a:rPr lang="en-US" sz="1400"/>
              <a:t>Arrived</a:t>
            </a:r>
            <a:r>
              <a:rPr lang="en-US" sz="1400" baseline="0"/>
              <a:t> in Australia 1 Jan 2011 to 9 August 2011</a:t>
            </a:r>
            <a:r>
              <a:rPr lang="en-US" sz="1600" baseline="0"/>
              <a:t>,</a:t>
            </a:r>
          </a:p>
          <a:p>
            <a:pPr>
              <a:defRPr/>
            </a:pPr>
            <a:r>
              <a:rPr lang="en-US" sz="1400" b="0"/>
              <a:t>by geographic</a:t>
            </a:r>
            <a:r>
              <a:rPr lang="en-US" sz="1400" b="0" baseline="0"/>
              <a:t> region</a:t>
            </a:r>
            <a:endParaRPr lang="en-US" sz="1400" b="0"/>
          </a:p>
        </c:rich>
      </c:tx>
      <c:layout>
        <c:manualLayout>
          <c:xMode val="edge"/>
          <c:yMode val="edge"/>
          <c:x val="0.33568973395735424"/>
          <c:y val="3.4388989966858169E-3"/>
        </c:manualLayout>
      </c:layout>
      <c:overlay val="0"/>
    </c:title>
    <c:autoTitleDeleted val="0"/>
    <c:plotArea>
      <c:layout>
        <c:manualLayout>
          <c:layoutTarget val="inner"/>
          <c:xMode val="edge"/>
          <c:yMode val="edge"/>
          <c:x val="0.21599749721687281"/>
          <c:y val="0.20783429726151484"/>
          <c:w val="0.74105620698341523"/>
          <c:h val="0.62932780526328014"/>
        </c:manualLayout>
      </c:layout>
      <c:barChart>
        <c:barDir val="bar"/>
        <c:grouping val="clustered"/>
        <c:varyColors val="0"/>
        <c:ser>
          <c:idx val="0"/>
          <c:order val="0"/>
          <c:tx>
            <c:strRef>
              <c:f>'S:\Advocacy\Migrant and Refugee Kit\2014\[Stats for ACMRO Migrant Kit 2014.xlsx]Fig4'!$C$3</c:f>
              <c:strCache>
                <c:ptCount val="1"/>
                <c:pt idx="0">
                  <c:v>Catholic population</c:v>
                </c:pt>
              </c:strCache>
            </c:strRef>
          </c:tx>
          <c:spPr>
            <a:ln w="25400"/>
          </c:spPr>
          <c:invertIfNegative val="0"/>
          <c:dLbls>
            <c:dLbl>
              <c:idx val="0"/>
              <c:layout>
                <c:manualLayout>
                  <c:x val="0"/>
                  <c:y val="-3.1365138181256788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0639834881320206E-3"/>
                  <c:y val="-3.1367608460707414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numFmt formatCode="#,##0" sourceLinked="0"/>
            <c:spPr>
              <a:noFill/>
              <a:ln>
                <a:noFill/>
              </a:ln>
              <a:effectLst/>
            </c:spPr>
            <c:txPr>
              <a:bodyPr/>
              <a:lstStyle/>
              <a:p>
                <a:pPr>
                  <a:defRPr sz="800" i="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'Fig2 '!$A$5:$A$12</c:f>
              <c:strCache>
                <c:ptCount val="8"/>
                <c:pt idx="0">
                  <c:v>Africa</c:v>
                </c:pt>
                <c:pt idx="1">
                  <c:v>Asia</c:v>
                </c:pt>
                <c:pt idx="2">
                  <c:v>Central America </c:v>
                </c:pt>
                <c:pt idx="3">
                  <c:v>Europe</c:v>
                </c:pt>
                <c:pt idx="4">
                  <c:v>Middle East </c:v>
                </c:pt>
                <c:pt idx="5">
                  <c:v>Northern America</c:v>
                </c:pt>
                <c:pt idx="6">
                  <c:v>Oceania</c:v>
                </c:pt>
                <c:pt idx="7">
                  <c:v>South America</c:v>
                </c:pt>
              </c:strCache>
            </c:strRef>
          </c:cat>
          <c:val>
            <c:numRef>
              <c:f>'Fig2 '!$B$5:$B$12</c:f>
              <c:numCache>
                <c:formatCode>#,##0</c:formatCode>
                <c:ptCount val="8"/>
                <c:pt idx="0">
                  <c:v>1023</c:v>
                </c:pt>
                <c:pt idx="1">
                  <c:v>8500</c:v>
                </c:pt>
                <c:pt idx="2">
                  <c:v>265</c:v>
                </c:pt>
                <c:pt idx="3">
                  <c:v>7660</c:v>
                </c:pt>
                <c:pt idx="4">
                  <c:v>950</c:v>
                </c:pt>
                <c:pt idx="5">
                  <c:v>1149</c:v>
                </c:pt>
                <c:pt idx="6">
                  <c:v>2549</c:v>
                </c:pt>
                <c:pt idx="7">
                  <c:v>1618</c:v>
                </c:pt>
              </c:numCache>
            </c:numRef>
          </c:val>
        </c:ser>
        <c:dLbls>
          <c:showLegendKey val="0"/>
          <c:showVal val="1"/>
          <c:showCatName val="0"/>
          <c:showSerName val="0"/>
          <c:showPercent val="0"/>
          <c:showBubbleSize val="0"/>
        </c:dLbls>
        <c:gapWidth val="75"/>
        <c:axId val="206703784"/>
        <c:axId val="206701040"/>
      </c:barChart>
      <c:catAx>
        <c:axId val="206703784"/>
        <c:scaling>
          <c:orientation val="maxMin"/>
        </c:scaling>
        <c:delete val="0"/>
        <c:axPos val="l"/>
        <c:numFmt formatCode="General" sourceLinked="1"/>
        <c:majorTickMark val="out"/>
        <c:minorTickMark val="none"/>
        <c:tickLblPos val="nextTo"/>
        <c:txPr>
          <a:bodyPr/>
          <a:lstStyle/>
          <a:p>
            <a:pPr>
              <a:defRPr sz="1000"/>
            </a:pPr>
            <a:endParaRPr lang="en-US"/>
          </a:p>
        </c:txPr>
        <c:crossAx val="206701040"/>
        <c:crosses val="autoZero"/>
        <c:auto val="1"/>
        <c:lblAlgn val="ctr"/>
        <c:lblOffset val="100"/>
        <c:noMultiLvlLbl val="0"/>
      </c:catAx>
      <c:valAx>
        <c:axId val="206701040"/>
        <c:scaling>
          <c:orientation val="minMax"/>
        </c:scaling>
        <c:delete val="0"/>
        <c:axPos val="b"/>
        <c:majorGridlines>
          <c:spPr>
            <a:ln>
              <a:solidFill>
                <a:schemeClr val="bg1">
                  <a:lumMod val="85000"/>
                </a:schemeClr>
              </a:solidFill>
            </a:ln>
          </c:spPr>
        </c:majorGridlines>
        <c:title>
          <c:tx>
            <c:rich>
              <a:bodyPr/>
              <a:lstStyle/>
              <a:p>
                <a:pPr>
                  <a:defRPr/>
                </a:pPr>
                <a:r>
                  <a:rPr lang="en-US"/>
                  <a:t>Number of Catholics</a:t>
                </a:r>
              </a:p>
            </c:rich>
          </c:tx>
          <c:layout/>
          <c:overlay val="0"/>
        </c:title>
        <c:numFmt formatCode="#,##0" sourceLinked="1"/>
        <c:majorTickMark val="out"/>
        <c:minorTickMark val="none"/>
        <c:tickLblPos val="nextTo"/>
        <c:spPr>
          <a:ln>
            <a:solidFill>
              <a:sysClr val="window" lastClr="FFFFFF">
                <a:lumMod val="75000"/>
              </a:sysClr>
            </a:solidFill>
          </a:ln>
        </c:spPr>
        <c:txPr>
          <a:bodyPr/>
          <a:lstStyle/>
          <a:p>
            <a:pPr>
              <a:defRPr sz="900"/>
            </a:pPr>
            <a:endParaRPr lang="en-US"/>
          </a:p>
        </c:txPr>
        <c:crossAx val="206703784"/>
        <c:crosses val="max"/>
        <c:crossBetween val="between"/>
      </c:valAx>
      <c:spPr>
        <a:ln>
          <a:solidFill>
            <a:schemeClr val="bg1">
              <a:lumMod val="75000"/>
            </a:schemeClr>
          </a:solidFill>
        </a:ln>
      </c:spPr>
    </c:plotArea>
    <c:legend>
      <c:legendPos val="r"/>
      <c:legendEntry>
        <c:idx val="0"/>
        <c:delete val="1"/>
      </c:legendEntry>
      <c:layout/>
      <c:overlay val="0"/>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0.03945</cdr:x>
      <cdr:y>0.91915</cdr:y>
    </cdr:from>
    <cdr:to>
      <cdr:x>0.69499</cdr:x>
      <cdr:y>0.97872</cdr:y>
    </cdr:to>
    <cdr:sp macro="" textlink="">
      <cdr:nvSpPr>
        <cdr:cNvPr id="2" name="TextBox 1"/>
        <cdr:cNvSpPr txBox="1"/>
      </cdr:nvSpPr>
      <cdr:spPr>
        <a:xfrm xmlns:a="http://schemas.openxmlformats.org/drawingml/2006/main">
          <a:off x="247651" y="4114801"/>
          <a:ext cx="4114800" cy="2667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kumimoji="0" lang="en-AU" sz="800" b="0" i="1" u="none" strike="noStrike" kern="0" cap="none" spc="0" normalizeH="0" baseline="0" noProof="0">
              <a:ln>
                <a:noFill/>
              </a:ln>
              <a:solidFill>
                <a:sysClr val="windowText" lastClr="000000"/>
              </a:solidFill>
              <a:effectLst/>
              <a:uLnTx/>
              <a:uFillTx/>
              <a:latin typeface="+mn-lt"/>
              <a:ea typeface="+mn-ea"/>
              <a:cs typeface="+mn-cs"/>
            </a:rPr>
            <a:t>Source: Australian Catholic Migrant and Refugee Office </a:t>
          </a:r>
          <a:r>
            <a:rPr lang="en-AU" sz="1100"/>
            <a:t> </a:t>
          </a:r>
        </a:p>
      </cdr:txBody>
    </cdr:sp>
  </cdr:relSizeAnchor>
</c:userShapes>
</file>

<file path=ppt/drawings/drawing2.xml><?xml version="1.0" encoding="utf-8"?>
<c:userShapes xmlns:c="http://schemas.openxmlformats.org/drawingml/2006/chart">
  <cdr:relSizeAnchor xmlns:cdr="http://schemas.openxmlformats.org/drawingml/2006/chartDrawing">
    <cdr:from>
      <cdr:x>0.01511</cdr:x>
      <cdr:y>0.93484</cdr:y>
    </cdr:from>
    <cdr:to>
      <cdr:x>0.96979</cdr:x>
      <cdr:y>0.98759</cdr:y>
    </cdr:to>
    <cdr:sp macro="" textlink="">
      <cdr:nvSpPr>
        <cdr:cNvPr id="2" name="TextBox 1"/>
        <cdr:cNvSpPr txBox="1"/>
      </cdr:nvSpPr>
      <cdr:spPr>
        <a:xfrm xmlns:a="http://schemas.openxmlformats.org/drawingml/2006/main">
          <a:off x="95251" y="3552825"/>
          <a:ext cx="6019800" cy="20049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800" i="1"/>
            <a:t>Source: Australian Bureau of Statistics - Census of Population and Housing  2011.</a:t>
          </a: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10/1/2014</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10/1/2014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10/1/2014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10/1/2014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10/1/2014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10/1/2014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10/1/2014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10/1/2014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10/1/2014</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Missionary For </a:t>
            </a:r>
            <a:r>
              <a:rPr lang="en-AU" dirty="0" err="1" smtClean="0"/>
              <a:t>australia</a:t>
            </a:r>
            <a:endParaRPr lang="en-AU" dirty="0"/>
          </a:p>
        </p:txBody>
      </p:sp>
      <p:sp>
        <p:nvSpPr>
          <p:cNvPr id="3" name="Subtitle 2"/>
          <p:cNvSpPr>
            <a:spLocks noGrp="1"/>
          </p:cNvSpPr>
          <p:nvPr>
            <p:ph type="subTitle" idx="1"/>
          </p:nvPr>
        </p:nvSpPr>
        <p:spPr/>
        <p:txBody>
          <a:bodyPr/>
          <a:lstStyle/>
          <a:p>
            <a:r>
              <a:rPr lang="en-AU" dirty="0" smtClean="0"/>
              <a:t>4</a:t>
            </a:r>
            <a:r>
              <a:rPr lang="en-AU" baseline="30000" dirty="0" smtClean="0"/>
              <a:t>th</a:t>
            </a:r>
            <a:r>
              <a:rPr lang="en-AU" dirty="0" smtClean="0"/>
              <a:t> National Congress 2014</a:t>
            </a:r>
            <a:endParaRPr lang="en-AU" dirty="0"/>
          </a:p>
        </p:txBody>
      </p:sp>
    </p:spTree>
    <p:extLst>
      <p:ext uri="{BB962C8B-B14F-4D97-AF65-F5344CB8AC3E}">
        <p14:creationId xmlns:p14="http://schemas.microsoft.com/office/powerpoint/2010/main" val="1783682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Catholic Born Overseas</a:t>
            </a:r>
            <a:endParaRPr lang="en-AU"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334160500"/>
              </p:ext>
            </p:extLst>
          </p:nvPr>
        </p:nvGraphicFramePr>
        <p:xfrm>
          <a:off x="685800" y="1837766"/>
          <a:ext cx="10394950" cy="35375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6530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112"/>
            <a:ext cx="11568418" cy="6001643"/>
          </a:xfrm>
          <a:prstGeom prst="rect">
            <a:avLst/>
          </a:prstGeom>
          <a:noFill/>
        </p:spPr>
        <p:txBody>
          <a:bodyPr wrap="square" rtlCol="0">
            <a:spAutoFit/>
          </a:bodyPr>
          <a:lstStyle/>
          <a:p>
            <a:pPr marL="457200" indent="-457200">
              <a:buFont typeface="Arial" panose="020B0604020202020204" pitchFamily="34" charset="0"/>
              <a:buChar char="•"/>
            </a:pPr>
            <a:r>
              <a:rPr lang="en-AU" sz="3200" dirty="0"/>
              <a:t>Australia needs more priests to minister in our parishes;</a:t>
            </a:r>
          </a:p>
          <a:p>
            <a:pPr marL="457200" indent="-457200">
              <a:buFont typeface="Arial" panose="020B0604020202020204" pitchFamily="34" charset="0"/>
              <a:buChar char="•"/>
            </a:pPr>
            <a:endParaRPr lang="en-AU" sz="3200" dirty="0" smtClean="0"/>
          </a:p>
          <a:p>
            <a:pPr marL="457200" indent="-457200">
              <a:buFont typeface="Arial" panose="020B0604020202020204" pitchFamily="34" charset="0"/>
              <a:buChar char="•"/>
            </a:pPr>
            <a:r>
              <a:rPr lang="en-AU" sz="3200" dirty="0" smtClean="0"/>
              <a:t>The </a:t>
            </a:r>
            <a:r>
              <a:rPr lang="en-AU" sz="3200" dirty="0"/>
              <a:t>Church in Australia is the most impacted by migrants therefore she needs more priests and religious to serve an ever growing multicultural church;</a:t>
            </a:r>
          </a:p>
          <a:p>
            <a:pPr marL="457200" indent="-457200">
              <a:buFont typeface="Arial" panose="020B0604020202020204" pitchFamily="34" charset="0"/>
              <a:buChar char="•"/>
            </a:pPr>
            <a:endParaRPr lang="en-AU" sz="3200" dirty="0" smtClean="0"/>
          </a:p>
          <a:p>
            <a:pPr marL="457200" indent="-457200">
              <a:buFont typeface="Arial" panose="020B0604020202020204" pitchFamily="34" charset="0"/>
              <a:buChar char="•"/>
            </a:pPr>
            <a:r>
              <a:rPr lang="en-AU" sz="3200" dirty="0" smtClean="0"/>
              <a:t>Priests </a:t>
            </a:r>
            <a:r>
              <a:rPr lang="en-AU" sz="3200" dirty="0"/>
              <a:t>and religious from overseas, alongside migrant communities, are contributing to a more vibrant, vital and festive Church.</a:t>
            </a:r>
          </a:p>
          <a:p>
            <a:pPr marL="457200" indent="-457200">
              <a:buFont typeface="Arial" panose="020B0604020202020204" pitchFamily="34" charset="0"/>
              <a:buChar char="•"/>
            </a:pPr>
            <a:endParaRPr lang="en-AU" sz="3200" dirty="0" smtClean="0"/>
          </a:p>
          <a:p>
            <a:pPr marL="457200" indent="-457200">
              <a:buFont typeface="Arial" panose="020B0604020202020204" pitchFamily="34" charset="0"/>
              <a:buChar char="•"/>
            </a:pPr>
            <a:r>
              <a:rPr lang="en-AU" sz="3200" dirty="0" smtClean="0"/>
              <a:t>They </a:t>
            </a:r>
            <a:r>
              <a:rPr lang="en-AU" sz="3200" dirty="0"/>
              <a:t>make the Church in Australia a more universal (international) Church.</a:t>
            </a:r>
          </a:p>
        </p:txBody>
      </p:sp>
    </p:spTree>
    <p:extLst>
      <p:ext uri="{BB962C8B-B14F-4D97-AF65-F5344CB8AC3E}">
        <p14:creationId xmlns:p14="http://schemas.microsoft.com/office/powerpoint/2010/main" val="80698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Argument against</a:t>
            </a:r>
            <a:endParaRPr lang="en-AU" dirty="0"/>
          </a:p>
        </p:txBody>
      </p:sp>
      <p:sp>
        <p:nvSpPr>
          <p:cNvPr id="3" name="Rectangle 2"/>
          <p:cNvSpPr/>
          <p:nvPr/>
        </p:nvSpPr>
        <p:spPr>
          <a:xfrm>
            <a:off x="167779" y="2282173"/>
            <a:ext cx="10335238" cy="3257943"/>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AU" b="1" dirty="0">
                <a:latin typeface="Times New Roman" panose="02020603050405020304" pitchFamily="18" charset="0"/>
                <a:ea typeface="Calibri" panose="020F0502020204030204" pitchFamily="34" charset="0"/>
                <a:cs typeface="Times New Roman" panose="02020603050405020304" pitchFamily="18" charset="0"/>
              </a:rPr>
              <a:t>They create many problems, first of all from the point of view of language and cultural differences.</a:t>
            </a:r>
            <a:endParaRPr lang="en-AU"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AU" b="1" dirty="0">
                <a:latin typeface="Times New Roman" panose="02020603050405020304" pitchFamily="18" charset="0"/>
                <a:ea typeface="Calibri" panose="020F0502020204030204" pitchFamily="34" charset="0"/>
                <a:cs typeface="Times New Roman" panose="02020603050405020304" pitchFamily="18" charset="0"/>
              </a:rPr>
              <a:t>Different way of being a priest derived from a different ecclesiology “from which we have moved on”.</a:t>
            </a:r>
            <a:endParaRPr lang="en-AU"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AU" b="1" dirty="0">
                <a:latin typeface="Times New Roman" panose="02020603050405020304" pitchFamily="18" charset="0"/>
                <a:ea typeface="Calibri" panose="020F0502020204030204" pitchFamily="34" charset="0"/>
                <a:cs typeface="Times New Roman" panose="02020603050405020304" pitchFamily="18" charset="0"/>
              </a:rPr>
              <a:t>Some think they are not enough well prepared to minister in Australia.</a:t>
            </a:r>
            <a:endParaRPr lang="en-AU"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AU" b="1" dirty="0">
                <a:latin typeface="Times New Roman" panose="02020603050405020304" pitchFamily="18" charset="0"/>
                <a:ea typeface="Calibri" panose="020F0502020204030204" pitchFamily="34" charset="0"/>
                <a:cs typeface="Times New Roman" panose="02020603050405020304" pitchFamily="18" charset="0"/>
              </a:rPr>
              <a:t>The question of financial accountability.</a:t>
            </a:r>
            <a:endParaRPr lang="en-AU"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AU" b="1" dirty="0">
                <a:latin typeface="Times New Roman" panose="02020603050405020304" pitchFamily="18" charset="0"/>
                <a:ea typeface="Calibri" panose="020F0502020204030204" pitchFamily="34" charset="0"/>
                <a:cs typeface="Times New Roman" panose="02020603050405020304" pitchFamily="18" charset="0"/>
              </a:rPr>
              <a:t>Some would complain that bringing in priests from overseas would delay the local church from empowering the laity to take on more administrative and pastoral roles.</a:t>
            </a:r>
            <a:endParaRPr lang="en-AU"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AU" b="1" dirty="0">
                <a:latin typeface="Times New Roman" panose="02020603050405020304" pitchFamily="18" charset="0"/>
                <a:ea typeface="Calibri" panose="020F0502020204030204" pitchFamily="34" charset="0"/>
                <a:cs typeface="Times New Roman" panose="02020603050405020304" pitchFamily="18" charset="0"/>
              </a:rPr>
              <a:t> Some also believe that relying too much on missionaries’ priests might lessen the effort of the local church to effectively become more responsible for local vocations.</a:t>
            </a:r>
            <a:endParaRPr lang="en-AU"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9988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90" y="117446"/>
            <a:ext cx="10511405" cy="5509200"/>
          </a:xfrm>
          <a:prstGeom prst="rect">
            <a:avLst/>
          </a:prstGeom>
          <a:noFill/>
        </p:spPr>
        <p:txBody>
          <a:bodyPr wrap="square" rtlCol="0">
            <a:spAutoFit/>
          </a:bodyPr>
          <a:lstStyle/>
          <a:p>
            <a:r>
              <a:rPr lang="en-AU" sz="3200" b="1" dirty="0">
                <a:solidFill>
                  <a:srgbClr val="FF0000"/>
                </a:solidFill>
              </a:rPr>
              <a:t>Educational Shift</a:t>
            </a:r>
            <a:r>
              <a:rPr lang="en-AU" sz="3200" dirty="0">
                <a:solidFill>
                  <a:srgbClr val="FF0000"/>
                </a:solidFill>
              </a:rPr>
              <a:t>:  </a:t>
            </a:r>
            <a:r>
              <a:rPr lang="en-AU" sz="3200" dirty="0"/>
              <a:t>Pastoral care of the multiethnic catholic community in Australia is the primary reason to resort priests and religious from overseas rather than the idea of shortage.</a:t>
            </a:r>
          </a:p>
          <a:p>
            <a:r>
              <a:rPr lang="en-AU" sz="3200" b="1" dirty="0">
                <a:solidFill>
                  <a:srgbClr val="FF0000"/>
                </a:solidFill>
              </a:rPr>
              <a:t>Change of terminology</a:t>
            </a:r>
            <a:r>
              <a:rPr lang="en-AU" sz="3200" dirty="0">
                <a:solidFill>
                  <a:srgbClr val="FF0000"/>
                </a:solidFill>
              </a:rPr>
              <a:t>: </a:t>
            </a:r>
            <a:r>
              <a:rPr lang="en-AU" sz="3200" dirty="0"/>
              <a:t>stop calling priests, religious and lay pastoral workers: “from overseas”; or “imported”. These are missionaries called to build God’s Kingdom in our midst.</a:t>
            </a:r>
          </a:p>
          <a:p>
            <a:r>
              <a:rPr lang="en-AU" sz="3200" dirty="0"/>
              <a:t>Create a </a:t>
            </a:r>
            <a:r>
              <a:rPr lang="en-AU" sz="3200" b="1" dirty="0">
                <a:solidFill>
                  <a:srgbClr val="FF0000"/>
                </a:solidFill>
              </a:rPr>
              <a:t>national program</a:t>
            </a:r>
            <a:r>
              <a:rPr lang="en-AU" sz="3200" dirty="0">
                <a:solidFill>
                  <a:srgbClr val="FF0000"/>
                </a:solidFill>
              </a:rPr>
              <a:t> </a:t>
            </a:r>
            <a:r>
              <a:rPr lang="en-AU" sz="3200" dirty="0"/>
              <a:t>of guidelines to receive missionaries to minister in Australia.</a:t>
            </a:r>
          </a:p>
          <a:p>
            <a:r>
              <a:rPr lang="en-AU" sz="3200" b="1" dirty="0">
                <a:solidFill>
                  <a:srgbClr val="FF0000"/>
                </a:solidFill>
              </a:rPr>
              <a:t>Information Seminars and orientation programs</a:t>
            </a:r>
            <a:r>
              <a:rPr lang="en-AU" sz="3200" dirty="0">
                <a:solidFill>
                  <a:srgbClr val="FF0000"/>
                </a:solidFill>
              </a:rPr>
              <a:t> </a:t>
            </a:r>
            <a:r>
              <a:rPr lang="en-AU" sz="3200" dirty="0"/>
              <a:t>should begin in the Country of origin and it should be a joint effort between the sending Church and the Church of arrival.</a:t>
            </a:r>
          </a:p>
        </p:txBody>
      </p:sp>
    </p:spTree>
    <p:extLst>
      <p:ext uri="{BB962C8B-B14F-4D97-AF65-F5344CB8AC3E}">
        <p14:creationId xmlns:p14="http://schemas.microsoft.com/office/powerpoint/2010/main" val="1777609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616" y="746620"/>
            <a:ext cx="11140579" cy="4401205"/>
          </a:xfrm>
          <a:prstGeom prst="rect">
            <a:avLst/>
          </a:prstGeom>
          <a:noFill/>
        </p:spPr>
        <p:txBody>
          <a:bodyPr wrap="square" rtlCol="0">
            <a:spAutoFit/>
          </a:bodyPr>
          <a:lstStyle/>
          <a:p>
            <a:r>
              <a:rPr lang="en-AU" sz="2000" b="1" dirty="0">
                <a:solidFill>
                  <a:srgbClr val="FF0000"/>
                </a:solidFill>
              </a:rPr>
              <a:t>Create orientation programs that should be national as well as regional and local</a:t>
            </a:r>
            <a:r>
              <a:rPr lang="en-AU" sz="2000" dirty="0">
                <a:solidFill>
                  <a:srgbClr val="FF0000"/>
                </a:solidFill>
              </a:rPr>
              <a:t>. </a:t>
            </a:r>
            <a:r>
              <a:rPr lang="en-AU" sz="2000" dirty="0"/>
              <a:t>Australia is such diversified country and this reflects o the Church. To minister in the context of a big city is not the same as to minister in the context of rural communities. There are aspects that should be dealt nationally and other are local.</a:t>
            </a:r>
          </a:p>
          <a:p>
            <a:r>
              <a:rPr lang="en-AU" sz="2000" b="1" dirty="0">
                <a:solidFill>
                  <a:srgbClr val="FF0000"/>
                </a:solidFill>
              </a:rPr>
              <a:t>Participation of the local clergy, religious and lay pastoral leaders</a:t>
            </a:r>
            <a:r>
              <a:rPr lang="en-AU" sz="2000" dirty="0">
                <a:solidFill>
                  <a:srgbClr val="FF0000"/>
                </a:solidFill>
              </a:rPr>
              <a:t> in the orientation programs. </a:t>
            </a:r>
            <a:r>
              <a:rPr lang="en-AU" sz="2000" dirty="0"/>
              <a:t>Too often these orientation programs are just for those coming from overseas and they are meant “for them to learn from us”. We need a fundamental cultural shift. Priests, Religious and lay pastoral workers coming from overseas are men and women of the same faith, empowered with a profound experience of the Church. Some hold the high degrees of Education in multiple matters. Some have suffered prison and persecution for the sake of Christ and the Church. We have so much to learn from one another. I find that some oppose this mutual exchange of gifts. It comes clear to me that some may be used to think of the universal Church as an abstract concept and take universality as meaning uniformity through which we can attain unity.</a:t>
            </a:r>
          </a:p>
          <a:p>
            <a:r>
              <a:rPr lang="en-AU" sz="2000" b="1" dirty="0">
                <a:solidFill>
                  <a:srgbClr val="FF0000"/>
                </a:solidFill>
              </a:rPr>
              <a:t>Consult</a:t>
            </a:r>
            <a:r>
              <a:rPr lang="en-AU" sz="2000" dirty="0"/>
              <a:t> with the missionaries about their needs. </a:t>
            </a:r>
          </a:p>
          <a:p>
            <a:r>
              <a:rPr lang="en-AU" sz="2000" b="1" dirty="0">
                <a:solidFill>
                  <a:srgbClr val="FF0000"/>
                </a:solidFill>
              </a:rPr>
              <a:t>More visible presence</a:t>
            </a:r>
            <a:r>
              <a:rPr lang="en-AU" sz="2000" dirty="0">
                <a:solidFill>
                  <a:srgbClr val="FF0000"/>
                </a:solidFill>
              </a:rPr>
              <a:t> </a:t>
            </a:r>
            <a:r>
              <a:rPr lang="en-AU" sz="2000" dirty="0"/>
              <a:t>of the missionaries in various diocesan commissions.</a:t>
            </a:r>
          </a:p>
        </p:txBody>
      </p:sp>
    </p:spTree>
    <p:extLst>
      <p:ext uri="{BB962C8B-B14F-4D97-AF65-F5344CB8AC3E}">
        <p14:creationId xmlns:p14="http://schemas.microsoft.com/office/powerpoint/2010/main" val="1409810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Multicultural </a:t>
            </a:r>
            <a:r>
              <a:rPr lang="en-AU" dirty="0" err="1" smtClean="0"/>
              <a:t>australia</a:t>
            </a:r>
            <a:endParaRPr lang="en-AU" dirty="0"/>
          </a:p>
        </p:txBody>
      </p:sp>
      <p:sp>
        <p:nvSpPr>
          <p:cNvPr id="3" name="Text Placeholder 2"/>
          <p:cNvSpPr>
            <a:spLocks noGrp="1"/>
          </p:cNvSpPr>
          <p:nvPr>
            <p:ph type="body" idx="1"/>
          </p:nvPr>
        </p:nvSpPr>
        <p:spPr/>
        <p:txBody>
          <a:bodyPr/>
          <a:lstStyle/>
          <a:p>
            <a:r>
              <a:rPr lang="en-US" dirty="0"/>
              <a:t>Australia is a multicultural society and has been so </a:t>
            </a:r>
            <a:r>
              <a:rPr lang="en-AU" dirty="0"/>
              <a:t>well before the European settlement of the 1950’s. This multicultural aspect is mirrored if not more pronounced within the Catholic Church community of Australia as well.</a:t>
            </a:r>
            <a:r>
              <a:rPr lang="en-US" dirty="0"/>
              <a:t> The Catholic Church in Australia is ethnically and linguistically diverse.   </a:t>
            </a:r>
            <a:endParaRPr lang="en-AU" dirty="0"/>
          </a:p>
          <a:p>
            <a:endParaRPr lang="en-AU" dirty="0"/>
          </a:p>
        </p:txBody>
      </p:sp>
    </p:spTree>
    <p:extLst>
      <p:ext uri="{BB962C8B-B14F-4D97-AF65-F5344CB8AC3E}">
        <p14:creationId xmlns:p14="http://schemas.microsoft.com/office/powerpoint/2010/main" val="4006608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The Church in Australia is founded on migration. The first Catholics to arrive were Irish convicts on board the first fleet in 1788. </a:t>
            </a:r>
          </a:p>
        </p:txBody>
      </p:sp>
      <p:sp>
        <p:nvSpPr>
          <p:cNvPr id="3" name="Text Placeholder 2"/>
          <p:cNvSpPr>
            <a:spLocks noGrp="1"/>
          </p:cNvSpPr>
          <p:nvPr>
            <p:ph type="body" idx="1"/>
          </p:nvPr>
        </p:nvSpPr>
        <p:spPr/>
        <p:txBody>
          <a:bodyPr/>
          <a:lstStyle/>
          <a:p>
            <a:r>
              <a:rPr lang="en-AU" dirty="0"/>
              <a:t>The changing ethnic profile of the Australian population has consequently delivered a multi linguistic Catholic Church. </a:t>
            </a:r>
          </a:p>
        </p:txBody>
      </p:sp>
    </p:spTree>
    <p:extLst>
      <p:ext uri="{BB962C8B-B14F-4D97-AF65-F5344CB8AC3E}">
        <p14:creationId xmlns:p14="http://schemas.microsoft.com/office/powerpoint/2010/main" val="71930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The Church in Australia has a long and colourful history of migration</a:t>
            </a:r>
            <a:br>
              <a:rPr lang="en-AU" b="1" dirty="0"/>
            </a:br>
            <a:endParaRPr lang="en-AU" dirty="0"/>
          </a:p>
        </p:txBody>
      </p:sp>
      <p:sp>
        <p:nvSpPr>
          <p:cNvPr id="3" name="Text Placeholder 2"/>
          <p:cNvSpPr>
            <a:spLocks noGrp="1"/>
          </p:cNvSpPr>
          <p:nvPr>
            <p:ph type="body" idx="1"/>
          </p:nvPr>
        </p:nvSpPr>
        <p:spPr/>
        <p:txBody>
          <a:bodyPr/>
          <a:lstStyle/>
          <a:p>
            <a:r>
              <a:rPr lang="en-AU" b="1" dirty="0"/>
              <a:t>The earliest example is from 1861 when a group of Irish emigrants where exiled from England and denied access to America due to the outbreak of the Civil War. A Catholic priest, Father Dunne chartered a ship and with 400 on board set of for Australia,</a:t>
            </a:r>
            <a:endParaRPr lang="en-AU" dirty="0"/>
          </a:p>
        </p:txBody>
      </p:sp>
    </p:spTree>
    <p:extLst>
      <p:ext uri="{BB962C8B-B14F-4D97-AF65-F5344CB8AC3E}">
        <p14:creationId xmlns:p14="http://schemas.microsoft.com/office/powerpoint/2010/main" val="14910605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07" y="499622"/>
            <a:ext cx="10656302" cy="3379666"/>
          </a:xfrm>
        </p:spPr>
        <p:txBody>
          <a:bodyPr>
            <a:normAutofit fontScale="90000"/>
          </a:bodyPr>
          <a:lstStyle/>
          <a:p>
            <a:r>
              <a:rPr lang="en-AU" sz="4400" dirty="0" smtClean="0"/>
              <a:t/>
            </a:r>
            <a:br>
              <a:rPr lang="en-AU" sz="4400" dirty="0" smtClean="0"/>
            </a:br>
            <a:r>
              <a:rPr lang="en-AU" sz="4400" dirty="0"/>
              <a:t/>
            </a:r>
            <a:br>
              <a:rPr lang="en-AU" sz="4400" dirty="0"/>
            </a:br>
            <a:r>
              <a:rPr lang="en-AU" sz="4400" dirty="0" smtClean="0"/>
              <a:t>As </a:t>
            </a:r>
            <a:r>
              <a:rPr lang="en-AU" sz="4400" dirty="0"/>
              <a:t>the Catholic Church ibn Australia </a:t>
            </a:r>
            <a:r>
              <a:rPr lang="en-AU" dirty="0" smtClean="0"/>
              <a:t/>
            </a:r>
            <a:br>
              <a:rPr lang="en-AU" dirty="0" smtClean="0"/>
            </a:br>
            <a:r>
              <a:rPr lang="en-AU" sz="4400" dirty="0" smtClean="0"/>
              <a:t>brings </a:t>
            </a:r>
            <a:r>
              <a:rPr lang="en-AU" sz="4400" dirty="0"/>
              <a:t>in more and more international priests to minister in Australia, debate is spreading about if and how it should be done. Some would argue that it should not be done at all.</a:t>
            </a:r>
            <a:r>
              <a:rPr lang="en-AU" dirty="0"/>
              <a:t/>
            </a:r>
            <a:br>
              <a:rPr lang="en-AU" dirty="0"/>
            </a:br>
            <a:endParaRPr lang="en-AU" dirty="0"/>
          </a:p>
        </p:txBody>
      </p:sp>
      <p:sp>
        <p:nvSpPr>
          <p:cNvPr id="3" name="Text Placeholder 2"/>
          <p:cNvSpPr>
            <a:spLocks noGrp="1"/>
          </p:cNvSpPr>
          <p:nvPr>
            <p:ph type="body" idx="1"/>
          </p:nvPr>
        </p:nvSpPr>
        <p:spPr/>
        <p:txBody>
          <a:bodyPr/>
          <a:lstStyle/>
          <a:p>
            <a:r>
              <a:rPr lang="en-AU" dirty="0"/>
              <a:t>It suffices here to say that the Catholic Church in Australia has always had missionaries’ priests and sisters coming to Australia to build not only Churches, but more so ecclesial communities. </a:t>
            </a:r>
          </a:p>
        </p:txBody>
      </p:sp>
    </p:spTree>
    <p:extLst>
      <p:ext uri="{BB962C8B-B14F-4D97-AF65-F5344CB8AC3E}">
        <p14:creationId xmlns:p14="http://schemas.microsoft.com/office/powerpoint/2010/main" val="2917041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a:t>
            </a:r>
            <a:r>
              <a:rPr lang="en-AU" sz="4400" dirty="0" smtClean="0"/>
              <a:t>itizenship of pastoral Workers </a:t>
            </a:r>
            <a:r>
              <a:rPr lang="en-AU" sz="4400" dirty="0" smtClean="0"/>
              <a:t>2003  </a:t>
            </a:r>
            <a:r>
              <a:rPr lang="en-AU" sz="4400" dirty="0" smtClean="0"/>
              <a:t>- </a:t>
            </a:r>
            <a:r>
              <a:rPr lang="en-AU" sz="4400" dirty="0" smtClean="0"/>
              <a:t>2006</a:t>
            </a:r>
            <a:endParaRPr lang="en-AU" sz="4400"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582590827"/>
              </p:ext>
            </p:extLst>
          </p:nvPr>
        </p:nvGraphicFramePr>
        <p:xfrm>
          <a:off x="685800" y="2063750"/>
          <a:ext cx="10394950" cy="33115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17290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dirty="0" smtClean="0"/>
              <a:t>Citizenship of Pastoral workers </a:t>
            </a:r>
            <a:r>
              <a:rPr lang="en-AU" sz="4000" dirty="0" smtClean="0"/>
              <a:t>2007 </a:t>
            </a:r>
            <a:r>
              <a:rPr lang="en-AU" sz="4000" dirty="0" smtClean="0"/>
              <a:t>- </a:t>
            </a:r>
            <a:r>
              <a:rPr lang="en-AU" sz="4000" dirty="0" smtClean="0"/>
              <a:t>2010</a:t>
            </a:r>
            <a:endParaRPr lang="en-AU" sz="4000"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076410756"/>
              </p:ext>
            </p:extLst>
          </p:nvPr>
        </p:nvGraphicFramePr>
        <p:xfrm>
          <a:off x="685800" y="2063750"/>
          <a:ext cx="10394950" cy="33115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8134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graphicFrame>
        <p:nvGraphicFramePr>
          <p:cNvPr id="4" name="Content Placeholder 3"/>
          <p:cNvGraphicFramePr>
            <a:graphicFrameLocks noGrp="1"/>
          </p:cNvGraphicFramePr>
          <p:nvPr>
            <p:ph sz="quarter" idx="13"/>
          </p:nvPr>
        </p:nvGraphicFramePr>
        <p:xfrm>
          <a:off x="685800" y="2063750"/>
          <a:ext cx="10394950" cy="33115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37014889"/>
              </p:ext>
            </p:extLst>
          </p:nvPr>
        </p:nvGraphicFramePr>
        <p:xfrm>
          <a:off x="685801" y="685801"/>
          <a:ext cx="10396882" cy="1151964"/>
        </p:xfrm>
        <a:graphic>
          <a:graphicData uri="http://schemas.openxmlformats.org/drawingml/2006/table">
            <a:tbl>
              <a:tblPr firstRow="1" firstCol="1" bandRow="1">
                <a:tableStyleId>{5C22544A-7EE6-4342-B048-85BDC9FD1C3A}</a:tableStyleId>
              </a:tblPr>
              <a:tblGrid>
                <a:gridCol w="10396882"/>
              </a:tblGrid>
              <a:tr h="1151964">
                <a:tc>
                  <a:txBody>
                    <a:bodyPr/>
                    <a:lstStyle/>
                    <a:p>
                      <a:pPr>
                        <a:lnSpc>
                          <a:spcPct val="107000"/>
                        </a:lnSpc>
                        <a:spcAft>
                          <a:spcPts val="0"/>
                        </a:spcAft>
                      </a:pPr>
                      <a:r>
                        <a:rPr lang="en-AU" sz="1800" dirty="0">
                          <a:effectLst/>
                        </a:rPr>
                        <a:t>This graph shows the distribution of the 682 sponsored pastoral workers amongst the various types of sponsor organised by the geographic region of the sponsored workers’ country of birth.</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3226739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063" y="645953"/>
            <a:ext cx="10369619" cy="1015068"/>
          </a:xfrm>
        </p:spPr>
        <p:txBody>
          <a:bodyPr>
            <a:normAutofit fontScale="90000"/>
          </a:bodyPr>
          <a:lstStyle/>
          <a:p>
            <a:r>
              <a:rPr lang="en-AU" sz="4000" b="1" dirty="0"/>
              <a:t>Comparison of Pastoral Workers from Overseas and Catholics Born Overseas </a:t>
            </a:r>
            <a:r>
              <a:rPr lang="en-AU" b="1" dirty="0"/>
              <a:t/>
            </a:r>
            <a:br>
              <a:rPr lang="en-AU" b="1" dirty="0"/>
            </a:br>
            <a:endParaRPr lang="en-AU"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230868544"/>
              </p:ext>
            </p:extLst>
          </p:nvPr>
        </p:nvGraphicFramePr>
        <p:xfrm>
          <a:off x="685800" y="1476462"/>
          <a:ext cx="10303778" cy="38988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76618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TC104033927[[fn=Main Event]]</Template>
  <TotalTime>61</TotalTime>
  <Words>870</Words>
  <Application>Microsoft Office PowerPoint</Application>
  <PresentationFormat>Widescreen</PresentationFormat>
  <Paragraphs>53</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Impact</vt:lpstr>
      <vt:lpstr>Times New Roman</vt:lpstr>
      <vt:lpstr>Main Event</vt:lpstr>
      <vt:lpstr>Missionary For australia</vt:lpstr>
      <vt:lpstr>Multicultural australia</vt:lpstr>
      <vt:lpstr>The Church in Australia is founded on migration. The first Catholics to arrive were Irish convicts on board the first fleet in 1788. </vt:lpstr>
      <vt:lpstr>The Church in Australia has a long and colourful history of migration </vt:lpstr>
      <vt:lpstr>  As the Catholic Church ibn Australia  brings in more and more international priests to minister in Australia, debate is spreading about if and how it should be done. Some would argue that it should not be done at all. </vt:lpstr>
      <vt:lpstr>Citizenship of pastoral Workers 2003  - 2006</vt:lpstr>
      <vt:lpstr>Citizenship of Pastoral workers 2007 - 2010</vt:lpstr>
      <vt:lpstr>PowerPoint Presentation</vt:lpstr>
      <vt:lpstr>Comparison of Pastoral Workers from Overseas and Catholics Born Overseas  </vt:lpstr>
      <vt:lpstr>Catholic Born Overseas</vt:lpstr>
      <vt:lpstr>PowerPoint Presentation</vt:lpstr>
      <vt:lpstr>Argument against</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Missionary For australia</dc:title>
  <dc:creator>Maurizio</dc:creator>
  <cp:lastModifiedBy>Maurizio</cp:lastModifiedBy>
  <cp:revision>8</cp:revision>
  <dcterms:created xsi:type="dcterms:W3CDTF">2014-09-30T13:17:58Z</dcterms:created>
  <dcterms:modified xsi:type="dcterms:W3CDTF">2014-09-30T22:57:58Z</dcterms:modified>
</cp:coreProperties>
</file>